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11"/>
  </p:notesMasterIdLst>
  <p:sldIdLst>
    <p:sldId id="315" r:id="rId2"/>
    <p:sldId id="303" r:id="rId3"/>
    <p:sldId id="317" r:id="rId4"/>
    <p:sldId id="318" r:id="rId5"/>
    <p:sldId id="320" r:id="rId6"/>
    <p:sldId id="321" r:id="rId7"/>
    <p:sldId id="322" r:id="rId8"/>
    <p:sldId id="323" r:id="rId9"/>
    <p:sldId id="324" r:id="rId10"/>
  </p:sldIdLst>
  <p:sldSz cx="10691813" cy="71993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87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EB4125"/>
    <a:srgbClr val="F7BDA4"/>
    <a:srgbClr val="FFDD9C"/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22"/>
      </p:cViewPr>
      <p:guideLst>
        <p:guide orient="horz" pos="3787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683160903488799E-2"/>
          <c:y val="0.12907756679341231"/>
          <c:w val="0.90939195439428533"/>
          <c:h val="0.825710590279356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60歳代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9.5</c:v>
                </c:pt>
                <c:pt idx="1">
                  <c:v>21.3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19-474A-9842-5B838E5D92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70歳代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23.1</c:v>
                </c:pt>
                <c:pt idx="1">
                  <c:v>37.299999999999997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19-474A-9842-5B838E5D92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80歳以上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32.700000000000003</c:v>
                </c:pt>
                <c:pt idx="1">
                  <c:v>44.2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19-474A-9842-5B838E5D9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15"/>
        <c:axId val="347613168"/>
        <c:axId val="347613560"/>
      </c:barChart>
      <c:catAx>
        <c:axId val="34761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7613560"/>
        <c:crosses val="autoZero"/>
        <c:auto val="1"/>
        <c:lblAlgn val="ctr"/>
        <c:lblOffset val="100"/>
        <c:noMultiLvlLbl val="0"/>
      </c:catAx>
      <c:valAx>
        <c:axId val="347613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pPr>
            <a:endParaRPr lang="ja-JP"/>
          </a:p>
        </c:txPr>
        <c:crossAx val="34761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790810193743"/>
          <c:y val="5.6489301679956125E-2"/>
          <c:w val="0.77031449134971508"/>
          <c:h val="0.722223693067265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60-64歳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8DA-4F93-8924-FF36D96AE69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ea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女性</c:v>
                </c:pt>
              </c:strCache>
            </c:strRef>
          </c:cat>
          <c:val>
            <c:numRef>
              <c:f>Sheet1!$B$2</c:f>
              <c:numCache>
                <c:formatCode>0.0_ </c:formatCode>
                <c:ptCount val="1"/>
                <c:pt idx="0">
                  <c:v>52.7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8DA-4F93-8924-FF36D96AE6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65-69歳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8DA-4F93-8924-FF36D96AE6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女性</c:v>
                </c:pt>
              </c:strCache>
            </c:strRef>
          </c:cat>
          <c:val>
            <c:numRef>
              <c:f>Sheet1!$C$2</c:f>
              <c:numCache>
                <c:formatCode>0.0_ </c:formatCode>
                <c:ptCount val="1"/>
                <c:pt idx="0">
                  <c:v>52.2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8DA-4F93-8924-FF36D96AE6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70-74歳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8DA-4F93-8924-FF36D96AE6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女性</c:v>
                </c:pt>
              </c:strCache>
            </c:strRef>
          </c:cat>
          <c:val>
            <c:numRef>
              <c:f>Sheet1!$D$2</c:f>
              <c:numCache>
                <c:formatCode>0.0_ </c:formatCode>
                <c:ptCount val="1"/>
                <c:pt idx="0">
                  <c:v>51.3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8DA-4F93-8924-FF36D96AE69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75-79歳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F8DA-4F93-8924-FF36D96AE6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女性</c:v>
                </c:pt>
              </c:strCache>
            </c:strRef>
          </c:cat>
          <c:val>
            <c:numRef>
              <c:f>Sheet1!$E$2</c:f>
              <c:numCache>
                <c:formatCode>0.0_ </c:formatCode>
                <c:ptCount val="1"/>
                <c:pt idx="0">
                  <c:v>50.3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8DA-4F93-8924-FF36D96AE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overlap val="-32"/>
        <c:axId val="391693120"/>
        <c:axId val="391693512"/>
      </c:barChart>
      <c:catAx>
        <c:axId val="39169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1693512"/>
        <c:crosses val="autoZero"/>
        <c:auto val="1"/>
        <c:lblAlgn val="ctr"/>
        <c:lblOffset val="100"/>
        <c:noMultiLvlLbl val="0"/>
      </c:catAx>
      <c:valAx>
        <c:axId val="391693512"/>
        <c:scaling>
          <c:orientation val="minMax"/>
          <c:max val="60"/>
          <c:min val="45"/>
        </c:scaling>
        <c:delete val="0"/>
        <c:axPos val="l"/>
        <c:numFmt formatCode="0_ 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pPr>
            <a:endParaRPr lang="ja-JP"/>
          </a:p>
        </c:txPr>
        <c:crossAx val="3916931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07958052548854"/>
          <c:y val="5.6489229354789963E-2"/>
          <c:w val="0.82428054035492104"/>
          <c:h val="0.71712935166394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60-64歳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16-44F0-9C3A-575ECFFF115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ea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男性</c:v>
                </c:pt>
              </c:strCache>
            </c:strRef>
          </c:cat>
          <c:val>
            <c:numRef>
              <c:f>Sheet1!$B$2</c:f>
              <c:numCache>
                <c:formatCode>0.0_ </c:formatCode>
                <c:ptCount val="1"/>
                <c:pt idx="0">
                  <c:v>66.099999999999994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16-44F0-9C3A-575ECFFF11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65-69歳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E16-44F0-9C3A-575ECFFF11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男性</c:v>
                </c:pt>
              </c:strCache>
            </c:strRef>
          </c:cat>
          <c:val>
            <c:numRef>
              <c:f>Sheet1!$C$2</c:f>
              <c:numCache>
                <c:formatCode>0.0_ </c:formatCode>
                <c:ptCount val="1"/>
                <c:pt idx="0">
                  <c:v>63.6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16-44F0-9C3A-575ECFFF115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70-74歳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E16-44F0-9C3A-575ECFFF11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ea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男性</c:v>
                </c:pt>
              </c:strCache>
            </c:strRef>
          </c:cat>
          <c:val>
            <c:numRef>
              <c:f>Sheet1!$D$2</c:f>
              <c:numCache>
                <c:formatCode>0.0_ </c:formatCode>
                <c:ptCount val="1"/>
                <c:pt idx="0">
                  <c:v>62.1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E16-44F0-9C3A-575ECFFF115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75-79歳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3E16-44F0-9C3A-575ECFFF115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ea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男性</c:v>
                </c:pt>
              </c:strCache>
            </c:strRef>
          </c:cat>
          <c:val>
            <c:numRef>
              <c:f>Sheet1!$E$2</c:f>
              <c:numCache>
                <c:formatCode>0.0_ </c:formatCode>
                <c:ptCount val="1"/>
                <c:pt idx="0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E16-44F0-9C3A-575ECFFF1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32"/>
        <c:axId val="391694296"/>
        <c:axId val="391694688"/>
      </c:barChart>
      <c:catAx>
        <c:axId val="39169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1694688"/>
        <c:crosses val="autoZero"/>
        <c:auto val="1"/>
        <c:lblAlgn val="ctr"/>
        <c:lblOffset val="100"/>
        <c:noMultiLvlLbl val="0"/>
      </c:catAx>
      <c:valAx>
        <c:axId val="391694688"/>
        <c:scaling>
          <c:orientation val="minMax"/>
          <c:min val="55"/>
        </c:scaling>
        <c:delete val="0"/>
        <c:axPos val="l"/>
        <c:numFmt formatCode="0_ 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pPr>
            <a:endParaRPr lang="ja-JP"/>
          </a:p>
        </c:txPr>
        <c:crossAx val="3916942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6400" cy="496888"/>
          </a:xfrm>
          <a:prstGeom prst="rect">
            <a:avLst/>
          </a:prstGeom>
        </p:spPr>
        <p:txBody>
          <a:bodyPr vert="horz" lIns="91386" tIns="45690" rIns="91386" bIns="456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86" tIns="45690" rIns="91386" bIns="45690" rtlCol="0"/>
          <a:lstStyle>
            <a:lvl1pPr algn="r">
              <a:defRPr sz="1200"/>
            </a:lvl1pPr>
          </a:lstStyle>
          <a:p>
            <a:fld id="{01A9CB0F-3DC2-4041-8C81-DCBEEC308776}" type="datetimeFigureOut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1241425"/>
            <a:ext cx="4975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6" tIns="45690" rIns="91386" bIns="456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6" y="4776794"/>
            <a:ext cx="5438775" cy="3908425"/>
          </a:xfrm>
          <a:prstGeom prst="rect">
            <a:avLst/>
          </a:prstGeom>
        </p:spPr>
        <p:txBody>
          <a:bodyPr vert="horz" lIns="91386" tIns="45690" rIns="91386" bIns="456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9750"/>
            <a:ext cx="2946400" cy="496888"/>
          </a:xfrm>
          <a:prstGeom prst="rect">
            <a:avLst/>
          </a:prstGeom>
        </p:spPr>
        <p:txBody>
          <a:bodyPr vert="horz" lIns="91386" tIns="45690" rIns="91386" bIns="456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86" tIns="45690" rIns="91386" bIns="45690" rtlCol="0" anchor="b"/>
          <a:lstStyle>
            <a:lvl1pPr algn="r">
              <a:defRPr sz="1200"/>
            </a:lvl1pPr>
          </a:lstStyle>
          <a:p>
            <a:fld id="{65527C3B-443F-4EBF-B21A-2538146671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2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27C3B-443F-4EBF-B21A-2538146671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33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178222"/>
            <a:ext cx="9088041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781306"/>
            <a:ext cx="801886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C793-B4D8-4BD8-B60E-E2DC7A38F67D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9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2DBE-EF2F-44A9-947D-7392A525D9E0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6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383297"/>
            <a:ext cx="2305422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383297"/>
            <a:ext cx="6782619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BCC-081E-4733-A868-A758560B3A47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4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05F6-2791-4072-AF85-38E71AE162E5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9740" y="6672698"/>
            <a:ext cx="24056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5645-86DA-4281-ADBF-9D9306186B3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763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794831"/>
            <a:ext cx="9221689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4817876"/>
            <a:ext cx="9221689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2E7B2-81E4-43E0-9A44-2FCC8AC84A74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53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916484"/>
            <a:ext cx="4544021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916484"/>
            <a:ext cx="4544021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B0CDB-10F7-411E-931D-D95820C3D514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55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383299"/>
            <a:ext cx="9221689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764832"/>
            <a:ext cx="4523137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629749"/>
            <a:ext cx="4523137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764832"/>
            <a:ext cx="4545413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629749"/>
            <a:ext cx="4545413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84E1-38ED-4AE0-935D-D6E786AC9667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02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ED6D-B7BE-4220-9C06-92D708504A3D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88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A865-3D18-4D15-B114-560ED6DC6287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71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79954"/>
            <a:ext cx="3448388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36570"/>
            <a:ext cx="541273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159794"/>
            <a:ext cx="3448388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8318-C562-46B0-A7BB-7805BC9E3E7D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5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79954"/>
            <a:ext cx="3448388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36570"/>
            <a:ext cx="541273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159794"/>
            <a:ext cx="3448388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8D26-3CBD-419F-A8D5-17A6DAF76195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6672698"/>
            <a:ext cx="2405658" cy="383297"/>
          </a:xfrm>
          <a:prstGeom prst="rect">
            <a:avLst/>
          </a:prstGeom>
        </p:spPr>
        <p:txBody>
          <a:bodyPr/>
          <a:lstStyle/>
          <a:p>
            <a:fld id="{8D975645-86DA-4281-ADBF-9D9306186B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383299"/>
            <a:ext cx="9221689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1916484"/>
            <a:ext cx="9221689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6672698"/>
            <a:ext cx="24056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04CC6-05AB-4DAF-A76F-574F6744467B}" type="datetime1">
              <a:rPr kumimoji="1" lang="ja-JP" altLang="en-US" smtClean="0"/>
              <a:t>2018/5/10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6672698"/>
            <a:ext cx="360848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9740" y="6672698"/>
            <a:ext cx="24056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defRPr>
            </a:lvl1pPr>
          </a:lstStyle>
          <a:p>
            <a:fld id="{8D975645-86DA-4281-ADBF-9D9306186B3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76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ローチャート: 端子 9"/>
          <p:cNvSpPr/>
          <p:nvPr/>
        </p:nvSpPr>
        <p:spPr>
          <a:xfrm>
            <a:off x="217108" y="675777"/>
            <a:ext cx="4333357" cy="681657"/>
          </a:xfrm>
          <a:prstGeom prst="flowChartTerminator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183" dirty="0">
                <a:latin typeface="+mn-ea"/>
              </a:rPr>
              <a:t>栄養成分表示を活用しよう⑤</a:t>
            </a:r>
          </a:p>
        </p:txBody>
      </p:sp>
      <p:sp>
        <p:nvSpPr>
          <p:cNvPr id="11" name="フローチャート: 記憶データ 10"/>
          <p:cNvSpPr/>
          <p:nvPr/>
        </p:nvSpPr>
        <p:spPr>
          <a:xfrm flipH="1">
            <a:off x="3394364" y="675777"/>
            <a:ext cx="4647554" cy="681657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71279" rIns="0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800" spc="-150" dirty="0">
                <a:solidFill>
                  <a:schemeClr val="bg1"/>
                </a:solidFill>
                <a:latin typeface="+mn-ea"/>
              </a:rPr>
              <a:t>高齢者の低栄養予防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16728" y="5491958"/>
            <a:ext cx="729727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  <a:cs typeface="メイリオ" panose="020B0604030504040204" pitchFamily="50" charset="-128"/>
              </a:rPr>
              <a:t>〈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留意事項</a:t>
            </a:r>
            <a:r>
              <a:rPr lang="en-US" altLang="ja-JP" sz="1400" dirty="0">
                <a:latin typeface="+mn-ea"/>
                <a:cs typeface="メイリオ" panose="020B0604030504040204" pitchFamily="50" charset="-128"/>
              </a:rPr>
              <a:t>〉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本資料は、</a:t>
            </a:r>
            <a:r>
              <a:rPr lang="ja-JP" altLang="en-US" sz="1400" dirty="0" smtClean="0">
                <a:latin typeface="+mn-ea"/>
                <a:cs typeface="メイリオ" panose="020B0604030504040204" pitchFamily="50" charset="-128"/>
              </a:rPr>
              <a:t>啓発資料（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栄養成分表示を活用</a:t>
            </a:r>
            <a:r>
              <a:rPr lang="ja-JP" altLang="en-US" sz="1400" dirty="0" smtClean="0">
                <a:latin typeface="+mn-ea"/>
                <a:cs typeface="メイリオ" panose="020B0604030504040204" pitchFamily="50" charset="-128"/>
              </a:rPr>
              <a:t>しよう⑤）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作成時点（平成</a:t>
            </a:r>
            <a:r>
              <a:rPr lang="en-US" altLang="ja-JP" sz="1400" dirty="0">
                <a:latin typeface="+mn-ea"/>
                <a:cs typeface="メイリオ" panose="020B0604030504040204" pitchFamily="50" charset="-128"/>
              </a:rPr>
              <a:t>30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年</a:t>
            </a:r>
            <a:r>
              <a:rPr lang="en-US" altLang="ja-JP" sz="1400" dirty="0">
                <a:latin typeface="+mn-ea"/>
                <a:cs typeface="メイリオ" panose="020B0604030504040204" pitchFamily="50" charset="-128"/>
              </a:rPr>
              <a:t>3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月）の内容</a:t>
            </a:r>
            <a:r>
              <a:rPr lang="ja-JP" altLang="en-US" sz="1400" dirty="0" smtClean="0">
                <a:latin typeface="+mn-ea"/>
                <a:cs typeface="メイリオ" panose="020B0604030504040204" pitchFamily="50" charset="-128"/>
              </a:rPr>
              <a:t>を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基</a:t>
            </a:r>
            <a:r>
              <a:rPr lang="ja-JP" altLang="en-US" sz="1400" dirty="0" smtClean="0">
                <a:latin typeface="+mn-ea"/>
                <a:cs typeface="メイリオ" panose="020B0604030504040204" pitchFamily="50" charset="-128"/>
              </a:rPr>
              <a:t>に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しています。各種データは、最新のものとは限りません。</a:t>
            </a:r>
            <a:endParaRPr lang="en-US" altLang="ja-JP" sz="1400" dirty="0">
              <a:latin typeface="+mn-ea"/>
              <a:cs typeface="メイリオ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食品や栄養成分表示の例は、学習対象者がふだんよく見かけたり、利用したりしているものに置き換えることもできます。</a:t>
            </a:r>
            <a:endParaRPr lang="ja-JP" altLang="en-US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3553" y="3025262"/>
            <a:ext cx="9484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+mn-ea"/>
                <a:cs typeface="メイリオ" panose="020B0604030504040204" pitchFamily="50" charset="-128"/>
              </a:rPr>
              <a:t>栄養成分表示を使って</a:t>
            </a:r>
            <a:r>
              <a:rPr lang="ja-JP" altLang="en-US" sz="3600" dirty="0" smtClean="0">
                <a:latin typeface="+mn-ea"/>
                <a:cs typeface="メイリオ" panose="020B0604030504040204" pitchFamily="50" charset="-128"/>
              </a:rPr>
              <a:t>、高齢者</a:t>
            </a:r>
            <a:r>
              <a:rPr lang="ja-JP" altLang="en-US" sz="3600" dirty="0">
                <a:latin typeface="+mn-ea"/>
                <a:cs typeface="メイリオ" panose="020B0604030504040204" pitchFamily="50" charset="-128"/>
              </a:rPr>
              <a:t>の低栄養を防ぐ</a:t>
            </a:r>
          </a:p>
        </p:txBody>
      </p:sp>
    </p:spTree>
    <p:extLst>
      <p:ext uri="{BB962C8B-B14F-4D97-AF65-F5344CB8AC3E}">
        <p14:creationId xmlns:p14="http://schemas.microsoft.com/office/powerpoint/2010/main" val="26917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79906" y="878127"/>
            <a:ext cx="103320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1938" indent="-261938">
              <a:buClr>
                <a:schemeClr val="accent5">
                  <a:lumMod val="60000"/>
                  <a:lumOff val="40000"/>
                </a:schemeClr>
              </a:buClr>
              <a:buSzPct val="88000"/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高齢者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の低栄養は、虚弱の原因となり、要介護状態や死亡のリスクを高めます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+mn-ea"/>
              <a:cs typeface="メイリオ" panose="020B0604030504040204" pitchFamily="50" charset="-128"/>
            </a:endParaRPr>
          </a:p>
          <a:p>
            <a:pPr marL="261938" indent="-261938">
              <a:buClr>
                <a:schemeClr val="accent5">
                  <a:lumMod val="60000"/>
                  <a:lumOff val="40000"/>
                </a:schemeClr>
              </a:buClr>
              <a:buSzPct val="88000"/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加齢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と共に、身体機能や認知機能などは徐々に低下していきますが、低栄養になると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、こう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した機能の低下が更に進み、機能障害の一因となります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+mn-ea"/>
              <a:cs typeface="メイリオ" panose="020B0604030504040204" pitchFamily="50" charset="-128"/>
            </a:endParaRPr>
          </a:p>
          <a:p>
            <a:pPr marL="261938" indent="-261938">
              <a:buClr>
                <a:schemeClr val="accent5">
                  <a:lumMod val="60000"/>
                  <a:lumOff val="40000"/>
                </a:schemeClr>
              </a:buClr>
              <a:buSzPct val="88000"/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低栄養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を予防することは、身体機能を維持し、生活機能の自立を保つことになります。</a:t>
            </a:r>
          </a:p>
        </p:txBody>
      </p:sp>
      <p:sp>
        <p:nvSpPr>
          <p:cNvPr id="16" name="円/楕円 15"/>
          <p:cNvSpPr/>
          <p:nvPr/>
        </p:nvSpPr>
        <p:spPr>
          <a:xfrm>
            <a:off x="2236517" y="3077513"/>
            <a:ext cx="6316599" cy="2071365"/>
          </a:xfrm>
          <a:prstGeom prst="ellipse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320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7906" y="2220685"/>
            <a:ext cx="10296000" cy="479130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1571" tIns="30785" rIns="61571" bIns="3078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0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07906" y="2342098"/>
            <a:ext cx="32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>
                <a:latin typeface="+mn-ea"/>
              </a:rPr>
              <a:t>低栄養が引き金となる負の循環</a:t>
            </a:r>
          </a:p>
        </p:txBody>
      </p:sp>
      <p:sp>
        <p:nvSpPr>
          <p:cNvPr id="14" name="円/楕円 13"/>
          <p:cNvSpPr/>
          <p:nvPr/>
        </p:nvSpPr>
        <p:spPr>
          <a:xfrm>
            <a:off x="4710860" y="2756635"/>
            <a:ext cx="1612685" cy="72161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+mn-ea"/>
              </a:rPr>
              <a:t>低栄養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909688" y="3355831"/>
            <a:ext cx="1680710" cy="73246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>
                <a:latin typeface="+mn-ea"/>
              </a:rPr>
              <a:t>食欲が低下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食べる量（摂取量）が減少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4870975" y="4688413"/>
            <a:ext cx="1523458" cy="6591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基礎代謝が低下</a:t>
            </a:r>
          </a:p>
        </p:txBody>
      </p:sp>
      <p:sp>
        <p:nvSpPr>
          <p:cNvPr id="24" name="円弧 23"/>
          <p:cNvSpPr/>
          <p:nvPr/>
        </p:nvSpPr>
        <p:spPr>
          <a:xfrm rot="5400000">
            <a:off x="4728754" y="1279802"/>
            <a:ext cx="2301295" cy="6943009"/>
          </a:xfrm>
          <a:prstGeom prst="arc">
            <a:avLst>
              <a:gd name="adj1" fmla="val 15266700"/>
              <a:gd name="adj2" fmla="val 569456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3200">
              <a:latin typeface="+mn-ea"/>
            </a:endParaRPr>
          </a:p>
        </p:txBody>
      </p:sp>
      <p:sp>
        <p:nvSpPr>
          <p:cNvPr id="27" name="円弧 26"/>
          <p:cNvSpPr/>
          <p:nvPr/>
        </p:nvSpPr>
        <p:spPr>
          <a:xfrm rot="6093356">
            <a:off x="2198707" y="-1038528"/>
            <a:ext cx="3399262" cy="9610034"/>
          </a:xfrm>
          <a:prstGeom prst="arc">
            <a:avLst>
              <a:gd name="adj1" fmla="val 15482485"/>
              <a:gd name="adj2" fmla="val 1806552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3200">
              <a:latin typeface="+mn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239551" y="4973046"/>
            <a:ext cx="1368000" cy="468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疲れやすくなる</a:t>
            </a:r>
            <a:endParaRPr lang="en-US" altLang="ja-JP" sz="1400" dirty="0">
              <a:latin typeface="+mn-ea"/>
            </a:endParaRPr>
          </a:p>
          <a:p>
            <a:pPr algn="ctr"/>
            <a:r>
              <a:rPr lang="ja-JP" altLang="en-US" sz="1400" dirty="0">
                <a:latin typeface="+mn-ea"/>
              </a:rPr>
              <a:t>活力が低下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7059133" y="5641648"/>
            <a:ext cx="1541121" cy="3912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筋力が低下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7521551" y="3657474"/>
            <a:ext cx="1386628" cy="5934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筋肉量が減少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1292391" y="4357438"/>
            <a:ext cx="1790338" cy="6223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エネルギー</a:t>
            </a:r>
            <a:endParaRPr lang="en-US" altLang="ja-JP" sz="1400" dirty="0">
              <a:latin typeface="+mn-ea"/>
            </a:endParaRPr>
          </a:p>
          <a:p>
            <a:pPr algn="ctr"/>
            <a:r>
              <a:rPr lang="ja-JP" altLang="en-US" sz="1400" dirty="0">
                <a:latin typeface="+mn-ea"/>
              </a:rPr>
              <a:t>消費量が減少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870975" y="5471621"/>
            <a:ext cx="1504332" cy="6153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身体機能が低下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2407898" y="5212024"/>
            <a:ext cx="1325662" cy="5942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活動量が減少</a:t>
            </a:r>
          </a:p>
        </p:txBody>
      </p:sp>
      <p:cxnSp>
        <p:nvCxnSpPr>
          <p:cNvPr id="29" name="直線コネクタ 28"/>
          <p:cNvCxnSpPr/>
          <p:nvPr/>
        </p:nvCxnSpPr>
        <p:spPr>
          <a:xfrm flipH="1" flipV="1">
            <a:off x="4414636" y="2996099"/>
            <a:ext cx="252682" cy="11363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4442529" y="3102778"/>
            <a:ext cx="216115" cy="10926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 flipV="1">
            <a:off x="8040641" y="3416059"/>
            <a:ext cx="52078" cy="1541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7851352" y="3576328"/>
            <a:ext cx="252000" cy="36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 flipV="1">
            <a:off x="6428317" y="5089410"/>
            <a:ext cx="156988" cy="1101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6428317" y="4965974"/>
            <a:ext cx="182386" cy="12459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H="1" flipV="1">
            <a:off x="6375178" y="5678867"/>
            <a:ext cx="156988" cy="1101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6370976" y="5564371"/>
            <a:ext cx="182386" cy="12459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6381479" y="5876361"/>
            <a:ext cx="171883" cy="1023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6393285" y="5757609"/>
            <a:ext cx="182386" cy="12459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3105311" y="4824381"/>
            <a:ext cx="91709" cy="1296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3093127" y="4747006"/>
            <a:ext cx="182386" cy="766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3768242" y="5656620"/>
            <a:ext cx="104790" cy="19918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3765085" y="5585700"/>
            <a:ext cx="283129" cy="803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2379285" y="5000653"/>
            <a:ext cx="100560" cy="21001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 flipV="1">
            <a:off x="2479845" y="4992505"/>
            <a:ext cx="252569" cy="7103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2182658" y="4132437"/>
            <a:ext cx="51741" cy="12376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 flipV="1">
            <a:off x="2226100" y="4139476"/>
            <a:ext cx="147934" cy="412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4975625" y="3696058"/>
            <a:ext cx="1092993" cy="759986"/>
            <a:chOff x="4975625" y="3783142"/>
            <a:chExt cx="1092993" cy="759986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5625" y="3783142"/>
              <a:ext cx="559233" cy="759986"/>
            </a:xfrm>
            <a:prstGeom prst="rect">
              <a:avLst/>
            </a:prstGeom>
          </p:spPr>
        </p:pic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6687" y="3785630"/>
              <a:ext cx="541931" cy="757498"/>
            </a:xfrm>
            <a:prstGeom prst="rect">
              <a:avLst/>
            </a:prstGeom>
          </p:spPr>
        </p:pic>
      </p:grpSp>
      <p:sp>
        <p:nvSpPr>
          <p:cNvPr id="3" name="テキスト ボックス 2"/>
          <p:cNvSpPr txBox="1"/>
          <p:nvPr/>
        </p:nvSpPr>
        <p:spPr>
          <a:xfrm>
            <a:off x="3003139" y="6536459"/>
            <a:ext cx="7501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n-ea"/>
              </a:rPr>
              <a:t>資料：厚生労働省「日本人の食事摂取基準（</a:t>
            </a:r>
            <a:r>
              <a:rPr lang="en-US" altLang="ja-JP" sz="1100" dirty="0">
                <a:latin typeface="+mn-ea"/>
              </a:rPr>
              <a:t>2015</a:t>
            </a:r>
            <a:r>
              <a:rPr lang="ja-JP" altLang="en-US" sz="1100" dirty="0">
                <a:latin typeface="+mn-ea"/>
              </a:rPr>
              <a:t>年版）」策定検討会報告書の</a:t>
            </a:r>
            <a:r>
              <a:rPr lang="en-US" altLang="ja-JP" sz="1100" dirty="0">
                <a:latin typeface="+mn-ea"/>
              </a:rPr>
              <a:t>｢</a:t>
            </a:r>
            <a:r>
              <a:rPr lang="ja-JP" altLang="en-US" sz="1100" dirty="0">
                <a:latin typeface="+mn-ea"/>
              </a:rPr>
              <a:t>フレイルティ・サイクル」の図を参考に作成</a:t>
            </a:r>
          </a:p>
        </p:txBody>
      </p:sp>
      <p:cxnSp>
        <p:nvCxnSpPr>
          <p:cNvPr id="35" name="直線コネクタ 34"/>
          <p:cNvCxnSpPr/>
          <p:nvPr/>
        </p:nvCxnSpPr>
        <p:spPr>
          <a:xfrm>
            <a:off x="8423763" y="8817438"/>
            <a:ext cx="0" cy="4435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17906" y="303159"/>
            <a:ext cx="10656000" cy="46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>
                <a:latin typeface="+mn-ea"/>
              </a:rPr>
              <a:t>高齢者の低栄養予防は、様々な健康障害の予防につながります</a:t>
            </a:r>
          </a:p>
        </p:txBody>
      </p:sp>
    </p:spTree>
    <p:extLst>
      <p:ext uri="{BB962C8B-B14F-4D97-AF65-F5344CB8AC3E}">
        <p14:creationId xmlns:p14="http://schemas.microsoft.com/office/powerpoint/2010/main" val="12484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テキスト ボックス 70"/>
          <p:cNvSpPr txBox="1"/>
          <p:nvPr/>
        </p:nvSpPr>
        <p:spPr>
          <a:xfrm>
            <a:off x="354506" y="1052261"/>
            <a:ext cx="9982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+mn-ea"/>
              </a:rPr>
              <a:t>目標とする</a:t>
            </a:r>
            <a:r>
              <a:rPr lang="en-US" altLang="ja-JP" sz="2400" dirty="0">
                <a:latin typeface="+mn-ea"/>
              </a:rPr>
              <a:t>BMI</a:t>
            </a:r>
            <a:r>
              <a:rPr lang="ja-JP" altLang="en-US" sz="2400" dirty="0">
                <a:latin typeface="+mn-ea"/>
              </a:rPr>
              <a:t>を下回る人の割合は、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男性では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70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歳代で２割、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80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歳以上では３割、女性では</a:t>
            </a:r>
            <a:r>
              <a:rPr lang="en-US" altLang="ja-JP" sz="2400" dirty="0">
                <a:solidFill>
                  <a:srgbClr val="FF0000"/>
                </a:solidFill>
                <a:latin typeface="+mn-ea"/>
              </a:rPr>
              <a:t>70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歳代で４割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近く</a:t>
            </a:r>
            <a:r>
              <a:rPr lang="ja-JP" altLang="en-US" sz="2400" dirty="0" smtClean="0">
                <a:latin typeface="+mn-ea"/>
              </a:rPr>
              <a:t>になります。</a:t>
            </a:r>
            <a:endParaRPr lang="ja-JP" altLang="en-US" sz="2400" dirty="0">
              <a:latin typeface="+mn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17990" y="2197633"/>
            <a:ext cx="7210080" cy="4268875"/>
            <a:chOff x="2133700" y="2781961"/>
            <a:chExt cx="2383370" cy="1536179"/>
          </a:xfrm>
        </p:grpSpPr>
        <p:graphicFrame>
          <p:nvGraphicFramePr>
            <p:cNvPr id="40" name="グラフ 39"/>
            <p:cNvGraphicFramePr/>
            <p:nvPr>
              <p:extLst>
                <p:ext uri="{D42A27DB-BD31-4B8C-83A1-F6EECF244321}">
                  <p14:modId xmlns:p14="http://schemas.microsoft.com/office/powerpoint/2010/main" val="3184212631"/>
                </p:ext>
              </p:extLst>
            </p:nvPr>
          </p:nvGraphicFramePr>
          <p:xfrm>
            <a:off x="2136436" y="3028909"/>
            <a:ext cx="2236331" cy="10991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7" name="テキスト ボックス 56"/>
            <p:cNvSpPr txBox="1"/>
            <p:nvPr/>
          </p:nvSpPr>
          <p:spPr>
            <a:xfrm>
              <a:off x="2669042" y="2781961"/>
              <a:ext cx="1242698" cy="23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000" dirty="0">
                  <a:latin typeface="+mn-ea"/>
                </a:rPr>
                <a:t>目標とする</a:t>
              </a:r>
              <a:r>
                <a:rPr lang="en-US" altLang="ja-JP" sz="2000" dirty="0">
                  <a:latin typeface="+mn-ea"/>
                </a:rPr>
                <a:t>BMI</a:t>
              </a:r>
              <a:r>
                <a:rPr lang="ja-JP" altLang="en-US" sz="2000" dirty="0">
                  <a:latin typeface="+mn-ea"/>
                </a:rPr>
                <a:t>を下回る者の割合</a:t>
              </a:r>
              <a:endParaRPr lang="en-US" altLang="ja-JP" sz="2000" dirty="0">
                <a:latin typeface="+mn-ea"/>
              </a:endParaRPr>
            </a:p>
            <a:p>
              <a:pPr algn="ctr"/>
              <a:r>
                <a:rPr lang="ja-JP" altLang="en-US" sz="1600" dirty="0">
                  <a:latin typeface="+mn-ea"/>
                </a:rPr>
                <a:t>（</a:t>
              </a:r>
              <a:r>
                <a:rPr lang="en-US" altLang="ja-JP" sz="1600" dirty="0">
                  <a:latin typeface="+mn-ea"/>
                </a:rPr>
                <a:t>60</a:t>
              </a:r>
              <a:r>
                <a:rPr lang="ja-JP" altLang="en-US" sz="1600" dirty="0">
                  <a:latin typeface="+mn-ea"/>
                </a:rPr>
                <a:t>歳以上、性・年代別）</a:t>
              </a:r>
              <a:endParaRPr lang="en-US" altLang="ja-JP" sz="1600" dirty="0">
                <a:latin typeface="+mn-ea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969381" y="4066855"/>
              <a:ext cx="337361" cy="121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+mn-ea"/>
                </a:rPr>
                <a:t>80</a:t>
              </a:r>
              <a:r>
                <a:rPr lang="ja-JP" altLang="en-US" sz="1600" dirty="0">
                  <a:latin typeface="+mn-ea"/>
                </a:rPr>
                <a:t>歳以上</a:t>
              </a: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2414977" y="4067468"/>
              <a:ext cx="292608" cy="124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+mn-ea"/>
                </a:rPr>
                <a:t>60</a:t>
              </a:r>
              <a:r>
                <a:rPr lang="ja-JP" altLang="en-US" sz="1600" dirty="0">
                  <a:latin typeface="+mn-ea"/>
                </a:rPr>
                <a:t>歳代</a:t>
              </a: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695605" y="4066382"/>
              <a:ext cx="295771" cy="1223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+mn-ea"/>
                </a:rPr>
                <a:t>70</a:t>
              </a:r>
              <a:r>
                <a:rPr lang="ja-JP" altLang="en-US" sz="1600" dirty="0">
                  <a:latin typeface="+mn-ea"/>
                </a:rPr>
                <a:t>歳代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701791" y="4196309"/>
              <a:ext cx="356423" cy="1218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600" dirty="0">
                  <a:latin typeface="+mn-ea"/>
                </a:rPr>
                <a:t>男性</a:t>
              </a: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3736013" y="4196309"/>
              <a:ext cx="356423" cy="1218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600" dirty="0">
                  <a:latin typeface="+mn-ea"/>
                </a:rPr>
                <a:t>女性</a:t>
              </a: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2133700" y="3000184"/>
              <a:ext cx="196990" cy="99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atin typeface="+mn-ea"/>
                </a:rPr>
                <a:t>（％）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3991481" y="4077392"/>
              <a:ext cx="525589" cy="121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+mn-ea"/>
                </a:rPr>
                <a:t>80</a:t>
              </a:r>
              <a:r>
                <a:rPr lang="ja-JP" altLang="en-US" sz="1600" dirty="0">
                  <a:latin typeface="+mn-ea"/>
                </a:rPr>
                <a:t>歳以上</a:t>
              </a: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3434842" y="4074712"/>
              <a:ext cx="267393" cy="121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+mn-ea"/>
                </a:rPr>
                <a:t>60</a:t>
              </a:r>
              <a:r>
                <a:rPr lang="ja-JP" altLang="en-US" sz="1600" dirty="0">
                  <a:latin typeface="+mn-ea"/>
                </a:rPr>
                <a:t>歳代</a:t>
              </a: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3713429" y="4074844"/>
              <a:ext cx="278052" cy="12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+mn-ea"/>
                </a:rPr>
                <a:t>70</a:t>
              </a:r>
              <a:r>
                <a:rPr lang="ja-JP" altLang="en-US" sz="1600" dirty="0">
                  <a:latin typeface="+mn-ea"/>
                </a:rPr>
                <a:t>歳代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6887934" y="6467502"/>
            <a:ext cx="3550972" cy="2842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資料：厚生労働省「平成</a:t>
            </a:r>
            <a:r>
              <a:rPr lang="en-US" altLang="ja-JP" sz="1200" dirty="0">
                <a:latin typeface="+mn-ea"/>
              </a:rPr>
              <a:t>28</a:t>
            </a:r>
            <a:r>
              <a:rPr lang="ja-JP" altLang="en-US" sz="1200" dirty="0">
                <a:latin typeface="+mn-ea"/>
              </a:rPr>
              <a:t>年国民健康・栄養調査」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68898" y="196665"/>
            <a:ext cx="89684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00" dirty="0">
                <a:latin typeface="+mn-ea"/>
              </a:rPr>
              <a:t>目標とする</a:t>
            </a:r>
            <a:r>
              <a:rPr lang="en-US" altLang="ja-JP" sz="2600" dirty="0">
                <a:latin typeface="+mn-ea"/>
              </a:rPr>
              <a:t>BMI</a:t>
            </a:r>
            <a:r>
              <a:rPr lang="ja-JP" altLang="en-US" sz="2600" dirty="0">
                <a:latin typeface="+mn-ea"/>
              </a:rPr>
              <a:t>を</a:t>
            </a:r>
            <a:r>
              <a:rPr lang="ja-JP" altLang="en-US" sz="2600" dirty="0" smtClean="0">
                <a:latin typeface="+mn-ea"/>
              </a:rPr>
              <a:t>下回る人</a:t>
            </a:r>
            <a:r>
              <a:rPr lang="ja-JP" altLang="en-US" sz="2600" dirty="0">
                <a:latin typeface="+mn-ea"/>
              </a:rPr>
              <a:t>の割合</a:t>
            </a:r>
            <a:r>
              <a:rPr lang="ja-JP" altLang="en-US" sz="2600" dirty="0" smtClean="0">
                <a:latin typeface="+mn-ea"/>
              </a:rPr>
              <a:t>は？</a:t>
            </a:r>
            <a:endParaRPr lang="ja-JP" altLang="en-US" sz="2600" dirty="0">
              <a:latin typeface="+mn-ea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2946" y="9798"/>
            <a:ext cx="2286786" cy="75600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/>
              <a:t>現状①</a:t>
            </a: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938861"/>
              </p:ext>
            </p:extLst>
          </p:nvPr>
        </p:nvGraphicFramePr>
        <p:xfrm>
          <a:off x="7454841" y="3863965"/>
          <a:ext cx="2728472" cy="156999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888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9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99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年齢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目標とする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BMI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kg/m</a:t>
                      </a:r>
                      <a:r>
                        <a:rPr kumimoji="1" lang="en-US" altLang="ja-JP" sz="1600" baseline="300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7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歳代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20.0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24.9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4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歳以上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21.5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24.9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9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310605" y="775818"/>
            <a:ext cx="5063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+mn-ea"/>
              </a:rPr>
              <a:t>年代別にみたエネルギー・栄養素摂取量</a:t>
            </a: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942008"/>
              </p:ext>
            </p:extLst>
          </p:nvPr>
        </p:nvGraphicFramePr>
        <p:xfrm>
          <a:off x="699487" y="3693558"/>
          <a:ext cx="4642167" cy="3197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29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84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00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06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1997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歳代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歳代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46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穀類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422g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405g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383g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魚介類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85g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87g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76g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肉類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84g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71g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58g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大豆・大豆製品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69g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70g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62g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卵類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38g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36g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36g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乳類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118g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130g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127g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油脂類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11g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10g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8g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野菜類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305g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316g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274g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8871"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資料：厚生労働省「平成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年国民健康・栄養調査」</a:t>
                      </a:r>
                    </a:p>
                  </a:txBody>
                  <a:tcPr marL="61571" marR="61571" marT="30785" marB="3078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1082021" y="3114836"/>
            <a:ext cx="3935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+mn-ea"/>
              </a:rPr>
              <a:t>年代別にみた食品群別摂取量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776345" y="1161192"/>
            <a:ext cx="1565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>
                <a:latin typeface="+mn-ea"/>
              </a:rPr>
              <a:t>（１人</a:t>
            </a:r>
            <a:r>
              <a:rPr lang="ja-JP" altLang="en-US" sz="1200" dirty="0">
                <a:latin typeface="+mn-ea"/>
              </a:rPr>
              <a:t>１</a:t>
            </a:r>
            <a:r>
              <a:rPr lang="ja-JP" altLang="en-US" sz="1200" dirty="0" smtClean="0">
                <a:latin typeface="+mn-ea"/>
              </a:rPr>
              <a:t>日当たり</a:t>
            </a:r>
            <a:r>
              <a:rPr lang="ja-JP" altLang="en-US" sz="1200" dirty="0">
                <a:latin typeface="+mn-ea"/>
              </a:rPr>
              <a:t>）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081667" y="3404849"/>
            <a:ext cx="1259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>
                <a:latin typeface="+mn-ea"/>
              </a:rPr>
              <a:t>（１人</a:t>
            </a:r>
            <a:r>
              <a:rPr lang="ja-JP" altLang="en-US" sz="1200" dirty="0">
                <a:latin typeface="+mn-ea"/>
              </a:rPr>
              <a:t>１</a:t>
            </a:r>
            <a:r>
              <a:rPr lang="ja-JP" altLang="en-US" sz="1200" dirty="0" smtClean="0">
                <a:latin typeface="+mn-ea"/>
              </a:rPr>
              <a:t>日当たり</a:t>
            </a:r>
            <a:r>
              <a:rPr lang="ja-JP" altLang="en-US" sz="1200" dirty="0">
                <a:latin typeface="+mn-ea"/>
              </a:rPr>
              <a:t>）</a:t>
            </a:r>
          </a:p>
        </p:txBody>
      </p:sp>
      <p:graphicFrame>
        <p:nvGraphicFramePr>
          <p:cNvPr id="89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108697"/>
              </p:ext>
            </p:extLst>
          </p:nvPr>
        </p:nvGraphicFramePr>
        <p:xfrm>
          <a:off x="543827" y="1440585"/>
          <a:ext cx="4787616" cy="145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26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2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45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8295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歳代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歳代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歳以上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888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エネルギー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1,943kca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ｌ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1,875kcal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1,687kca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ｌ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934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たんぱく質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73.1g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71.5g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63.3g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341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脂質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57.8g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53.8g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46.2g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289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炭水化物</a:t>
                      </a: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261.0g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261.2g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244.6g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2275218" y="176619"/>
            <a:ext cx="71860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00" dirty="0">
                <a:latin typeface="+mn-ea"/>
              </a:rPr>
              <a:t>高齢期の</a:t>
            </a:r>
            <a:r>
              <a:rPr lang="ja-JP" altLang="en-US" sz="2600" dirty="0" smtClean="0">
                <a:latin typeface="+mn-ea"/>
              </a:rPr>
              <a:t>摂取量と体重は</a:t>
            </a:r>
            <a:r>
              <a:rPr lang="ja-JP" altLang="en-US" sz="2600" dirty="0">
                <a:latin typeface="+mn-ea"/>
              </a:rPr>
              <a:t>？</a:t>
            </a:r>
          </a:p>
        </p:txBody>
      </p:sp>
      <p:graphicFrame>
        <p:nvGraphicFramePr>
          <p:cNvPr id="13" name="グラフ 12"/>
          <p:cNvGraphicFramePr/>
          <p:nvPr>
            <p:extLst>
              <p:ext uri="{D42A27DB-BD31-4B8C-83A1-F6EECF244321}">
                <p14:modId xmlns:p14="http://schemas.microsoft.com/office/powerpoint/2010/main" val="1798983279"/>
              </p:ext>
            </p:extLst>
          </p:nvPr>
        </p:nvGraphicFramePr>
        <p:xfrm>
          <a:off x="6842173" y="3917905"/>
          <a:ext cx="3672700" cy="281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グラフ 14"/>
          <p:cNvGraphicFramePr/>
          <p:nvPr>
            <p:extLst>
              <p:ext uri="{D42A27DB-BD31-4B8C-83A1-F6EECF244321}">
                <p14:modId xmlns:p14="http://schemas.microsoft.com/office/powerpoint/2010/main" val="2656512776"/>
              </p:ext>
            </p:extLst>
          </p:nvPr>
        </p:nvGraphicFramePr>
        <p:xfrm>
          <a:off x="6728865" y="1122183"/>
          <a:ext cx="3311437" cy="272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363870" y="6425610"/>
            <a:ext cx="4041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>
                <a:latin typeface="+mn-ea"/>
              </a:rPr>
              <a:t>資料：スポーツ庁「平成</a:t>
            </a:r>
            <a:r>
              <a:rPr lang="en-US" altLang="ja-JP" sz="1200" dirty="0">
                <a:latin typeface="+mn-ea"/>
              </a:rPr>
              <a:t>28</a:t>
            </a:r>
            <a:r>
              <a:rPr lang="ja-JP" altLang="en-US" sz="1200" dirty="0">
                <a:latin typeface="+mn-ea"/>
              </a:rPr>
              <a:t>年度体力・運動能力調査」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82393" y="6083029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60-64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722926" y="6083029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70-74</a:t>
            </a:r>
            <a:r>
              <a:rPr lang="ja-JP" altLang="en-US" sz="1400" dirty="0" smtClean="0">
                <a:latin typeface="+mn-ea"/>
              </a:rPr>
              <a:t>　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058593" y="6083029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65-69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446050" y="6083029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75-79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970037" y="6113807"/>
            <a:ext cx="431528" cy="277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歳</a:t>
            </a:r>
            <a:r>
              <a:rPr lang="en-US" altLang="ja-JP" sz="1200" dirty="0">
                <a:latin typeface="+mn-ea"/>
              </a:rPr>
              <a:t>)</a:t>
            </a:r>
            <a:endParaRPr lang="ja-JP" altLang="en-US" sz="1200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253327" y="3208660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60-64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678523" y="3208660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70-74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946460" y="3208660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65-69</a:t>
            </a:r>
            <a:endParaRPr lang="ja-JP" altLang="en-US" sz="1400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367790" y="3208660"/>
            <a:ext cx="633507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75-79</a:t>
            </a:r>
            <a:endParaRPr lang="ja-JP" altLang="en-US" sz="1400" dirty="0">
              <a:latin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970037" y="3224049"/>
            <a:ext cx="431528" cy="277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歳</a:t>
            </a:r>
            <a:r>
              <a:rPr lang="en-US" altLang="ja-JP" sz="1200" dirty="0">
                <a:latin typeface="+mn-ea"/>
              </a:rPr>
              <a:t>)</a:t>
            </a:r>
            <a:endParaRPr lang="ja-JP" altLang="en-US" sz="1200" dirty="0">
              <a:latin typeface="+mn-ea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2946" y="9798"/>
            <a:ext cx="2286786" cy="75600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/>
              <a:t>現状②</a:t>
            </a:r>
            <a:endParaRPr kumimoji="1" lang="ja-JP" altLang="en-US" sz="2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243136" y="775818"/>
            <a:ext cx="4841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n-ea"/>
              </a:rPr>
              <a:t>性・年代</a:t>
            </a:r>
            <a:r>
              <a:rPr lang="ja-JP" altLang="en-US" sz="2000" dirty="0">
                <a:latin typeface="+mn-ea"/>
              </a:rPr>
              <a:t>別に</a:t>
            </a:r>
            <a:r>
              <a:rPr lang="ja-JP" altLang="en-US" sz="2000" dirty="0" smtClean="0">
                <a:latin typeface="+mn-ea"/>
              </a:rPr>
              <a:t>みた体重</a:t>
            </a:r>
            <a:endParaRPr lang="ja-JP" altLang="en-US" sz="2000" dirty="0">
              <a:latin typeface="+mn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680947" y="839932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(kg)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745115" y="3605916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(kg)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299165" y="1221137"/>
            <a:ext cx="720000" cy="338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>
                <a:latin typeface="+mn-ea"/>
              </a:rPr>
              <a:t>男性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341663" y="4067397"/>
            <a:ext cx="720000" cy="338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>
                <a:latin typeface="+mn-ea"/>
              </a:rPr>
              <a:t>女性</a:t>
            </a:r>
          </a:p>
        </p:txBody>
      </p:sp>
    </p:spTree>
    <p:extLst>
      <p:ext uri="{BB962C8B-B14F-4D97-AF65-F5344CB8AC3E}">
        <p14:creationId xmlns:p14="http://schemas.microsoft.com/office/powerpoint/2010/main" val="2261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44137" y="167988"/>
            <a:ext cx="102476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latin typeface="+mn-ea"/>
              </a:rPr>
              <a:t>栄養成分表示を使って、高齢者の低栄養を予防する</a:t>
            </a:r>
            <a:r>
              <a:rPr lang="ja-JP" altLang="en-US" sz="3600" b="1" dirty="0">
                <a:solidFill>
                  <a:srgbClr val="EB4125"/>
                </a:solidFill>
                <a:latin typeface="+mn-ea"/>
              </a:rPr>
              <a:t>ポイント</a:t>
            </a:r>
            <a:endParaRPr lang="ja-JP" altLang="en-US" sz="3600" dirty="0">
              <a:solidFill>
                <a:srgbClr val="EB4125"/>
              </a:solidFill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4137" y="1086468"/>
            <a:ext cx="8656489" cy="473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+mn-ea"/>
              </a:rPr>
              <a:t>好きなもの、食べたいものの“種類”を増やしておく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56834" y="1499758"/>
            <a:ext cx="9459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n-ea"/>
              </a:rPr>
              <a:t>主食の穀類に、良質のたんぱく質を多く含む食品をいろいろ組み合わせることで、食事の質をアップ！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44136" y="4080617"/>
            <a:ext cx="9786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2400" dirty="0">
                <a:latin typeface="+mn-ea"/>
              </a:rPr>
              <a:t>自分の体格（</a:t>
            </a:r>
            <a:r>
              <a:rPr lang="en-US" altLang="ja-JP" sz="2400" dirty="0">
                <a:latin typeface="+mn-ea"/>
              </a:rPr>
              <a:t>BMI</a:t>
            </a:r>
            <a:r>
              <a:rPr lang="ja-JP" altLang="en-US" sz="2400" dirty="0">
                <a:latin typeface="+mn-ea"/>
              </a:rPr>
              <a:t>）を知り、体重や気持ちの変化に気づく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71349" y="4534828"/>
            <a:ext cx="92746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n-ea"/>
                <a:cs typeface="メイリオ" panose="020B0604030504040204" pitchFamily="50" charset="-128"/>
              </a:rPr>
              <a:t>食べる量が不足していないかどうか、体重の減少や体格（</a:t>
            </a:r>
            <a:r>
              <a:rPr lang="en-US" altLang="ja-JP" sz="2000" dirty="0">
                <a:latin typeface="+mn-ea"/>
                <a:cs typeface="メイリオ" panose="020B0604030504040204" pitchFamily="50" charset="-128"/>
              </a:rPr>
              <a:t>BMI</a:t>
            </a:r>
            <a:r>
              <a:rPr lang="ja-JP" altLang="en-US" sz="2000" dirty="0">
                <a:latin typeface="+mn-ea"/>
                <a:cs typeface="メイリオ" panose="020B0604030504040204" pitchFamily="50" charset="-128"/>
              </a:rPr>
              <a:t>）でチェック！</a:t>
            </a:r>
          </a:p>
          <a:p>
            <a:r>
              <a:rPr lang="ja-JP" altLang="en-US" sz="2000" dirty="0">
                <a:latin typeface="+mn-ea"/>
                <a:cs typeface="メイリオ" panose="020B0604030504040204" pitchFamily="50" charset="-128"/>
              </a:rPr>
              <a:t>日々の食事への気持ちもチェック！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65906" y="2342439"/>
            <a:ext cx="9360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  <a:cs typeface="メイリオ" panose="020B0604030504040204" pitchFamily="50" charset="-128"/>
              </a:rPr>
              <a:t>活動量や筋肉量を維持するために、エネルギーとたんぱく質をしっかり摂取します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穀類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は、エネルギー源になる炭水化物を多く含む食品であると共に、たんぱく質の摂取源にもなります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穀類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のたんぱく質には一部のアミノ酸が少ないため、良質のたんぱく質を多く含む魚介類、肉類、大豆・大豆製品、卵類、乳類を組み合わせて選ぶことが必要です。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75771" y="1086468"/>
            <a:ext cx="9954907" cy="1135690"/>
          </a:xfrm>
          <a:prstGeom prst="roundRect">
            <a:avLst/>
          </a:prstGeom>
          <a:noFill/>
          <a:ln w="19050"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75771" y="4055138"/>
            <a:ext cx="10058351" cy="1216604"/>
          </a:xfrm>
          <a:prstGeom prst="roundRect">
            <a:avLst/>
          </a:prstGeom>
          <a:noFill/>
          <a:ln w="19050"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5906" y="5540303"/>
            <a:ext cx="9504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latin typeface="+mn-ea"/>
                <a:cs typeface="メイリオ" panose="020B0604030504040204" pitchFamily="50" charset="-128"/>
              </a:rPr>
              <a:t>高齢期の体重減少は筋肉量の減少を意味します。体重が減り続けていないか、気を付けましょう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食事づくり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や買い物がおっくうになってきた、何となく食べる気がしないといった気持ちの変化を感じたら、これまでの食事の準備の仕方などを少し見直してみましょう。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305906" y="814319"/>
            <a:ext cx="9684000" cy="42016"/>
          </a:xfrm>
          <a:prstGeom prst="line">
            <a:avLst/>
          </a:prstGeom>
          <a:ln w="28575">
            <a:solidFill>
              <a:srgbClr val="ED7D3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5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テキスト ボックス 113"/>
          <p:cNvSpPr txBox="1"/>
          <p:nvPr/>
        </p:nvSpPr>
        <p:spPr>
          <a:xfrm>
            <a:off x="2886678" y="3086042"/>
            <a:ext cx="4377248" cy="206458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prstTxWarp prst="textArchUp">
              <a:avLst>
                <a:gd name="adj" fmla="val 10157212"/>
              </a:avLst>
            </a:prstTxWarp>
            <a:spAutoFit/>
          </a:bodyPr>
          <a:lstStyle/>
          <a:p>
            <a:pPr algn="ctr"/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良質のたんぱく質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を</a:t>
            </a:r>
            <a:endParaRPr lang="en-US" altLang="ja-JP" sz="1600" dirty="0"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多く含む食品</a:t>
            </a:r>
            <a:endParaRPr lang="en-US" altLang="ja-JP" sz="1600" dirty="0">
              <a:latin typeface="+mn-ea"/>
              <a:cs typeface="メイリオ" panose="020B0604030504040204" pitchFamily="50" charset="-128"/>
            </a:endParaRPr>
          </a:p>
          <a:p>
            <a:pPr algn="ctr"/>
            <a:endParaRPr lang="ja-JP" altLang="en-US" sz="160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-442838" y="2729356"/>
            <a:ext cx="4866044" cy="22701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prstTxWarp prst="textArchUp">
              <a:avLst>
                <a:gd name="adj" fmla="val 10157212"/>
              </a:avLst>
            </a:prstTxWarp>
            <a:spAutoFit/>
          </a:bodyPr>
          <a:lstStyle/>
          <a:p>
            <a:pPr algn="ctr"/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炭水化物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を多く含む食品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5735" y="1657500"/>
            <a:ext cx="101382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300" dirty="0">
                <a:solidFill>
                  <a:srgbClr val="EB4125"/>
                </a:solidFill>
                <a:latin typeface="+mn-ea"/>
              </a:rPr>
              <a:t>主食の穀類に、良質のたんぱく質を多く含む食品を組み合わせて選びます</a:t>
            </a:r>
          </a:p>
        </p:txBody>
      </p:sp>
      <p:sp>
        <p:nvSpPr>
          <p:cNvPr id="90" name="フローチャート: 端子 89"/>
          <p:cNvSpPr/>
          <p:nvPr/>
        </p:nvSpPr>
        <p:spPr>
          <a:xfrm rot="16200000">
            <a:off x="1484766" y="2137960"/>
            <a:ext cx="864000" cy="2700000"/>
          </a:xfrm>
          <a:prstGeom prst="flowChartTerminator">
            <a:avLst/>
          </a:prstGeom>
          <a:pattFill prst="dkUpDiag">
            <a:fgClr>
              <a:srgbClr val="FFDD9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91" name="フローチャート: 端子 90"/>
          <p:cNvSpPr/>
          <p:nvPr/>
        </p:nvSpPr>
        <p:spPr>
          <a:xfrm rot="5400000">
            <a:off x="4653378" y="2116829"/>
            <a:ext cx="864000" cy="2700000"/>
          </a:xfrm>
          <a:prstGeom prst="flowChartTerminator">
            <a:avLst/>
          </a:prstGeom>
          <a:pattFill prst="wave">
            <a:fgClr>
              <a:srgbClr val="F7BDA4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253183" y="5024759"/>
            <a:ext cx="1858501" cy="1404000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6691832" y="3547723"/>
            <a:ext cx="1759296" cy="1404000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>
            <a:off x="6731487" y="4009824"/>
            <a:ext cx="17044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6559171" y="2410001"/>
            <a:ext cx="3616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魚介類、肉類、大豆・大豆製品、卵類、乳類では、含まれるたんぱく質や脂質の量が異なるため、いろいろな食品を選びます　</a:t>
            </a:r>
          </a:p>
        </p:txBody>
      </p:sp>
      <p:sp>
        <p:nvSpPr>
          <p:cNvPr id="97" name="角丸四角形 96"/>
          <p:cNvSpPr/>
          <p:nvPr/>
        </p:nvSpPr>
        <p:spPr>
          <a:xfrm>
            <a:off x="2262274" y="5012841"/>
            <a:ext cx="1811544" cy="1404000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281528" y="3245213"/>
            <a:ext cx="497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n-ea"/>
              </a:rPr>
              <a:t>＋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59171" y="3150145"/>
            <a:ext cx="260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ea"/>
              </a:rPr>
              <a:t>魚介類、肉類、大豆・</a:t>
            </a:r>
            <a:endParaRPr lang="en-US" altLang="ja-JP" dirty="0">
              <a:latin typeface="+mn-ea"/>
            </a:endParaRPr>
          </a:p>
          <a:p>
            <a:pPr algn="ctr"/>
            <a:r>
              <a:rPr lang="ja-JP" altLang="en-US" dirty="0">
                <a:latin typeface="+mn-ea"/>
              </a:rPr>
              <a:t>大豆製品、卵類、乳類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75271" y="3138954"/>
            <a:ext cx="240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ea"/>
              </a:rPr>
              <a:t>穀類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895583" y="3464692"/>
            <a:ext cx="2395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（ご飯、パン、</a:t>
            </a:r>
            <a:r>
              <a:rPr lang="ja-JP" altLang="en-US" sz="1600" dirty="0" err="1">
                <a:latin typeface="+mn-ea"/>
              </a:rPr>
              <a:t>めん</a:t>
            </a:r>
            <a:r>
              <a:rPr lang="ja-JP" altLang="en-US" sz="1600" dirty="0">
                <a:latin typeface="+mn-ea"/>
              </a:rPr>
              <a:t>類）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006809" y="3939777"/>
            <a:ext cx="2614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latin typeface="+mn-ea"/>
                <a:cs typeface="メイリオ" panose="020B0604030504040204" pitchFamily="50" charset="-128"/>
              </a:rPr>
              <a:t>脂質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も多く含まれる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39354" y="3939777"/>
            <a:ext cx="3031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latin typeface="+mn-ea"/>
                <a:cs typeface="メイリオ" panose="020B0604030504040204" pitchFamily="50" charset="-128"/>
              </a:rPr>
              <a:t>たんぱく質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も含まれる</a:t>
            </a: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538249" y="4248836"/>
            <a:ext cx="174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〈</a:t>
            </a:r>
            <a:r>
              <a:rPr lang="ja-JP" altLang="en-US" sz="1400" dirty="0">
                <a:latin typeface="+mn-ea"/>
              </a:rPr>
              <a:t>良質なたんぱく質を多く含む食品の例</a:t>
            </a:r>
            <a:r>
              <a:rPr lang="en-US" altLang="ja-JP" sz="1400" dirty="0">
                <a:latin typeface="+mn-ea"/>
              </a:rPr>
              <a:t>〉</a:t>
            </a:r>
            <a:endParaRPr lang="ja-JP" altLang="en-US" sz="1400" dirty="0">
              <a:latin typeface="+mn-ea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139524" y="4999725"/>
            <a:ext cx="210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en-US" altLang="ja-JP" sz="1200" dirty="0">
                <a:latin typeface="+mn-ea"/>
              </a:rPr>
              <a:t>1</a:t>
            </a:r>
            <a:r>
              <a:rPr lang="ja-JP" altLang="en-US" sz="1200" dirty="0">
                <a:latin typeface="+mn-ea"/>
              </a:rPr>
              <a:t>枚（</a:t>
            </a:r>
            <a:r>
              <a:rPr lang="en-US" altLang="ja-JP" sz="1200" dirty="0">
                <a:latin typeface="+mn-ea"/>
              </a:rPr>
              <a:t>60</a:t>
            </a:r>
            <a:r>
              <a:rPr lang="ja-JP" altLang="en-US" sz="1200" dirty="0">
                <a:latin typeface="+mn-ea"/>
              </a:rPr>
              <a:t>ｇ）当たり</a:t>
            </a:r>
          </a:p>
        </p:txBody>
      </p:sp>
      <p:cxnSp>
        <p:nvCxnSpPr>
          <p:cNvPr id="108" name="直線コネクタ 107"/>
          <p:cNvCxnSpPr/>
          <p:nvPr/>
        </p:nvCxnSpPr>
        <p:spPr>
          <a:xfrm>
            <a:off x="2255381" y="5449276"/>
            <a:ext cx="1772230" cy="32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2210006" y="5409049"/>
            <a:ext cx="1339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205320" y="5422613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153kcal</a:t>
            </a:r>
          </a:p>
          <a:p>
            <a:pPr algn="r"/>
            <a:r>
              <a:rPr lang="en-US" altLang="ja-JP" sz="1200" dirty="0">
                <a:latin typeface="+mn-ea"/>
              </a:rPr>
              <a:t>5.1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2.3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28.8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0.8</a:t>
            </a:r>
            <a:r>
              <a:rPr lang="ja-JP" altLang="en-US" sz="1200" dirty="0">
                <a:latin typeface="+mn-ea"/>
              </a:rPr>
              <a:t>ｇ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2223199" y="6018733"/>
            <a:ext cx="1921717" cy="1800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1212716" y="6501995"/>
            <a:ext cx="1194697" cy="40849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+mn-ea"/>
              </a:rPr>
              <a:t>ここをチェック</a:t>
            </a:r>
          </a:p>
        </p:txBody>
      </p:sp>
      <p:sp>
        <p:nvSpPr>
          <p:cNvPr id="115" name="線吹き出し 2 (枠付き) 114"/>
          <p:cNvSpPr/>
          <p:nvPr/>
        </p:nvSpPr>
        <p:spPr>
          <a:xfrm>
            <a:off x="6613982" y="2419937"/>
            <a:ext cx="3616696" cy="772112"/>
          </a:xfrm>
          <a:prstGeom prst="borderCallout2">
            <a:avLst>
              <a:gd name="adj1" fmla="val 46530"/>
              <a:gd name="adj2" fmla="val 873"/>
              <a:gd name="adj3" fmla="val 56473"/>
              <a:gd name="adj4" fmla="val -12046"/>
              <a:gd name="adj5" fmla="val 97486"/>
              <a:gd name="adj6" fmla="val -16938"/>
            </a:avLst>
          </a:prstGeom>
          <a:noFill/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4534139" y="5012124"/>
            <a:ext cx="1758948" cy="1404000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389000" y="5010162"/>
            <a:ext cx="210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en-US" altLang="ja-JP" sz="1200" dirty="0">
                <a:latin typeface="+mn-ea"/>
              </a:rPr>
              <a:t>100g</a:t>
            </a:r>
            <a:r>
              <a:rPr lang="ja-JP" altLang="en-US" sz="1200" dirty="0">
                <a:latin typeface="+mn-ea"/>
              </a:rPr>
              <a:t>当たり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478926" y="5386689"/>
            <a:ext cx="1340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446485" y="5402534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98kcal</a:t>
            </a:r>
          </a:p>
          <a:p>
            <a:pPr algn="r"/>
            <a:r>
              <a:rPr lang="en-US" altLang="ja-JP" sz="1200" dirty="0">
                <a:latin typeface="+mn-ea"/>
              </a:rPr>
              <a:t>21.7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1.0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1.1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108498" y="4699596"/>
            <a:ext cx="1111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蒸し鶏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820814" y="4699596"/>
            <a:ext cx="1203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食パン</a:t>
            </a:r>
          </a:p>
        </p:txBody>
      </p:sp>
      <p:cxnSp>
        <p:nvCxnSpPr>
          <p:cNvPr id="122" name="直線コネクタ 121"/>
          <p:cNvCxnSpPr/>
          <p:nvPr/>
        </p:nvCxnSpPr>
        <p:spPr>
          <a:xfrm flipV="1">
            <a:off x="4534139" y="5422027"/>
            <a:ext cx="1746807" cy="5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6517012" y="3548160"/>
            <a:ext cx="213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ja-JP" altLang="en-US" sz="1200" dirty="0">
                <a:latin typeface="+mn-ea"/>
              </a:rPr>
              <a:t>１缶（</a:t>
            </a:r>
            <a:r>
              <a:rPr lang="en-US" altLang="ja-JP" sz="1200" dirty="0">
                <a:latin typeface="+mn-ea"/>
              </a:rPr>
              <a:t>190g</a:t>
            </a:r>
            <a:r>
              <a:rPr lang="ja-JP" altLang="en-US" sz="1200" dirty="0">
                <a:latin typeface="+mn-ea"/>
              </a:rPr>
              <a:t>）当たり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6724143" y="4000841"/>
            <a:ext cx="1329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7092930" y="3239510"/>
            <a:ext cx="1132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さば水煮</a:t>
            </a:r>
          </a:p>
        </p:txBody>
      </p:sp>
      <p:sp>
        <p:nvSpPr>
          <p:cNvPr id="126" name="角丸四角形 125"/>
          <p:cNvSpPr/>
          <p:nvPr/>
        </p:nvSpPr>
        <p:spPr>
          <a:xfrm>
            <a:off x="8636482" y="3547723"/>
            <a:ext cx="1809539" cy="1425996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8507955" y="3548160"/>
            <a:ext cx="2204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en-US" altLang="ja-JP" sz="1200" dirty="0">
                <a:latin typeface="+mn-ea"/>
              </a:rPr>
              <a:t>175</a:t>
            </a:r>
            <a:r>
              <a:rPr lang="ja-JP" altLang="en-US" sz="1200" dirty="0">
                <a:latin typeface="+mn-ea"/>
              </a:rPr>
              <a:t>ｇ当たり</a:t>
            </a: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8691313" y="4000841"/>
            <a:ext cx="1329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cxnSp>
        <p:nvCxnSpPr>
          <p:cNvPr id="129" name="直線コネクタ 128"/>
          <p:cNvCxnSpPr/>
          <p:nvPr/>
        </p:nvCxnSpPr>
        <p:spPr>
          <a:xfrm>
            <a:off x="8649001" y="4018919"/>
            <a:ext cx="1840838" cy="30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テキスト ボックス 129"/>
          <p:cNvSpPr txBox="1"/>
          <p:nvPr/>
        </p:nvSpPr>
        <p:spPr>
          <a:xfrm>
            <a:off x="9089405" y="3239510"/>
            <a:ext cx="947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+mn-ea"/>
              </a:rPr>
              <a:t>豆腐</a:t>
            </a:r>
          </a:p>
        </p:txBody>
      </p:sp>
      <p:sp>
        <p:nvSpPr>
          <p:cNvPr id="131" name="角丸四角形 130"/>
          <p:cNvSpPr/>
          <p:nvPr/>
        </p:nvSpPr>
        <p:spPr>
          <a:xfrm>
            <a:off x="8653218" y="5550348"/>
            <a:ext cx="1793696" cy="1404000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8496996" y="5523747"/>
            <a:ext cx="210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ja-JP" altLang="en-US" sz="1200" dirty="0">
                <a:latin typeface="+mn-ea"/>
              </a:rPr>
              <a:t>１本（</a:t>
            </a:r>
            <a:r>
              <a:rPr lang="en-US" altLang="ja-JP" sz="1200" dirty="0">
                <a:latin typeface="+mn-ea"/>
              </a:rPr>
              <a:t>200ml)</a:t>
            </a:r>
            <a:r>
              <a:rPr lang="ja-JP" altLang="en-US" sz="1200" dirty="0">
                <a:latin typeface="+mn-ea"/>
              </a:rPr>
              <a:t>当たり</a:t>
            </a: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8608457" y="5933858"/>
            <a:ext cx="1329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cxnSp>
        <p:nvCxnSpPr>
          <p:cNvPr id="134" name="直線コネクタ 133"/>
          <p:cNvCxnSpPr/>
          <p:nvPr/>
        </p:nvCxnSpPr>
        <p:spPr>
          <a:xfrm>
            <a:off x="8665535" y="5979169"/>
            <a:ext cx="1749310" cy="4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テキスト ボックス 134"/>
          <p:cNvSpPr txBox="1"/>
          <p:nvPr/>
        </p:nvSpPr>
        <p:spPr>
          <a:xfrm>
            <a:off x="645400" y="4364948"/>
            <a:ext cx="3726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〈</a:t>
            </a:r>
            <a:r>
              <a:rPr lang="ja-JP" altLang="en-US" sz="1600" dirty="0">
                <a:latin typeface="+mn-ea"/>
              </a:rPr>
              <a:t>炭水化物を多く含む食品の例</a:t>
            </a:r>
            <a:r>
              <a:rPr lang="en-US" altLang="ja-JP" sz="1600" dirty="0">
                <a:latin typeface="+mn-ea"/>
              </a:rPr>
              <a:t>〉</a:t>
            </a:r>
            <a:endParaRPr lang="ja-JP" altLang="en-US" sz="1600" dirty="0">
              <a:latin typeface="+mn-ea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75552" y="4975492"/>
            <a:ext cx="204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en-US" altLang="ja-JP" sz="1200" dirty="0">
                <a:latin typeface="+mn-ea"/>
              </a:rPr>
              <a:t>1</a:t>
            </a:r>
            <a:r>
              <a:rPr lang="ja-JP" altLang="en-US" sz="1200" dirty="0">
                <a:latin typeface="+mn-ea"/>
              </a:rPr>
              <a:t>食</a:t>
            </a:r>
            <a:r>
              <a:rPr lang="en-US" altLang="ja-JP" sz="1200" dirty="0">
                <a:latin typeface="+mn-ea"/>
              </a:rPr>
              <a:t>(150g</a:t>
            </a:r>
            <a:r>
              <a:rPr lang="ja-JP" altLang="en-US" sz="1200" dirty="0">
                <a:latin typeface="+mn-ea"/>
              </a:rPr>
              <a:t>）当たり</a:t>
            </a: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213958" y="5422613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217kcal</a:t>
            </a:r>
          </a:p>
          <a:p>
            <a:pPr algn="r"/>
            <a:r>
              <a:rPr lang="en-US" altLang="ja-JP" sz="1200" dirty="0">
                <a:latin typeface="+mn-ea"/>
              </a:rPr>
              <a:t>2.9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0.5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50.3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ja-JP" altLang="en-US" sz="1200" dirty="0">
                <a:latin typeface="+mn-ea"/>
              </a:rPr>
              <a:t>　</a:t>
            </a:r>
            <a:r>
              <a:rPr lang="en-US" altLang="ja-JP" sz="1200" dirty="0">
                <a:latin typeface="+mn-ea"/>
              </a:rPr>
              <a:t>0</a:t>
            </a:r>
            <a:r>
              <a:rPr lang="ja-JP" altLang="en-US" sz="1200" dirty="0">
                <a:latin typeface="+mn-ea"/>
              </a:rPr>
              <a:t>ｇ</a:t>
            </a: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844909" y="4699596"/>
            <a:ext cx="810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白飯</a:t>
            </a:r>
          </a:p>
        </p:txBody>
      </p:sp>
      <p:sp>
        <p:nvSpPr>
          <p:cNvPr id="139" name="正方形/長方形 138"/>
          <p:cNvSpPr/>
          <p:nvPr/>
        </p:nvSpPr>
        <p:spPr>
          <a:xfrm>
            <a:off x="201130" y="6039892"/>
            <a:ext cx="1945614" cy="17111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94685" y="5422613"/>
            <a:ext cx="1623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9210282" y="5153177"/>
            <a:ext cx="947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牛乳</a:t>
            </a:r>
          </a:p>
        </p:txBody>
      </p:sp>
      <p:sp>
        <p:nvSpPr>
          <p:cNvPr id="142" name="角丸四角形 141"/>
          <p:cNvSpPr/>
          <p:nvPr/>
        </p:nvSpPr>
        <p:spPr>
          <a:xfrm>
            <a:off x="6731487" y="5497558"/>
            <a:ext cx="1746725" cy="1404000"/>
          </a:xfrm>
          <a:prstGeom prst="roundRect">
            <a:avLst>
              <a:gd name="adj" fmla="val 72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551885" y="5462037"/>
            <a:ext cx="210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栄養成分表示</a:t>
            </a:r>
            <a:endParaRPr lang="en-US" altLang="ja-JP" sz="1200" dirty="0">
              <a:latin typeface="+mn-ea"/>
            </a:endParaRPr>
          </a:p>
          <a:p>
            <a:pPr algn="ctr"/>
            <a:r>
              <a:rPr lang="ja-JP" altLang="en-US" sz="1200" dirty="0">
                <a:latin typeface="+mn-ea"/>
              </a:rPr>
              <a:t>１個当たり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6700027" y="5896025"/>
            <a:ext cx="1329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エネルギー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たんぱく質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脂質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炭水化物</a:t>
            </a:r>
            <a:endParaRPr lang="en-US" altLang="ja-JP" sz="12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食塩相当量</a:t>
            </a:r>
            <a:endParaRPr lang="ja-JP" altLang="en-US" sz="2400" dirty="0">
              <a:latin typeface="+mn-ea"/>
            </a:endParaRPr>
          </a:p>
        </p:txBody>
      </p:sp>
      <p:cxnSp>
        <p:nvCxnSpPr>
          <p:cNvPr id="145" name="直線コネクタ 144"/>
          <p:cNvCxnSpPr/>
          <p:nvPr/>
        </p:nvCxnSpPr>
        <p:spPr>
          <a:xfrm>
            <a:off x="6726423" y="5895588"/>
            <a:ext cx="17517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291514" y="5391009"/>
            <a:ext cx="1823188" cy="18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>
            <a:endCxn id="112" idx="0"/>
          </p:cNvCxnSpPr>
          <p:nvPr/>
        </p:nvCxnSpPr>
        <p:spPr>
          <a:xfrm>
            <a:off x="1622251" y="6221398"/>
            <a:ext cx="187814" cy="28059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8" name="正方形/長方形 147"/>
          <p:cNvSpPr/>
          <p:nvPr/>
        </p:nvSpPr>
        <p:spPr>
          <a:xfrm>
            <a:off x="4506713" y="5606799"/>
            <a:ext cx="1820474" cy="2160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6612850" y="4244052"/>
            <a:ext cx="1915934" cy="16948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5499829" y="6469549"/>
            <a:ext cx="1117411" cy="386756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+mn-ea"/>
              </a:rPr>
              <a:t>ここをチェック</a:t>
            </a:r>
          </a:p>
        </p:txBody>
      </p:sp>
      <p:cxnSp>
        <p:nvCxnSpPr>
          <p:cNvPr id="151" name="直線コネクタ 150"/>
          <p:cNvCxnSpPr>
            <a:endCxn id="152" idx="1"/>
          </p:cNvCxnSpPr>
          <p:nvPr/>
        </p:nvCxnSpPr>
        <p:spPr>
          <a:xfrm flipV="1">
            <a:off x="6447393" y="6210304"/>
            <a:ext cx="258165" cy="2609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正方形/長方形 151"/>
          <p:cNvSpPr/>
          <p:nvPr/>
        </p:nvSpPr>
        <p:spPr>
          <a:xfrm>
            <a:off x="6705558" y="6124287"/>
            <a:ext cx="1863520" cy="17203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7490341" y="4007596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317kcal</a:t>
            </a:r>
          </a:p>
          <a:p>
            <a:pPr algn="r"/>
            <a:r>
              <a:rPr lang="en-US" altLang="ja-JP" sz="1200" dirty="0">
                <a:latin typeface="+mn-ea"/>
              </a:rPr>
              <a:t>26.8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23.4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0.0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1.8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9486229" y="3994868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114kcal</a:t>
            </a:r>
          </a:p>
          <a:p>
            <a:pPr algn="r"/>
            <a:r>
              <a:rPr lang="en-US" altLang="ja-JP" sz="1200" dirty="0">
                <a:latin typeface="+mn-ea"/>
              </a:rPr>
              <a:t>10.5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6.1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4.0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0.1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9487123" y="5910572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137kcal</a:t>
            </a:r>
          </a:p>
          <a:p>
            <a:pPr algn="r"/>
            <a:r>
              <a:rPr lang="en-US" altLang="ja-JP" sz="1200" dirty="0">
                <a:latin typeface="+mn-ea"/>
              </a:rPr>
              <a:t>6.8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7.8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9.9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0.2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288255" y="5124637"/>
            <a:ext cx="947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ゆで卵</a:t>
            </a:r>
          </a:p>
        </p:txBody>
      </p:sp>
      <p:sp>
        <p:nvSpPr>
          <p:cNvPr id="157" name="正方形/長方形 156"/>
          <p:cNvSpPr/>
          <p:nvPr/>
        </p:nvSpPr>
        <p:spPr>
          <a:xfrm>
            <a:off x="8631425" y="6164870"/>
            <a:ext cx="1863520" cy="17203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8612788" y="4241854"/>
            <a:ext cx="1899117" cy="19020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+mn-ea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7571704" y="5886330"/>
            <a:ext cx="959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>
                <a:latin typeface="+mn-ea"/>
              </a:rPr>
              <a:t>64kcal</a:t>
            </a:r>
          </a:p>
          <a:p>
            <a:pPr algn="r"/>
            <a:r>
              <a:rPr lang="en-US" altLang="ja-JP" sz="1200" dirty="0">
                <a:latin typeface="+mn-ea"/>
              </a:rPr>
              <a:t>5.8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4.2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0.6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  <a:p>
            <a:pPr algn="r"/>
            <a:r>
              <a:rPr lang="en-US" altLang="ja-JP" sz="1200" dirty="0">
                <a:latin typeface="+mn-ea"/>
              </a:rPr>
              <a:t>0.6</a:t>
            </a:r>
            <a:r>
              <a:rPr lang="ja-JP" altLang="en-US" sz="1200" dirty="0" err="1">
                <a:latin typeface="+mn-ea"/>
              </a:rPr>
              <a:t>ｇ</a:t>
            </a:r>
            <a:endParaRPr lang="en-US" altLang="ja-JP" sz="1200" dirty="0">
              <a:latin typeface="+mn-ea"/>
            </a:endParaRPr>
          </a:p>
        </p:txBody>
      </p:sp>
      <p:sp>
        <p:nvSpPr>
          <p:cNvPr id="75" name="ホームベース 74"/>
          <p:cNvSpPr/>
          <p:nvPr/>
        </p:nvSpPr>
        <p:spPr>
          <a:xfrm>
            <a:off x="0" y="174168"/>
            <a:ext cx="2455817" cy="504000"/>
          </a:xfrm>
          <a:prstGeom prst="homePlate">
            <a:avLst/>
          </a:prstGeom>
          <a:solidFill>
            <a:srgbClr val="EB412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>
                <a:latin typeface="+mn-ea"/>
              </a:rPr>
              <a:t>ポイント①</a:t>
            </a:r>
            <a:endParaRPr kumimoji="1" lang="ja-JP" altLang="en-US" sz="2600" dirty="0">
              <a:latin typeface="+mn-ea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79906" y="890379"/>
            <a:ext cx="10332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主食</a:t>
            </a:r>
            <a:r>
              <a:rPr lang="ja-JP" altLang="en-US" sz="2000" dirty="0">
                <a:latin typeface="+mn-ea"/>
              </a:rPr>
              <a:t>の穀類に、良質のたんぱく質を多く含む食品をいろいろ組み合わせることで、食事の質をアップ</a:t>
            </a:r>
            <a:r>
              <a:rPr lang="ja-JP" altLang="en-US" sz="2000" dirty="0" smtClean="0">
                <a:latin typeface="+mn-ea"/>
              </a:rPr>
              <a:t>！</a:t>
            </a:r>
            <a:endParaRPr lang="ja-JP" altLang="en-US" sz="2000" dirty="0">
              <a:latin typeface="+mn-ea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2234350" y="164749"/>
            <a:ext cx="84172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600" dirty="0">
                <a:latin typeface="+mn-ea"/>
              </a:rPr>
              <a:t>好きなもの、食べたいものの“種類”を増やしておく</a:t>
            </a:r>
          </a:p>
        </p:txBody>
      </p:sp>
      <p:sp>
        <p:nvSpPr>
          <p:cNvPr id="74" name="角丸四角形 73"/>
          <p:cNvSpPr/>
          <p:nvPr/>
        </p:nvSpPr>
        <p:spPr>
          <a:xfrm>
            <a:off x="2083579" y="192168"/>
            <a:ext cx="8568000" cy="475200"/>
          </a:xfrm>
          <a:prstGeom prst="roundRect">
            <a:avLst/>
          </a:prstGeom>
          <a:noFill/>
          <a:ln w="19050">
            <a:solidFill>
              <a:srgbClr val="EB412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3687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7056733" y="3828238"/>
            <a:ext cx="33918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※BMI</a:t>
            </a:r>
            <a:r>
              <a:rPr lang="ja-JP" altLang="en-US" sz="1400" dirty="0">
                <a:latin typeface="+mn-ea"/>
              </a:rPr>
              <a:t>（</a:t>
            </a:r>
            <a:r>
              <a:rPr lang="en-US" altLang="ja-JP" sz="1400" dirty="0">
                <a:latin typeface="+mn-ea"/>
              </a:rPr>
              <a:t>Body</a:t>
            </a:r>
            <a:r>
              <a:rPr lang="ja-JP" altLang="en-US" sz="1400" dirty="0">
                <a:latin typeface="+mn-ea"/>
              </a:rPr>
              <a:t> </a:t>
            </a:r>
            <a:r>
              <a:rPr lang="en-US" altLang="ja-JP" sz="1400" dirty="0">
                <a:latin typeface="+mn-ea"/>
              </a:rPr>
              <a:t>Mass</a:t>
            </a:r>
            <a:r>
              <a:rPr lang="ja-JP" altLang="en-US" sz="1400" dirty="0">
                <a:latin typeface="+mn-ea"/>
              </a:rPr>
              <a:t> </a:t>
            </a:r>
            <a:r>
              <a:rPr lang="en-US" altLang="ja-JP" sz="1400" dirty="0">
                <a:latin typeface="+mn-ea"/>
              </a:rPr>
              <a:t>Index)</a:t>
            </a:r>
            <a:r>
              <a:rPr lang="ja-JP" altLang="en-US" sz="1400" dirty="0">
                <a:latin typeface="+mn-ea"/>
              </a:rPr>
              <a:t>　：肥満度を表す指標として国際的に用いられる体格指数。体重と身長を使って計算します。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20252" y="5595088"/>
            <a:ext cx="9728348" cy="1326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穀類と良質のたんぱく質を多く含む食品の“簡単な”組合せ方法を試してみる、食べる気がしないときに“これなら食べられる”ものを常備しておく、仲間と食事の約束をするなど、日々の食事の準備から来る負担を減らし、食事の楽しみを保つ工夫も様々あります。</a:t>
            </a:r>
          </a:p>
          <a:p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加齢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により身体機能や生活機能は少しずつ変化していきます。周囲に状況を尋ねたりして、これまでの食事の準備の仕方などを見直し、そうした変化に少しずつ慣れていくことができれば、低栄養の予防にもなりま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884" y="5177840"/>
            <a:ext cx="685491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300" dirty="0">
                <a:solidFill>
                  <a:srgbClr val="EB4125"/>
                </a:solidFill>
                <a:latin typeface="+mn-ea"/>
              </a:rPr>
              <a:t>食事への気持ちの変化にも、ふだんからの備え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23448" y="2282103"/>
            <a:ext cx="6188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自分のＢＭＩ　：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　体重（　　　　　）</a:t>
            </a:r>
            <a:r>
              <a:rPr lang="en-US" altLang="ja-JP" dirty="0">
                <a:latin typeface="+mn-ea"/>
              </a:rPr>
              <a:t>kg÷</a:t>
            </a:r>
            <a:r>
              <a:rPr lang="ja-JP" altLang="en-US" dirty="0">
                <a:latin typeface="+mn-ea"/>
              </a:rPr>
              <a:t>身長（　　　　　）</a:t>
            </a:r>
            <a:r>
              <a:rPr lang="en-US" altLang="ja-JP" dirty="0">
                <a:latin typeface="+mn-ea"/>
              </a:rPr>
              <a:t>m÷</a:t>
            </a:r>
            <a:r>
              <a:rPr lang="ja-JP" altLang="en-US" dirty="0">
                <a:latin typeface="+mn-ea"/>
              </a:rPr>
              <a:t>身長（　　　　）</a:t>
            </a:r>
            <a:r>
              <a:rPr lang="en-US" altLang="ja-JP" dirty="0">
                <a:latin typeface="+mn-ea"/>
              </a:rPr>
              <a:t>m</a:t>
            </a:r>
            <a:r>
              <a:rPr lang="ja-JP" altLang="en-US" dirty="0">
                <a:latin typeface="+mn-ea"/>
              </a:rPr>
              <a:t>＝　　　　　　　　　　　　　　　　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　　　　　　　　　　　　　　　　　　　　　</a:t>
            </a:r>
            <a:endParaRPr lang="en-US" altLang="ja-JP" dirty="0">
              <a:latin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1884" y="1906024"/>
            <a:ext cx="939486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ja-JP" sz="2300" dirty="0" smtClean="0">
                <a:solidFill>
                  <a:srgbClr val="EB4125"/>
                </a:solidFill>
                <a:latin typeface="+mn-ea"/>
              </a:rPr>
              <a:t>BMI</a:t>
            </a:r>
            <a:r>
              <a:rPr lang="en-US" altLang="ja-JP" sz="2300" baseline="30000" dirty="0" smtClean="0">
                <a:solidFill>
                  <a:srgbClr val="EB4125"/>
                </a:solidFill>
                <a:latin typeface="+mn-ea"/>
              </a:rPr>
              <a:t>※</a:t>
            </a:r>
            <a:r>
              <a:rPr lang="ja-JP" altLang="en-US" sz="2300" dirty="0" smtClean="0">
                <a:solidFill>
                  <a:srgbClr val="EB4125"/>
                </a:solidFill>
                <a:latin typeface="+mn-ea"/>
              </a:rPr>
              <a:t>を</a:t>
            </a:r>
            <a:r>
              <a:rPr lang="ja-JP" altLang="en-US" sz="2300" dirty="0">
                <a:solidFill>
                  <a:srgbClr val="EB4125"/>
                </a:solidFill>
                <a:latin typeface="+mn-ea"/>
              </a:rPr>
              <a:t>計算して体格の特徴を知り、体重の変化をチェックしましょう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981323" y="2591181"/>
            <a:ext cx="913137" cy="3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00">
              <a:latin typeface="+mn-ea"/>
            </a:endParaRP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21185"/>
              </p:ext>
            </p:extLst>
          </p:nvPr>
        </p:nvGraphicFramePr>
        <p:xfrm>
          <a:off x="2244149" y="3214548"/>
          <a:ext cx="4226718" cy="1007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6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07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09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年齢</a:t>
                      </a:r>
                    </a:p>
                  </a:txBody>
                  <a:tcPr marL="61571" marR="61571" marT="30785" marB="3078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目標とする</a:t>
                      </a:r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BMI</a:t>
                      </a:r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kg/m</a:t>
                      </a:r>
                      <a:r>
                        <a:rPr kumimoji="1" lang="en-US" altLang="ja-JP" sz="1800" baseline="300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61571" marR="61571" marT="30785" marB="3078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81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歳代</a:t>
                      </a:r>
                    </a:p>
                  </a:txBody>
                  <a:tcPr marL="61571" marR="61571" marT="30785" marB="3078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20.0</a:t>
                      </a:r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24.9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81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70</a:t>
                      </a:r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61571" marR="61571" marT="30785" marB="3078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21.5</a:t>
                      </a:r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800" dirty="0">
                          <a:latin typeface="+mn-ea"/>
                          <a:ea typeface="+mn-ea"/>
                        </a:rPr>
                        <a:t>24.9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L="61571" marR="61571" marT="30785" marB="3078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3357157" y="4285299"/>
            <a:ext cx="316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+mn-ea"/>
              </a:rPr>
              <a:t>資料：厚生労働省</a:t>
            </a:r>
            <a:r>
              <a:rPr lang="ja-JP" altLang="en-US" sz="1000" dirty="0" smtClean="0">
                <a:latin typeface="+mn-ea"/>
              </a:rPr>
              <a:t>「日本人</a:t>
            </a:r>
            <a:r>
              <a:rPr lang="ja-JP" altLang="en-US" sz="1000" dirty="0">
                <a:latin typeface="+mn-ea"/>
              </a:rPr>
              <a:t>の食事摂取基準（</a:t>
            </a:r>
            <a:r>
              <a:rPr lang="en-US" altLang="ja-JP" sz="1000" dirty="0">
                <a:latin typeface="+mn-ea"/>
              </a:rPr>
              <a:t>2015</a:t>
            </a:r>
            <a:r>
              <a:rPr lang="ja-JP" altLang="en-US" sz="1000" dirty="0">
                <a:latin typeface="+mn-ea"/>
              </a:rPr>
              <a:t>年版）」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5919293" y="2299942"/>
            <a:ext cx="1807780" cy="1636327"/>
            <a:chOff x="4783008" y="2700055"/>
            <a:chExt cx="1321175" cy="1466900"/>
          </a:xfrm>
        </p:grpSpPr>
        <p:sp>
          <p:nvSpPr>
            <p:cNvPr id="48" name="円弧 47"/>
            <p:cNvSpPr/>
            <p:nvPr/>
          </p:nvSpPr>
          <p:spPr>
            <a:xfrm rot="5040000">
              <a:off x="4673195" y="2907637"/>
              <a:ext cx="1230942" cy="914035"/>
            </a:xfrm>
            <a:prstGeom prst="arc">
              <a:avLst>
                <a:gd name="adj1" fmla="val 16404378"/>
                <a:gd name="adj2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000">
                <a:latin typeface="+mn-ea"/>
              </a:endParaRPr>
            </a:p>
          </p:txBody>
        </p:sp>
        <p:sp>
          <p:nvSpPr>
            <p:cNvPr id="49" name="円弧 48"/>
            <p:cNvSpPr/>
            <p:nvPr/>
          </p:nvSpPr>
          <p:spPr>
            <a:xfrm rot="5681087">
              <a:off x="4737164" y="2745899"/>
              <a:ext cx="1412864" cy="1321175"/>
            </a:xfrm>
            <a:prstGeom prst="arc">
              <a:avLst>
                <a:gd name="adj1" fmla="val 15774455"/>
                <a:gd name="adj2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000">
                <a:latin typeface="+mn-ea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>
            <a:xfrm flipV="1">
              <a:off x="5285815" y="3757155"/>
              <a:ext cx="157781" cy="3164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278471" y="4073746"/>
              <a:ext cx="299770" cy="9320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ホームベース 20"/>
          <p:cNvSpPr/>
          <p:nvPr/>
        </p:nvSpPr>
        <p:spPr>
          <a:xfrm>
            <a:off x="0" y="177248"/>
            <a:ext cx="2455817" cy="504000"/>
          </a:xfrm>
          <a:prstGeom prst="homePlate">
            <a:avLst/>
          </a:prstGeom>
          <a:solidFill>
            <a:srgbClr val="EB412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+mn-ea"/>
              </a:rPr>
              <a:t>ポイント②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906" y="757997"/>
            <a:ext cx="10332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  <a:cs typeface="メイリオ" panose="020B0604030504040204" pitchFamily="50" charset="-128"/>
              </a:rPr>
              <a:t>食べる</a:t>
            </a:r>
            <a:r>
              <a:rPr lang="ja-JP" altLang="en-US" sz="2000" dirty="0">
                <a:latin typeface="+mn-ea"/>
                <a:cs typeface="メイリオ" panose="020B0604030504040204" pitchFamily="50" charset="-128"/>
              </a:rPr>
              <a:t>量が不足していないかどうか、体重の減少や体格（</a:t>
            </a:r>
            <a:r>
              <a:rPr lang="en-US" altLang="ja-JP" sz="2000" dirty="0">
                <a:latin typeface="+mn-ea"/>
                <a:cs typeface="メイリオ" panose="020B0604030504040204" pitchFamily="50" charset="-128"/>
              </a:rPr>
              <a:t>BMI</a:t>
            </a:r>
            <a:r>
              <a:rPr lang="ja-JP" altLang="en-US" sz="2000" dirty="0">
                <a:latin typeface="+mn-ea"/>
                <a:cs typeface="メイリオ" panose="020B0604030504040204" pitchFamily="50" charset="-128"/>
              </a:rPr>
              <a:t>）でチェック！</a:t>
            </a:r>
          </a:p>
          <a:p>
            <a:r>
              <a:rPr lang="ja-JP" altLang="en-US" sz="2000" dirty="0">
                <a:latin typeface="+mn-ea"/>
                <a:cs typeface="メイリオ" panose="020B0604030504040204" pitchFamily="50" charset="-128"/>
              </a:rPr>
              <a:t>日々の食事への気持ちもチェック</a:t>
            </a:r>
            <a:r>
              <a:rPr lang="ja-JP" altLang="en-US" sz="2000" dirty="0" smtClean="0">
                <a:latin typeface="+mn-ea"/>
                <a:cs typeface="メイリオ" panose="020B0604030504040204" pitchFamily="50" charset="-128"/>
              </a:rPr>
              <a:t>！</a:t>
            </a:r>
            <a:endParaRPr lang="ja-JP" altLang="en-US" sz="200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9" name="円形吹き出し 18"/>
          <p:cNvSpPr/>
          <p:nvPr/>
        </p:nvSpPr>
        <p:spPr>
          <a:xfrm>
            <a:off x="5259317" y="1128872"/>
            <a:ext cx="2299226" cy="791878"/>
          </a:xfrm>
          <a:prstGeom prst="wedgeEllipseCallout">
            <a:avLst>
              <a:gd name="adj1" fmla="val -41861"/>
              <a:gd name="adj2" fmla="val 53412"/>
            </a:avLst>
          </a:prstGeom>
          <a:solidFill>
            <a:schemeClr val="bg1"/>
          </a:solidFill>
          <a:ln>
            <a:solidFill>
              <a:srgbClr val="EB412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体重は筋肉量の</a:t>
            </a:r>
            <a:endParaRPr lang="en-US" altLang="ja-JP" sz="1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バロメーター</a:t>
            </a:r>
          </a:p>
        </p:txBody>
      </p:sp>
      <p:sp>
        <p:nvSpPr>
          <p:cNvPr id="20" name="円形吹き出し 19"/>
          <p:cNvSpPr/>
          <p:nvPr/>
        </p:nvSpPr>
        <p:spPr>
          <a:xfrm>
            <a:off x="7179296" y="4586939"/>
            <a:ext cx="2591430" cy="969760"/>
          </a:xfrm>
          <a:prstGeom prst="wedgeEllipseCallout">
            <a:avLst>
              <a:gd name="adj1" fmla="val -47978"/>
              <a:gd name="adj2" fmla="val 47312"/>
            </a:avLst>
          </a:prstGeom>
          <a:ln>
            <a:solidFill>
              <a:srgbClr val="EB412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</a:rPr>
              <a:t>これまで</a:t>
            </a:r>
            <a:r>
              <a:rPr lang="ja-JP" altLang="en-US" sz="1600" dirty="0" smtClean="0">
                <a:solidFill>
                  <a:prstClr val="black"/>
                </a:solidFill>
              </a:rPr>
              <a:t>の食事の準備の仕方などを</a:t>
            </a:r>
            <a:r>
              <a:rPr lang="ja-JP" altLang="en-US" sz="1600" dirty="0">
                <a:solidFill>
                  <a:prstClr val="black"/>
                </a:solidFill>
              </a:rPr>
              <a:t>少しずつ見直し！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234350" y="164749"/>
            <a:ext cx="841722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600" dirty="0">
                <a:latin typeface="+mn-ea"/>
              </a:rPr>
              <a:t>自分の体格（</a:t>
            </a:r>
            <a:r>
              <a:rPr lang="en-US" altLang="ja-JP" sz="2600" dirty="0">
                <a:latin typeface="+mn-ea"/>
              </a:rPr>
              <a:t>BMI</a:t>
            </a:r>
            <a:r>
              <a:rPr lang="ja-JP" altLang="en-US" sz="2600" dirty="0">
                <a:latin typeface="+mn-ea"/>
              </a:rPr>
              <a:t>）を知り、体重や気持ちの変化に気づく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2083579" y="192168"/>
            <a:ext cx="8568000" cy="478800"/>
          </a:xfrm>
          <a:prstGeom prst="roundRect">
            <a:avLst/>
          </a:prstGeom>
          <a:noFill/>
          <a:ln w="19050">
            <a:solidFill>
              <a:srgbClr val="EB412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165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テキスト ボックス 68"/>
          <p:cNvSpPr txBox="1"/>
          <p:nvPr/>
        </p:nvSpPr>
        <p:spPr>
          <a:xfrm>
            <a:off x="3225977" y="4607854"/>
            <a:ext cx="3922776" cy="656888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prstTxWarp prst="textArchUp">
              <a:avLst>
                <a:gd name="adj" fmla="val 10157212"/>
              </a:avLst>
            </a:prstTxWarp>
            <a:spAutoFit/>
          </a:bodyPr>
          <a:lstStyle/>
          <a:p>
            <a:pPr algn="ctr"/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良質のたんぱく質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を</a:t>
            </a:r>
            <a:endParaRPr lang="en-US" altLang="ja-JP" sz="1600" dirty="0"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多く含む食品</a:t>
            </a:r>
            <a:endParaRPr lang="en-US" altLang="ja-JP" sz="1600" dirty="0">
              <a:latin typeface="+mn-ea"/>
              <a:cs typeface="メイリオ" panose="020B0604030504040204" pitchFamily="50" charset="-128"/>
            </a:endParaRPr>
          </a:p>
          <a:p>
            <a:pPr algn="ctr"/>
            <a:endParaRPr lang="ja-JP" altLang="en-US" sz="140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88368" y="4199636"/>
            <a:ext cx="4037823" cy="2662483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prstTxWarp prst="textArchUp">
              <a:avLst>
                <a:gd name="adj" fmla="val 10157212"/>
              </a:avLst>
            </a:prstTxWarp>
            <a:spAutoFit/>
          </a:bodyPr>
          <a:lstStyle/>
          <a:p>
            <a:pPr algn="ctr"/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炭水化物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を多く含む食品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759193" y="4329291"/>
            <a:ext cx="4491554" cy="237350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prstTxWarp prst="textArchUp">
              <a:avLst>
                <a:gd name="adj" fmla="val 10157212"/>
              </a:avLst>
            </a:prstTxWarp>
            <a:spAutoFit/>
          </a:bodyPr>
          <a:lstStyle/>
          <a:p>
            <a:pPr algn="ctr"/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食物</a:t>
            </a:r>
            <a:r>
              <a:rPr lang="ja-JP" altLang="en-US" sz="1600" b="1" dirty="0" smtClean="0">
                <a:latin typeface="+mn-ea"/>
                <a:cs typeface="メイリオ" panose="020B0604030504040204" pitchFamily="50" charset="-128"/>
              </a:rPr>
              <a:t>繊維、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ビタミン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や</a:t>
            </a:r>
            <a:endParaRPr lang="en-US" altLang="ja-JP" sz="1600" dirty="0"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+mn-ea"/>
                <a:cs typeface="メイリオ" panose="020B0604030504040204" pitchFamily="50" charset="-128"/>
              </a:rPr>
              <a:t>ミネラル</a:t>
            </a:r>
            <a:r>
              <a:rPr lang="ja-JP" altLang="en-US" sz="1600" dirty="0" smtClean="0">
                <a:latin typeface="+mn-ea"/>
                <a:cs typeface="メイリオ" panose="020B0604030504040204" pitchFamily="50" charset="-128"/>
              </a:rPr>
              <a:t>を</a:t>
            </a:r>
            <a:r>
              <a:rPr lang="ja-JP" altLang="en-US" sz="1600" dirty="0">
                <a:latin typeface="+mn-ea"/>
                <a:cs typeface="メイリオ" panose="020B0604030504040204" pitchFamily="50" charset="-128"/>
              </a:rPr>
              <a:t>多く含む食品</a:t>
            </a:r>
          </a:p>
        </p:txBody>
      </p:sp>
      <p:sp>
        <p:nvSpPr>
          <p:cNvPr id="41" name="フローチャート: 端子 40"/>
          <p:cNvSpPr/>
          <p:nvPr/>
        </p:nvSpPr>
        <p:spPr>
          <a:xfrm rot="5400000">
            <a:off x="7519074" y="3761658"/>
            <a:ext cx="971793" cy="2345588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00">
              <a:latin typeface="+mn-ea"/>
            </a:endParaRPr>
          </a:p>
        </p:txBody>
      </p:sp>
      <p:sp>
        <p:nvSpPr>
          <p:cNvPr id="42" name="フローチャート: 端子 41"/>
          <p:cNvSpPr/>
          <p:nvPr/>
        </p:nvSpPr>
        <p:spPr>
          <a:xfrm rot="5400000">
            <a:off x="4666852" y="3710212"/>
            <a:ext cx="994251" cy="2539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00">
              <a:latin typeface="+mn-ea"/>
            </a:endParaRPr>
          </a:p>
        </p:txBody>
      </p:sp>
      <p:sp>
        <p:nvSpPr>
          <p:cNvPr id="43" name="フローチャート: 端子 42"/>
          <p:cNvSpPr/>
          <p:nvPr/>
        </p:nvSpPr>
        <p:spPr>
          <a:xfrm rot="5400000">
            <a:off x="1797091" y="3807923"/>
            <a:ext cx="947003" cy="227660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00">
              <a:latin typeface="+mn-ea"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1629829" y="4642648"/>
            <a:ext cx="538284" cy="5005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2800" dirty="0">
                <a:latin typeface="+mn-ea"/>
              </a:rPr>
              <a:t>１</a:t>
            </a:r>
          </a:p>
        </p:txBody>
      </p:sp>
      <p:sp>
        <p:nvSpPr>
          <p:cNvPr id="45" name="円/楕円 44"/>
          <p:cNvSpPr/>
          <p:nvPr/>
        </p:nvSpPr>
        <p:spPr>
          <a:xfrm>
            <a:off x="4060847" y="4700275"/>
            <a:ext cx="493417" cy="47429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+mn-ea"/>
              </a:rPr>
              <a:t>２</a:t>
            </a:r>
          </a:p>
        </p:txBody>
      </p:sp>
      <p:sp>
        <p:nvSpPr>
          <p:cNvPr id="46" name="円/楕円 45"/>
          <p:cNvSpPr/>
          <p:nvPr/>
        </p:nvSpPr>
        <p:spPr>
          <a:xfrm>
            <a:off x="7258373" y="4675556"/>
            <a:ext cx="515517" cy="50089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+mn-ea"/>
              </a:rPr>
              <a:t>３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79901" y="4733481"/>
            <a:ext cx="1151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穀類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811824" y="4773395"/>
            <a:ext cx="935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野菜類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412754" y="4791360"/>
            <a:ext cx="46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n-ea"/>
              </a:rPr>
              <a:t>＋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91205" y="4791360"/>
            <a:ext cx="46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n-ea"/>
              </a:rPr>
              <a:t>＋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566108" y="4718855"/>
            <a:ext cx="1882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魚介類、肉類、大豆・大豆製品、卵類、乳類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398142" y="5111949"/>
            <a:ext cx="249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ご飯、パン、</a:t>
            </a:r>
            <a:r>
              <a:rPr lang="ja-JP" altLang="en-US" sz="1400" dirty="0" err="1">
                <a:latin typeface="+mn-ea"/>
              </a:rPr>
              <a:t>めん</a:t>
            </a:r>
            <a:r>
              <a:rPr lang="ja-JP" altLang="en-US" sz="1400" dirty="0">
                <a:latin typeface="+mn-ea"/>
              </a:rPr>
              <a:t>類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424069" y="2937638"/>
            <a:ext cx="9826678" cy="392448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00">
              <a:latin typeface="+mn-e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04282" y="2769819"/>
            <a:ext cx="4035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低栄養予防に３つの食品グループ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5438" y="2779612"/>
            <a:ext cx="19138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を組合せて選ぶ</a:t>
            </a:r>
          </a:p>
        </p:txBody>
      </p:sp>
      <p:sp>
        <p:nvSpPr>
          <p:cNvPr id="59" name="円/楕円 58"/>
          <p:cNvSpPr/>
          <p:nvPr/>
        </p:nvSpPr>
        <p:spPr>
          <a:xfrm>
            <a:off x="4883053" y="2714204"/>
            <a:ext cx="572471" cy="506719"/>
          </a:xfrm>
          <a:prstGeom prst="ellipse">
            <a:avLst/>
          </a:prstGeom>
          <a:gradFill>
            <a:gsLst>
              <a:gs pos="0">
                <a:srgbClr val="FFDD9C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2800" dirty="0">
                <a:latin typeface="+mn-ea"/>
              </a:rPr>
              <a:t>１</a:t>
            </a:r>
          </a:p>
        </p:txBody>
      </p:sp>
      <p:sp>
        <p:nvSpPr>
          <p:cNvPr id="60" name="円/楕円 59"/>
          <p:cNvSpPr/>
          <p:nvPr/>
        </p:nvSpPr>
        <p:spPr>
          <a:xfrm>
            <a:off x="5431882" y="2740729"/>
            <a:ext cx="556460" cy="473936"/>
          </a:xfrm>
          <a:prstGeom prst="ellipse">
            <a:avLst/>
          </a:prstGeom>
          <a:gradFill>
            <a:gsLst>
              <a:gs pos="0">
                <a:srgbClr val="F7BDA4"/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+mn-ea"/>
              </a:rPr>
              <a:t>２</a:t>
            </a:r>
          </a:p>
        </p:txBody>
      </p:sp>
      <p:sp>
        <p:nvSpPr>
          <p:cNvPr id="61" name="円/楕円 60"/>
          <p:cNvSpPr/>
          <p:nvPr/>
        </p:nvSpPr>
        <p:spPr>
          <a:xfrm>
            <a:off x="5967610" y="2739110"/>
            <a:ext cx="569559" cy="488330"/>
          </a:xfrm>
          <a:prstGeom prst="ellipse">
            <a:avLst/>
          </a:prstGeom>
          <a:gradFill>
            <a:gsLst>
              <a:gs pos="0">
                <a:srgbClr val="B5D5A7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+mn-ea"/>
              </a:rPr>
              <a:t>３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26191" y="5460190"/>
            <a:ext cx="190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latin typeface="+mn-ea"/>
                <a:cs typeface="メイリオ" panose="020B0604030504040204" pitchFamily="50" charset="-128"/>
              </a:rPr>
              <a:t>脂質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も多く含まれる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324263" y="5431424"/>
            <a:ext cx="2171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ja-JP" altLang="en-US" sz="1400" b="1" dirty="0">
                <a:latin typeface="+mn-ea"/>
                <a:cs typeface="メイリオ" panose="020B0604030504040204" pitchFamily="50" charset="-128"/>
              </a:rPr>
              <a:t>たんぱく質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も含まれる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379748" y="5441541"/>
            <a:ext cx="1593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+mn-ea"/>
                <a:cs typeface="メイリオ" panose="020B0604030504040204" pitchFamily="50" charset="-128"/>
              </a:rPr>
              <a:t>水分も含まれる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930500" y="5808575"/>
            <a:ext cx="3314346" cy="523220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種類によって、たんぱく質や脂質の量が異なるため、いろいろな食品を選びます</a:t>
            </a:r>
          </a:p>
        </p:txBody>
      </p:sp>
      <p:cxnSp>
        <p:nvCxnSpPr>
          <p:cNvPr id="71" name="直線コネクタ 70"/>
          <p:cNvCxnSpPr/>
          <p:nvPr/>
        </p:nvCxnSpPr>
        <p:spPr>
          <a:xfrm>
            <a:off x="6271844" y="5329623"/>
            <a:ext cx="262704" cy="438344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角丸四角形 85"/>
          <p:cNvSpPr/>
          <p:nvPr/>
        </p:nvSpPr>
        <p:spPr>
          <a:xfrm>
            <a:off x="1064553" y="3273918"/>
            <a:ext cx="5441153" cy="69336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06">
              <a:latin typeface="+mn-ea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16360" y="6501614"/>
            <a:ext cx="581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＊おいしく食べるために油を使った調理法も上手に取り入れます</a:t>
            </a:r>
          </a:p>
        </p:txBody>
      </p:sp>
      <p:sp>
        <p:nvSpPr>
          <p:cNvPr id="88" name="角丸四角形 87"/>
          <p:cNvSpPr/>
          <p:nvPr/>
        </p:nvSpPr>
        <p:spPr>
          <a:xfrm>
            <a:off x="6759544" y="3221359"/>
            <a:ext cx="2418221" cy="718176"/>
          </a:xfrm>
          <a:prstGeom prst="round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06">
              <a:latin typeface="+mn-ea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930089" y="3324716"/>
            <a:ext cx="3593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+mn-ea"/>
              </a:rPr>
              <a:t>活動量や筋肉量を維持するために</a:t>
            </a:r>
            <a:endParaRPr lang="en-US" altLang="ja-JP" sz="1600" dirty="0">
              <a:latin typeface="+mn-ea"/>
            </a:endParaRPr>
          </a:p>
          <a:p>
            <a:pPr algn="ctr"/>
            <a:r>
              <a:rPr lang="ja-JP" altLang="en-US" sz="1600" dirty="0">
                <a:latin typeface="+mn-ea"/>
              </a:rPr>
              <a:t>エネルギーとたんぱく質をしっかりと！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802325" y="3243498"/>
            <a:ext cx="237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600" dirty="0">
                <a:latin typeface="+mn-ea"/>
              </a:rPr>
              <a:t>便通などからだの調子を整えるために</a:t>
            </a:r>
            <a:endParaRPr lang="en-US" altLang="ja-JP" sz="1600" dirty="0">
              <a:latin typeface="+mn-ea"/>
            </a:endParaRPr>
          </a:p>
          <a:p>
            <a:pPr algn="ctr">
              <a:lnSpc>
                <a:spcPts val="1600"/>
              </a:lnSpc>
            </a:pPr>
            <a:r>
              <a:rPr lang="ja-JP" altLang="en-US" sz="1600" dirty="0">
                <a:latin typeface="+mn-ea"/>
              </a:rPr>
              <a:t>野菜類も組み合わせて！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17906" y="187047"/>
            <a:ext cx="10656000" cy="46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>
                <a:latin typeface="+mn-ea"/>
              </a:rPr>
              <a:t>低栄養予防のカギは、まめに食べて動くこと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08090" y="871982"/>
            <a:ext cx="8511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+mn-ea"/>
              </a:rPr>
              <a:t>低栄養予防のために、３つの食品グループを基本に、いろいろ選びます</a:t>
            </a:r>
          </a:p>
        </p:txBody>
      </p:sp>
      <p:sp>
        <p:nvSpPr>
          <p:cNvPr id="53" name="フローチャート: 論理積ゲート 52"/>
          <p:cNvSpPr/>
          <p:nvPr/>
        </p:nvSpPr>
        <p:spPr>
          <a:xfrm>
            <a:off x="32420" y="722459"/>
            <a:ext cx="2061030" cy="685600"/>
          </a:xfrm>
          <a:prstGeom prst="flowChartDelay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600" dirty="0" smtClean="0">
                <a:latin typeface="+mn-ea"/>
              </a:rPr>
              <a:t>ヒント①</a:t>
            </a:r>
            <a:endParaRPr kumimoji="1" lang="ja-JP" altLang="en-US" sz="2600" dirty="0">
              <a:latin typeface="+mn-ea"/>
            </a:endParaRPr>
          </a:p>
        </p:txBody>
      </p:sp>
      <p:sp>
        <p:nvSpPr>
          <p:cNvPr id="62" name="円形吹き出し 61"/>
          <p:cNvSpPr/>
          <p:nvPr/>
        </p:nvSpPr>
        <p:spPr>
          <a:xfrm>
            <a:off x="8121787" y="6016838"/>
            <a:ext cx="2439591" cy="1138992"/>
          </a:xfrm>
          <a:prstGeom prst="wedgeEllipseCallout">
            <a:avLst>
              <a:gd name="adj1" fmla="val -53224"/>
              <a:gd name="adj2" fmla="val -3853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kumimoji="1" lang="ja-JP" altLang="en-US" dirty="0" smtClean="0">
                <a:latin typeface="+mn-ea"/>
              </a:rPr>
              <a:t>まめに食べて</a:t>
            </a:r>
            <a:r>
              <a:rPr kumimoji="1" lang="ja-JP" altLang="en-US" dirty="0">
                <a:latin typeface="+mn-ea"/>
              </a:rPr>
              <a:t>、</a:t>
            </a:r>
            <a:endParaRPr kumimoji="1" lang="en-US" altLang="ja-JP" dirty="0">
              <a:latin typeface="+mn-ea"/>
            </a:endParaRPr>
          </a:p>
          <a:p>
            <a:pPr algn="ctr">
              <a:lnSpc>
                <a:spcPts val="1600"/>
              </a:lnSpc>
            </a:pPr>
            <a:endParaRPr kumimoji="1" lang="en-US" altLang="ja-JP" dirty="0">
              <a:latin typeface="+mn-ea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dirty="0">
                <a:latin typeface="+mn-ea"/>
              </a:rPr>
              <a:t>ごちそう３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543356" y="6466389"/>
            <a:ext cx="43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さん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79906" y="1469789"/>
            <a:ext cx="103320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71463" indent="-271463">
              <a:buClr>
                <a:schemeClr val="accent5">
                  <a:lumMod val="60000"/>
                  <a:lumOff val="40000"/>
                </a:schemeClr>
              </a:buClr>
              <a:buSzPct val="88000"/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年齢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を重ねると、だんだんおっくうになりがち。それは「食べること」にも当てはまります。何となく食べる気がしないなど気分の変化も生じてくるため、まめに食べることがポイントです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+mn-ea"/>
              <a:cs typeface="メイリオ" panose="020B0604030504040204" pitchFamily="50" charset="-128"/>
            </a:endParaRPr>
          </a:p>
          <a:p>
            <a:pPr marL="271463" indent="-271463">
              <a:buClr>
                <a:schemeClr val="accent5">
                  <a:lumMod val="60000"/>
                  <a:lumOff val="40000"/>
                </a:schemeClr>
              </a:buClr>
              <a:buSzPct val="88000"/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活動量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や筋肉量を維持するために、主食の穀類に、良質のたんぱく質を多く含む食品を組み合わせ、便通などからだの調子を整えるために、野菜類も組み合わせます</a:t>
            </a: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。</a:t>
            </a:r>
            <a:endParaRPr lang="ja-JP" altLang="en-US" dirty="0">
              <a:latin typeface="+mn-ea"/>
              <a:cs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>
            <a:off x="744802" y="1409032"/>
            <a:ext cx="9936000" cy="2277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71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1315192" y="1747179"/>
            <a:ext cx="8449381" cy="53092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73" dirty="0">
              <a:solidFill>
                <a:prstClr val="black"/>
              </a:solidFill>
              <a:latin typeface="+mn-ea"/>
            </a:endParaRPr>
          </a:p>
        </p:txBody>
      </p:sp>
      <p:pic>
        <p:nvPicPr>
          <p:cNvPr id="97" name="図 9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477" y="3334166"/>
            <a:ext cx="614724" cy="870348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836" y="3317862"/>
            <a:ext cx="608758" cy="856152"/>
          </a:xfrm>
          <a:prstGeom prst="rect">
            <a:avLst/>
          </a:prstGeom>
        </p:spPr>
      </p:pic>
      <p:sp>
        <p:nvSpPr>
          <p:cNvPr id="109" name="テキスト ボックス 108"/>
          <p:cNvSpPr txBox="1"/>
          <p:nvPr/>
        </p:nvSpPr>
        <p:spPr>
          <a:xfrm>
            <a:off x="4108689" y="3093692"/>
            <a:ext cx="2606805" cy="1662993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prstTxWarp prst="textArchUp">
              <a:avLst>
                <a:gd name="adj" fmla="val 10157212"/>
              </a:avLst>
            </a:prstTxWarp>
            <a:spAutoFit/>
          </a:bodyPr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まめに</a:t>
            </a:r>
            <a:r>
              <a:rPr lang="ja-JP" altLang="en-US" sz="1890" dirty="0" smtClean="0">
                <a:solidFill>
                  <a:prstClr val="black"/>
                </a:solidFill>
                <a:latin typeface="+mn-ea"/>
                <a:cs typeface="メイリオ" panose="020B0604030504040204" pitchFamily="50" charset="-128"/>
              </a:rPr>
              <a:t>食べて動く</a:t>
            </a:r>
            <a:endParaRPr lang="en-US" altLang="ja-JP" sz="1890" dirty="0">
              <a:solidFill>
                <a:prstClr val="black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3" name="円弧 12"/>
          <p:cNvSpPr/>
          <p:nvPr/>
        </p:nvSpPr>
        <p:spPr>
          <a:xfrm rot="6660000">
            <a:off x="2328097" y="-446959"/>
            <a:ext cx="4076212" cy="8246162"/>
          </a:xfrm>
          <a:prstGeom prst="arc">
            <a:avLst>
              <a:gd name="adj1" fmla="val 15160121"/>
              <a:gd name="adj2" fmla="val 1819938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2873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508813" y="2393234"/>
            <a:ext cx="5490438" cy="256577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873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386718" y="2331670"/>
            <a:ext cx="1581781" cy="90831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食欲を維持</a:t>
            </a:r>
            <a:endParaRPr lang="en-US" altLang="ja-JP" sz="1890" dirty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食べる量（摂取量）を維持</a:t>
            </a:r>
          </a:p>
        </p:txBody>
      </p:sp>
      <p:sp>
        <p:nvSpPr>
          <p:cNvPr id="20" name="円弧 19"/>
          <p:cNvSpPr/>
          <p:nvPr/>
        </p:nvSpPr>
        <p:spPr>
          <a:xfrm rot="5400000">
            <a:off x="4027263" y="1631597"/>
            <a:ext cx="3169306" cy="6748375"/>
          </a:xfrm>
          <a:prstGeom prst="arc">
            <a:avLst>
              <a:gd name="adj1" fmla="val 14325424"/>
              <a:gd name="adj2" fmla="val 616485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2873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986273" y="4777017"/>
            <a:ext cx="1744121" cy="64601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疲れを回復</a:t>
            </a:r>
            <a:endParaRPr lang="en-US" altLang="ja-JP" sz="1890" dirty="0">
              <a:solidFill>
                <a:prstClr val="black"/>
              </a:solidFill>
              <a:latin typeface="+mn-ea"/>
            </a:endParaRPr>
          </a:p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活力を維持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7400816" y="5934221"/>
            <a:ext cx="1805275" cy="66221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筋力を維持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7211340" y="3206601"/>
            <a:ext cx="1385806" cy="70456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筋肉量を維持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1506732" y="3803155"/>
            <a:ext cx="1697093" cy="80966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エネルギー</a:t>
            </a:r>
            <a:endParaRPr lang="en-US" altLang="ja-JP" sz="1890" dirty="0">
              <a:solidFill>
                <a:prstClr val="black"/>
              </a:solidFill>
              <a:latin typeface="+mn-ea"/>
            </a:endParaRPr>
          </a:p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消費量を維持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4724755" y="5960907"/>
            <a:ext cx="1446855" cy="89473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身体機能を維持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2363038" y="5475703"/>
            <a:ext cx="1386661" cy="78783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活動量を維持</a:t>
            </a:r>
          </a:p>
        </p:txBody>
      </p:sp>
      <p:cxnSp>
        <p:nvCxnSpPr>
          <p:cNvPr id="27" name="直線コネクタ 26"/>
          <p:cNvCxnSpPr/>
          <p:nvPr/>
        </p:nvCxnSpPr>
        <p:spPr>
          <a:xfrm flipH="1" flipV="1">
            <a:off x="4366203" y="2301854"/>
            <a:ext cx="210791" cy="1301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>
            <a:off x="4374672" y="2431993"/>
            <a:ext cx="202320" cy="1459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276360" y="4864349"/>
            <a:ext cx="146967" cy="1470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6276363" y="4699468"/>
            <a:ext cx="170742" cy="1664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 flipV="1">
            <a:off x="6188647" y="6083398"/>
            <a:ext cx="146967" cy="1470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6188648" y="5918518"/>
            <a:ext cx="170742" cy="1664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6186653" y="6571960"/>
            <a:ext cx="160911" cy="1367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6181737" y="6412586"/>
            <a:ext cx="170742" cy="1664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 flipV="1">
            <a:off x="3225559" y="4524377"/>
            <a:ext cx="100436" cy="218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3228769" y="4427117"/>
            <a:ext cx="172164" cy="1044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3660526" y="6296810"/>
            <a:ext cx="89172" cy="2283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3660040" y="6207223"/>
            <a:ext cx="219321" cy="87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2148009" y="4627059"/>
            <a:ext cx="185507" cy="90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 flipV="1">
            <a:off x="2346610" y="4612823"/>
            <a:ext cx="154250" cy="2090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 flipV="1">
            <a:off x="2642095" y="3265311"/>
            <a:ext cx="176386" cy="193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4606583" y="1945913"/>
            <a:ext cx="1725047" cy="96931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低栄養を予防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656745" y="4479365"/>
            <a:ext cx="1602581" cy="94513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90" dirty="0">
                <a:solidFill>
                  <a:prstClr val="black"/>
                </a:solidFill>
                <a:latin typeface="+mn-ea"/>
              </a:rPr>
              <a:t>基礎代謝を維持</a:t>
            </a:r>
          </a:p>
        </p:txBody>
      </p:sp>
      <p:cxnSp>
        <p:nvCxnSpPr>
          <p:cNvPr id="64" name="直線コネクタ 63"/>
          <p:cNvCxnSpPr/>
          <p:nvPr/>
        </p:nvCxnSpPr>
        <p:spPr>
          <a:xfrm flipH="1">
            <a:off x="2447588" y="3265311"/>
            <a:ext cx="210847" cy="137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2148008" y="125830"/>
            <a:ext cx="54414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latin typeface="+mn-ea"/>
              </a:rPr>
              <a:t>低栄養を予防して、好循環を維持</a:t>
            </a:r>
          </a:p>
        </p:txBody>
      </p:sp>
      <p:sp>
        <p:nvSpPr>
          <p:cNvPr id="48" name="フローチャート: 論理積ゲート 47"/>
          <p:cNvSpPr/>
          <p:nvPr/>
        </p:nvSpPr>
        <p:spPr>
          <a:xfrm>
            <a:off x="24796" y="26006"/>
            <a:ext cx="2061030" cy="685600"/>
          </a:xfrm>
          <a:prstGeom prst="flowChartDelay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600" dirty="0" smtClean="0">
                <a:latin typeface="+mn-ea"/>
              </a:rPr>
              <a:t>ヒント②</a:t>
            </a:r>
            <a:endParaRPr kumimoji="1" lang="ja-JP" altLang="en-US" sz="2600" dirty="0">
              <a:latin typeface="+mn-ea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 flipH="1" flipV="1">
            <a:off x="7773242" y="2915224"/>
            <a:ext cx="12722" cy="2542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 flipV="1">
            <a:off x="7503886" y="3093692"/>
            <a:ext cx="273690" cy="757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214836" y="906227"/>
            <a:ext cx="1033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1938" indent="-261938">
              <a:buClr>
                <a:schemeClr val="accent5">
                  <a:lumMod val="60000"/>
                  <a:lumOff val="40000"/>
                </a:schemeClr>
              </a:buClr>
              <a:buSzPct val="88000"/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cs typeface="メイリオ" panose="020B0604030504040204" pitchFamily="50" charset="-128"/>
              </a:rPr>
              <a:t>まめ</a:t>
            </a:r>
            <a:r>
              <a:rPr lang="ja-JP" altLang="en-US" dirty="0">
                <a:latin typeface="+mn-ea"/>
                <a:cs typeface="メイリオ" panose="020B0604030504040204" pitchFamily="50" charset="-128"/>
              </a:rPr>
              <a:t>に食べて動くことで食欲や食べる量を維持し、低栄養を予防することができれば、身体の様々な機能や状態をできる限り維持し、その低下を緩やかにするという好循環を維持することができます。</a:t>
            </a:r>
          </a:p>
        </p:txBody>
      </p:sp>
      <p:cxnSp>
        <p:nvCxnSpPr>
          <p:cNvPr id="45" name="直線コネクタ 44"/>
          <p:cNvCxnSpPr/>
          <p:nvPr/>
        </p:nvCxnSpPr>
        <p:spPr>
          <a:xfrm>
            <a:off x="744802" y="712351"/>
            <a:ext cx="9936000" cy="2277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8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1712</Words>
  <Application>Microsoft Office PowerPoint</Application>
  <PresentationFormat>ユーザー設定</PresentationFormat>
  <Paragraphs>322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2018-05-10T07:47:04Z</dcterms:created>
  <dcterms:modified xsi:type="dcterms:W3CDTF">2018-05-10T07:47:11Z</dcterms:modified>
</cp:coreProperties>
</file>