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708" r:id="rId1"/>
  </p:sldMasterIdLst>
  <p:notesMasterIdLst>
    <p:notesMasterId r:id="rId11"/>
  </p:notesMasterIdLst>
  <p:sldIdLst>
    <p:sldId id="324" r:id="rId2"/>
    <p:sldId id="303" r:id="rId3"/>
    <p:sldId id="319" r:id="rId4"/>
    <p:sldId id="307" r:id="rId5"/>
    <p:sldId id="321" r:id="rId6"/>
    <p:sldId id="326" r:id="rId7"/>
    <p:sldId id="323" r:id="rId8"/>
    <p:sldId id="311" r:id="rId9"/>
    <p:sldId id="302" r:id="rId10"/>
  </p:sldIdLst>
  <p:sldSz cx="10691813" cy="719931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10"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EB4125"/>
    <a:srgbClr val="F7BDA4"/>
    <a:srgbClr val="FFDD9C"/>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94660"/>
  </p:normalViewPr>
  <p:slideViewPr>
    <p:cSldViewPr snapToGrid="0">
      <p:cViewPr varScale="1">
        <p:scale>
          <a:sx n="66" d="100"/>
          <a:sy n="66" d="100"/>
        </p:scale>
        <p:origin x="96" y="846"/>
      </p:cViewPr>
      <p:guideLst>
        <p:guide orient="horz" pos="3810"/>
        <p:guide pos="3368"/>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___5.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7.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8.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067555199320162"/>
          <c:y val="0.22909089038552727"/>
          <c:w val="0.87142680873104761"/>
          <c:h val="0.60359092694783145"/>
        </c:manualLayout>
      </c:layout>
      <c:lineChart>
        <c:grouping val="standard"/>
        <c:varyColors val="0"/>
        <c:ser>
          <c:idx val="0"/>
          <c:order val="0"/>
          <c:tx>
            <c:strRef>
              <c:f>Sheet1!$B$1</c:f>
              <c:strCache>
                <c:ptCount val="1"/>
                <c:pt idx="0">
                  <c:v>系列 1</c:v>
                </c:pt>
              </c:strCache>
            </c:strRef>
          </c:tx>
          <c:spPr>
            <a:ln w="19050" cap="rnd">
              <a:solidFill>
                <a:schemeClr val="tx1"/>
              </a:solidFill>
              <a:prstDash val="sysDash"/>
              <a:round/>
            </a:ln>
            <a:effectLst/>
          </c:spPr>
          <c:marker>
            <c:symbol val="none"/>
          </c:marker>
          <c:cat>
            <c:numRef>
              <c:f>Sheet1!$A$2:$A$12</c:f>
              <c:numCache>
                <c:formatCode>General</c:formatCode>
                <c:ptCount val="11"/>
                <c:pt idx="0">
                  <c:v>30</c:v>
                </c:pt>
                <c:pt idx="2">
                  <c:v>40</c:v>
                </c:pt>
                <c:pt idx="4">
                  <c:v>50</c:v>
                </c:pt>
                <c:pt idx="6">
                  <c:v>60</c:v>
                </c:pt>
                <c:pt idx="8">
                  <c:v>70</c:v>
                </c:pt>
                <c:pt idx="10">
                  <c:v>80</c:v>
                </c:pt>
              </c:numCache>
            </c:numRef>
          </c:cat>
          <c:val>
            <c:numRef>
              <c:f>Sheet1!$B$2:$B$12</c:f>
              <c:numCache>
                <c:formatCode>General</c:formatCode>
                <c:ptCount val="11"/>
                <c:pt idx="1">
                  <c:v>126</c:v>
                </c:pt>
                <c:pt idx="2">
                  <c:v>128</c:v>
                </c:pt>
                <c:pt idx="3">
                  <c:v>130</c:v>
                </c:pt>
                <c:pt idx="4">
                  <c:v>132</c:v>
                </c:pt>
                <c:pt idx="5">
                  <c:v>134</c:v>
                </c:pt>
                <c:pt idx="6">
                  <c:v>136</c:v>
                </c:pt>
                <c:pt idx="7">
                  <c:v>138</c:v>
                </c:pt>
              </c:numCache>
            </c:numRef>
          </c:val>
          <c:smooth val="0"/>
          <c:extLst xmlns:c16r2="http://schemas.microsoft.com/office/drawing/2015/06/chart">
            <c:ext xmlns:c16="http://schemas.microsoft.com/office/drawing/2014/chart" uri="{C3380CC4-5D6E-409C-BE32-E72D297353CC}">
              <c16:uniqueId val="{00000000-4BD5-4BA4-B3B0-2F287BA5121E}"/>
            </c:ext>
          </c:extLst>
        </c:ser>
        <c:ser>
          <c:idx val="1"/>
          <c:order val="1"/>
          <c:tx>
            <c:strRef>
              <c:f>Sheet1!$C$1</c:f>
              <c:strCache>
                <c:ptCount val="1"/>
                <c:pt idx="0">
                  <c:v>系列 3</c:v>
                </c:pt>
              </c:strCache>
            </c:strRef>
          </c:tx>
          <c:spPr>
            <a:ln w="19050" cap="rnd">
              <a:solidFill>
                <a:schemeClr val="tx1"/>
              </a:solidFill>
              <a:prstDash val="sysDash"/>
              <a:round/>
            </a:ln>
            <a:effectLst/>
          </c:spPr>
          <c:marker>
            <c:symbol val="none"/>
          </c:marker>
          <c:cat>
            <c:numRef>
              <c:f>Sheet1!$A$2:$A$12</c:f>
              <c:numCache>
                <c:formatCode>General</c:formatCode>
                <c:ptCount val="11"/>
                <c:pt idx="0">
                  <c:v>30</c:v>
                </c:pt>
                <c:pt idx="2">
                  <c:v>40</c:v>
                </c:pt>
                <c:pt idx="4">
                  <c:v>50</c:v>
                </c:pt>
                <c:pt idx="6">
                  <c:v>60</c:v>
                </c:pt>
                <c:pt idx="8">
                  <c:v>70</c:v>
                </c:pt>
                <c:pt idx="10">
                  <c:v>80</c:v>
                </c:pt>
              </c:numCache>
            </c:numRef>
          </c:cat>
          <c:val>
            <c:numRef>
              <c:f>Sheet1!$C$2:$C$12</c:f>
              <c:numCache>
                <c:formatCode>General</c:formatCode>
                <c:ptCount val="11"/>
                <c:pt idx="1">
                  <c:v>126</c:v>
                </c:pt>
                <c:pt idx="2">
                  <c:v>130.1</c:v>
                </c:pt>
                <c:pt idx="3">
                  <c:v>134.19999999999999</c:v>
                </c:pt>
                <c:pt idx="4">
                  <c:v>138.29999999999998</c:v>
                </c:pt>
                <c:pt idx="5">
                  <c:v>142.39999999999998</c:v>
                </c:pt>
                <c:pt idx="6">
                  <c:v>146.49999999999997</c:v>
                </c:pt>
                <c:pt idx="7">
                  <c:v>150.59999999999997</c:v>
                </c:pt>
              </c:numCache>
            </c:numRef>
          </c:val>
          <c:smooth val="0"/>
          <c:extLst xmlns:c16r2="http://schemas.microsoft.com/office/drawing/2015/06/chart">
            <c:ext xmlns:c16="http://schemas.microsoft.com/office/drawing/2014/chart" uri="{C3380CC4-5D6E-409C-BE32-E72D297353CC}">
              <c16:uniqueId val="{00000001-4BD5-4BA4-B3B0-2F287BA5121E}"/>
            </c:ext>
          </c:extLst>
        </c:ser>
        <c:dLbls>
          <c:showLegendKey val="0"/>
          <c:showVal val="0"/>
          <c:showCatName val="0"/>
          <c:showSerName val="0"/>
          <c:showPercent val="0"/>
          <c:showBubbleSize val="0"/>
        </c:dLbls>
        <c:smooth val="0"/>
        <c:axId val="397896480"/>
        <c:axId val="397896088"/>
      </c:lineChart>
      <c:catAx>
        <c:axId val="3978964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397896088"/>
        <c:crosses val="autoZero"/>
        <c:auto val="1"/>
        <c:lblAlgn val="ctr"/>
        <c:lblOffset val="100"/>
        <c:tickMarkSkip val="1"/>
        <c:noMultiLvlLbl val="0"/>
      </c:catAx>
      <c:valAx>
        <c:axId val="397896088"/>
        <c:scaling>
          <c:orientation val="minMax"/>
          <c:max val="170"/>
          <c:min val="11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397896480"/>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284559503050293"/>
          <c:y val="0.2461079972523644"/>
          <c:w val="0.85715436272795209"/>
          <c:h val="0.63638188173130272"/>
        </c:manualLayout>
      </c:layout>
      <c:barChart>
        <c:barDir val="col"/>
        <c:grouping val="clustered"/>
        <c:varyColors val="0"/>
        <c:ser>
          <c:idx val="0"/>
          <c:order val="0"/>
          <c:tx>
            <c:strRef>
              <c:f>Sheet1!$B$1</c:f>
              <c:strCache>
                <c:ptCount val="1"/>
                <c:pt idx="0">
                  <c:v>男性</c:v>
                </c:pt>
              </c:strCache>
            </c:strRef>
          </c:tx>
          <c:spPr>
            <a:solidFill>
              <a:schemeClr val="accent1">
                <a:lumMod val="60000"/>
                <a:lumOff val="40000"/>
              </a:schemeClr>
            </a:solidFill>
            <a:ln>
              <a:noFill/>
            </a:ln>
            <a:effectLst/>
          </c:spPr>
          <c:invertIfNegative val="0"/>
          <c:dLbls>
            <c:dLbl>
              <c:idx val="0"/>
              <c:layout>
                <c:manualLayout>
                  <c:x val="-1.1169819683366888E-7"/>
                  <c:y val="9.7099855973799068E-3"/>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ea"/>
                        <a:ea typeface="+mn-ea"/>
                        <a:cs typeface="+mn-cs"/>
                      </a:defRPr>
                    </a:pPr>
                    <a:fld id="{683C1D4D-50A6-4ADB-9D54-CBD53C1457F3}" type="VALUE">
                      <a:rPr lang="en-US" altLang="ja-JP" smtClean="0"/>
                      <a:pPr>
                        <a:defRPr sz="1400">
                          <a:solidFill>
                            <a:schemeClr val="tx1"/>
                          </a:solidFill>
                          <a:latin typeface="+mn-ea"/>
                        </a:defRPr>
                      </a:pPr>
                      <a:t>[値]</a:t>
                    </a:fld>
                    <a:r>
                      <a:rPr lang="ja-JP" altLang="en-US" dirty="0" err="1" smtClean="0"/>
                      <a:t>ｇ</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211C-4B7D-AF96-AEDC64001403}"/>
                </c:ext>
                <c:ext xmlns:c15="http://schemas.microsoft.com/office/drawing/2012/chart" uri="{CE6537A1-D6FC-4f65-9D91-7224C49458BB}">
                  <c15:layout>
                    <c:manualLayout>
                      <c:w val="0.13006830568132771"/>
                      <c:h val="7.3777805058235252E-2"/>
                    </c:manualLayout>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General</c:formatCode>
                <c:ptCount val="1"/>
                <c:pt idx="0">
                  <c:v>10.8</c:v>
                </c:pt>
              </c:numCache>
            </c:numRef>
          </c:val>
          <c:extLst xmlns:c16r2="http://schemas.microsoft.com/office/drawing/2015/06/chart">
            <c:ext xmlns:c16="http://schemas.microsoft.com/office/drawing/2014/chart" uri="{C3380CC4-5D6E-409C-BE32-E72D297353CC}">
              <c16:uniqueId val="{00000001-211C-4B7D-AF96-AEDC64001403}"/>
            </c:ext>
          </c:extLst>
        </c:ser>
        <c:ser>
          <c:idx val="1"/>
          <c:order val="1"/>
          <c:tx>
            <c:strRef>
              <c:f>Sheet1!$C$1</c:f>
              <c:strCache>
                <c:ptCount val="1"/>
                <c:pt idx="0">
                  <c:v>列2</c:v>
                </c:pt>
              </c:strCache>
            </c:strRef>
          </c:tx>
          <c:spPr>
            <a:solidFill>
              <a:schemeClr val="bg1">
                <a:lumMod val="65000"/>
              </a:schemeClr>
            </a:solidFill>
            <a:ln>
              <a:noFill/>
            </a:ln>
            <a:effectLst/>
          </c:spPr>
          <c:invertIfNegative val="0"/>
          <c:dPt>
            <c:idx val="0"/>
            <c:invertIfNegative val="0"/>
            <c:bubble3D val="0"/>
            <c:spPr>
              <a:solidFill>
                <a:schemeClr val="accent5">
                  <a:lumMod val="75000"/>
                </a:schemeClr>
              </a:solidFill>
              <a:ln>
                <a:noFill/>
              </a:ln>
              <a:effectLst/>
            </c:spPr>
            <c:extLst xmlns:c16r2="http://schemas.microsoft.com/office/drawing/2015/06/chart">
              <c:ext xmlns:c16="http://schemas.microsoft.com/office/drawing/2014/chart" uri="{C3380CC4-5D6E-409C-BE32-E72D297353CC}">
                <c16:uniqueId val="{00000003-211C-4B7D-AF96-AEDC64001403}"/>
              </c:ext>
            </c:extLst>
          </c:dPt>
          <c:dLbls>
            <c:dLbl>
              <c:idx val="0"/>
              <c:layout>
                <c:manualLayout>
                  <c:x val="1.5317173731801013E-3"/>
                  <c:y val="2.6294920500606073E-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ea"/>
                        <a:ea typeface="+mn-ea"/>
                        <a:cs typeface="+mn-cs"/>
                      </a:defRPr>
                    </a:pPr>
                    <a:r>
                      <a:rPr lang="en-US" altLang="ja-JP" sz="1400" dirty="0" smtClean="0">
                        <a:latin typeface="+mn-ea"/>
                        <a:ea typeface="+mn-ea"/>
                      </a:rPr>
                      <a:t>8</a:t>
                    </a:r>
                    <a:r>
                      <a:rPr lang="ja-JP" altLang="en-US" sz="1400" dirty="0" err="1" smtClean="0">
                        <a:latin typeface="+mn-ea"/>
                        <a:ea typeface="+mn-ea"/>
                      </a:rPr>
                      <a:t>ｇ</a:t>
                    </a:r>
                    <a:r>
                      <a:rPr lang="ja-JP" altLang="en-US" sz="1400" dirty="0" smtClean="0">
                        <a:latin typeface="+mn-ea"/>
                        <a:ea typeface="+mn-ea"/>
                      </a:rPr>
                      <a:t>未満</a:t>
                    </a:r>
                    <a:endParaRPr lang="ja-JP" altLang="en-US" sz="1400" dirty="0">
                      <a:latin typeface="+mn-ea"/>
                      <a:ea typeface="+mn-ea"/>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211C-4B7D-AF96-AEDC64001403}"/>
                </c:ext>
                <c:ext xmlns:c15="http://schemas.microsoft.com/office/drawing/2012/chart" uri="{CE6537A1-D6FC-4f65-9D91-7224C49458BB}">
                  <c15:layout>
                    <c:manualLayout>
                      <c:w val="0.25551806828226603"/>
                      <c:h val="0.11462660604559295"/>
                    </c:manualLayout>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0.0_ </c:formatCode>
                <c:ptCount val="1"/>
                <c:pt idx="0">
                  <c:v>8</c:v>
                </c:pt>
              </c:numCache>
            </c:numRef>
          </c:val>
          <c:extLst xmlns:c16r2="http://schemas.microsoft.com/office/drawing/2015/06/chart">
            <c:ext xmlns:c16="http://schemas.microsoft.com/office/drawing/2014/chart" uri="{C3380CC4-5D6E-409C-BE32-E72D297353CC}">
              <c16:uniqueId val="{00000004-211C-4B7D-AF96-AEDC64001403}"/>
            </c:ext>
          </c:extLst>
        </c:ser>
        <c:ser>
          <c:idx val="2"/>
          <c:order val="2"/>
          <c:tx>
            <c:strRef>
              <c:f>Sheet1!$D$1</c:f>
              <c:strCache>
                <c:ptCount val="1"/>
                <c:pt idx="0">
                  <c:v>列1</c:v>
                </c:pt>
              </c:strCache>
            </c:strRef>
          </c:tx>
          <c:spPr>
            <a:solidFill>
              <a:schemeClr val="accent3"/>
            </a:solidFill>
            <a:ln>
              <a:noFill/>
            </a:ln>
            <a:effectLst/>
          </c:spPr>
          <c:invertIfNegative val="0"/>
          <c:cat>
            <c:numRef>
              <c:f>Sheet1!$A$2</c:f>
              <c:numCache>
                <c:formatCode>General</c:formatCode>
                <c:ptCount val="1"/>
              </c:numCache>
            </c:numRef>
          </c:cat>
          <c:val>
            <c:numRef>
              <c:f>Sheet1!$D$2</c:f>
              <c:numCache>
                <c:formatCode>General</c:formatCode>
                <c:ptCount val="1"/>
              </c:numCache>
            </c:numRef>
          </c:val>
          <c:extLst xmlns:c16r2="http://schemas.microsoft.com/office/drawing/2015/06/chart">
            <c:ext xmlns:c16="http://schemas.microsoft.com/office/drawing/2014/chart" uri="{C3380CC4-5D6E-409C-BE32-E72D297353CC}">
              <c16:uniqueId val="{00000005-211C-4B7D-AF96-AEDC64001403}"/>
            </c:ext>
          </c:extLst>
        </c:ser>
        <c:ser>
          <c:idx val="3"/>
          <c:order val="3"/>
          <c:tx>
            <c:strRef>
              <c:f>Sheet1!$E$1</c:f>
              <c:strCache>
                <c:ptCount val="1"/>
                <c:pt idx="0">
                  <c:v>女性</c:v>
                </c:pt>
              </c:strCache>
            </c:strRef>
          </c:tx>
          <c:spPr>
            <a:solidFill>
              <a:schemeClr val="accent1">
                <a:lumMod val="60000"/>
                <a:lumOff val="40000"/>
              </a:schemeClr>
            </a:solidFill>
            <a:ln>
              <a:noFill/>
            </a:ln>
            <a:effectLst/>
          </c:spPr>
          <c:invertIfNegative val="0"/>
          <c:dLbls>
            <c:dLbl>
              <c:idx val="0"/>
              <c:layout>
                <c:manualLayout>
                  <c:x val="0"/>
                  <c:y val="9.710010906559494E-3"/>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ea"/>
                        <a:ea typeface="+mn-ea"/>
                        <a:cs typeface="+mn-cs"/>
                      </a:defRPr>
                    </a:pPr>
                    <a:fld id="{E0F40404-036F-4971-9C96-F07D58244628}" type="VALUE">
                      <a:rPr lang="en-US" altLang="ja-JP" smtClean="0"/>
                      <a:pPr>
                        <a:defRPr sz="1400">
                          <a:solidFill>
                            <a:schemeClr val="tx1"/>
                          </a:solidFill>
                          <a:latin typeface="+mn-ea"/>
                        </a:defRPr>
                      </a:pPr>
                      <a:t>[値]</a:t>
                    </a:fld>
                    <a:r>
                      <a:rPr lang="ja-JP" altLang="en-US" dirty="0" err="1" smtClean="0"/>
                      <a:t>ｇ</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211C-4B7D-AF96-AEDC64001403}"/>
                </c:ex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Sheet1!$E$2</c:f>
              <c:numCache>
                <c:formatCode>General</c:formatCode>
                <c:ptCount val="1"/>
                <c:pt idx="0">
                  <c:v>9.1999999999999993</c:v>
                </c:pt>
              </c:numCache>
            </c:numRef>
          </c:val>
          <c:extLst xmlns:c16r2="http://schemas.microsoft.com/office/drawing/2015/06/chart">
            <c:ext xmlns:c16="http://schemas.microsoft.com/office/drawing/2014/chart" uri="{C3380CC4-5D6E-409C-BE32-E72D297353CC}">
              <c16:uniqueId val="{00000007-211C-4B7D-AF96-AEDC64001403}"/>
            </c:ext>
          </c:extLst>
        </c:ser>
        <c:ser>
          <c:idx val="4"/>
          <c:order val="4"/>
          <c:tx>
            <c:strRef>
              <c:f>Sheet1!$F$1</c:f>
              <c:strCache>
                <c:ptCount val="1"/>
                <c:pt idx="0">
                  <c:v>列3</c:v>
                </c:pt>
              </c:strCache>
            </c:strRef>
          </c:tx>
          <c:spPr>
            <a:solidFill>
              <a:schemeClr val="accent5">
                <a:lumMod val="75000"/>
              </a:schemeClr>
            </a:solidFill>
            <a:ln>
              <a:noFill/>
            </a:ln>
            <a:effectLst/>
          </c:spPr>
          <c:invertIfNegative val="0"/>
          <c:dLbls>
            <c:dLbl>
              <c:idx val="0"/>
              <c:layout>
                <c:manualLayout>
                  <c:x val="-1.7408061368270888E-3"/>
                  <c:y val="9.6244905922611684E-3"/>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ea"/>
                        <a:ea typeface="+mn-ea"/>
                        <a:cs typeface="+mn-cs"/>
                      </a:defRPr>
                    </a:pPr>
                    <a:r>
                      <a:rPr lang="en-US" altLang="ja-JP" sz="1400" dirty="0" smtClean="0">
                        <a:latin typeface="+mn-ea"/>
                        <a:ea typeface="+mn-ea"/>
                      </a:rPr>
                      <a:t>7</a:t>
                    </a:r>
                    <a:r>
                      <a:rPr lang="ja-JP" altLang="en-US" sz="1400" dirty="0" err="1" smtClean="0">
                        <a:latin typeface="+mn-ea"/>
                        <a:ea typeface="+mn-ea"/>
                      </a:rPr>
                      <a:t>ｇ</a:t>
                    </a:r>
                    <a:r>
                      <a:rPr lang="ja-JP" altLang="en-US" sz="1400" dirty="0" smtClean="0">
                        <a:latin typeface="+mn-ea"/>
                        <a:ea typeface="+mn-ea"/>
                      </a:rPr>
                      <a:t>未満</a:t>
                    </a:r>
                    <a:endParaRPr lang="ja-JP" altLang="en-US" sz="1400" dirty="0">
                      <a:latin typeface="+mn-ea"/>
                      <a:ea typeface="+mn-ea"/>
                    </a:endParaRP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211C-4B7D-AF96-AEDC64001403}"/>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Sheet1!$F$2</c:f>
              <c:numCache>
                <c:formatCode>0.0_ </c:formatCode>
                <c:ptCount val="1"/>
                <c:pt idx="0">
                  <c:v>7</c:v>
                </c:pt>
              </c:numCache>
            </c:numRef>
          </c:val>
          <c:extLst xmlns:c16r2="http://schemas.microsoft.com/office/drawing/2015/06/chart">
            <c:ext xmlns:c16="http://schemas.microsoft.com/office/drawing/2014/chart" uri="{C3380CC4-5D6E-409C-BE32-E72D297353CC}">
              <c16:uniqueId val="{00000009-211C-4B7D-AF96-AEDC64001403}"/>
            </c:ext>
          </c:extLst>
        </c:ser>
        <c:dLbls>
          <c:showLegendKey val="0"/>
          <c:showVal val="0"/>
          <c:showCatName val="0"/>
          <c:showSerName val="0"/>
          <c:showPercent val="0"/>
          <c:showBubbleSize val="0"/>
        </c:dLbls>
        <c:gapWidth val="109"/>
        <c:overlap val="-15"/>
        <c:axId val="399365000"/>
        <c:axId val="399365392"/>
      </c:barChart>
      <c:catAx>
        <c:axId val="3993650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399365392"/>
        <c:crossesAt val="0"/>
        <c:auto val="1"/>
        <c:lblAlgn val="ctr"/>
        <c:lblOffset val="100"/>
        <c:noMultiLvlLbl val="0"/>
      </c:catAx>
      <c:valAx>
        <c:axId val="399365392"/>
        <c:scaling>
          <c:orientation val="minMax"/>
          <c:max val="14"/>
          <c:min val="0"/>
        </c:scaling>
        <c:delete val="0"/>
        <c:axPos val="l"/>
        <c:majorGridlines>
          <c:spPr>
            <a:ln w="9525" cap="flat" cmpd="sng" algn="ctr">
              <a:noFill/>
              <a:round/>
            </a:ln>
            <a:effectLst/>
          </c:spPr>
        </c:majorGridlines>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399365000"/>
        <c:crosses val="autoZero"/>
        <c:crossBetween val="between"/>
        <c:majorUnit val="2"/>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45650714552306"/>
          <c:y val="0.18268108245703352"/>
          <c:w val="0.84580174777324735"/>
          <c:h val="0.61267950248406855"/>
        </c:manualLayout>
      </c:layout>
      <c:lineChart>
        <c:grouping val="standard"/>
        <c:varyColors val="0"/>
        <c:ser>
          <c:idx val="0"/>
          <c:order val="0"/>
          <c:tx>
            <c:strRef>
              <c:f>Sheet1!$B$1</c:f>
              <c:strCache>
                <c:ptCount val="1"/>
                <c:pt idx="0">
                  <c:v>男性</c:v>
                </c:pt>
              </c:strCache>
            </c:strRef>
          </c:tx>
          <c:spPr>
            <a:ln w="19050" cap="rnd">
              <a:solidFill>
                <a:schemeClr val="tx1"/>
              </a:solidFill>
              <a:round/>
            </a:ln>
            <a:effectLst/>
          </c:spPr>
          <c:marker>
            <c:symbol val="square"/>
            <c:size val="5"/>
            <c:spPr>
              <a:solidFill>
                <a:schemeClr val="tx1"/>
              </a:solidFill>
              <a:ln w="19050">
                <a:solidFill>
                  <a:schemeClr val="tx1"/>
                </a:solidFill>
                <a:miter lim="800000"/>
              </a:ln>
              <a:effectLst/>
            </c:spPr>
          </c:marker>
          <c:dLbls>
            <c:dLbl>
              <c:idx val="0"/>
              <c:layout>
                <c:manualLayout>
                  <c:x val="-4.0443953597091624E-2"/>
                  <c:y val="-6.967241893860927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ADBB-4285-BDEF-91D1E0E3AEDC}"/>
                </c:ext>
                <c:ext xmlns:c15="http://schemas.microsoft.com/office/drawing/2012/chart" uri="{CE6537A1-D6FC-4f65-9D91-7224C49458BB}">
                  <c15:layout/>
                </c:ext>
              </c:extLst>
            </c:dLbl>
            <c:dLbl>
              <c:idx val="1"/>
              <c:layout>
                <c:manualLayout>
                  <c:x val="-5.662153503592824E-2"/>
                  <c:y val="-4.180345136316556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ADBB-4285-BDEF-91D1E0E3AEDC}"/>
                </c:ext>
                <c:ext xmlns:c15="http://schemas.microsoft.com/office/drawing/2012/chart" uri="{CE6537A1-D6FC-4f65-9D91-7224C49458BB}">
                  <c15:layout/>
                </c:ext>
              </c:extLst>
            </c:dLbl>
            <c:dLbl>
              <c:idx val="2"/>
              <c:layout>
                <c:manualLayout>
                  <c:x val="-3.774769002395216E-2"/>
                  <c:y val="-4.644827929240619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ADBB-4285-BDEF-91D1E0E3AEDC}"/>
                </c:ext>
                <c:ext xmlns:c15="http://schemas.microsoft.com/office/drawing/2012/chart" uri="{CE6537A1-D6FC-4f65-9D91-7224C49458BB}">
                  <c15:layout/>
                </c:ext>
              </c:extLst>
            </c:dLbl>
            <c:dLbl>
              <c:idx val="3"/>
              <c:layout>
                <c:manualLayout>
                  <c:x val="-4.8532744316509925E-2"/>
                  <c:y val="-5.57379351508874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ADBB-4285-BDEF-91D1E0E3AEDC}"/>
                </c:ext>
                <c:ext xmlns:c15="http://schemas.microsoft.com/office/drawing/2012/chart" uri="{CE6537A1-D6FC-4f65-9D91-7224C49458BB}">
                  <c15:layout/>
                </c:ext>
              </c:extLst>
            </c:dLbl>
            <c:dLbl>
              <c:idx val="4"/>
              <c:layout>
                <c:manualLayout>
                  <c:x val="-3.774769002395216E-2"/>
                  <c:y val="-6.502759100936866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ADBB-4285-BDEF-91D1E0E3AEDC}"/>
                </c:ext>
                <c:ext xmlns:c15="http://schemas.microsoft.com/office/drawing/2012/chart" uri="{CE6537A1-D6FC-4f65-9D91-7224C49458BB}">
                  <c15:layout/>
                </c:ext>
              </c:extLst>
            </c:dLbl>
            <c:dLbl>
              <c:idx val="5"/>
              <c:layout>
                <c:manualLayout>
                  <c:x val="-4.3140217170231039E-2"/>
                  <c:y val="-6.967241893860927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ADBB-4285-BDEF-91D1E0E3AEDC}"/>
                </c:ext>
                <c:ext xmlns:c15="http://schemas.microsoft.com/office/drawing/2012/chart" uri="{CE6537A1-D6FC-4f65-9D91-7224C49458BB}">
                  <c15:layout/>
                </c:ext>
              </c:extLst>
            </c:dLbl>
            <c:dLbl>
              <c:idx val="6"/>
              <c:layout>
                <c:manualLayout>
                  <c:x val="-3.774769002395216E-2"/>
                  <c:y val="-6.967241893860927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ADBB-4285-BDEF-91D1E0E3AEDC}"/>
                </c:ext>
                <c:ext xmlns:c15="http://schemas.microsoft.com/office/drawing/2012/chart" uri="{CE6537A1-D6FC-4f65-9D91-7224C49458BB}">
                  <c15:layout/>
                </c:ext>
              </c:extLst>
            </c:dLbl>
            <c:dLbl>
              <c:idx val="7"/>
              <c:layout>
                <c:manualLayout>
                  <c:x val="-4.04439535970917E-2"/>
                  <c:y val="-4.180345136316558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ADBB-4285-BDEF-91D1E0E3AEDC}"/>
                </c:ext>
                <c:ext xmlns:c15="http://schemas.microsoft.com/office/drawing/2012/chart" uri="{CE6537A1-D6FC-4f65-9D91-7224C49458BB}">
                  <c15:layout/>
                </c:ext>
              </c:extLst>
            </c:dLbl>
            <c:dLbl>
              <c:idx val="8"/>
              <c:layout>
                <c:manualLayout>
                  <c:x val="-5.3925271462788901E-2"/>
                  <c:y val="-5.109310722164679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ADBB-4285-BDEF-91D1E0E3AEDC}"/>
                </c:ext>
                <c:ext xmlns:c15="http://schemas.microsoft.com/office/drawing/2012/chart" uri="{CE6537A1-D6FC-4f65-9D91-7224C49458BB}">
                  <c15:layout/>
                </c:ext>
              </c:extLst>
            </c:dLbl>
            <c:dLbl>
              <c:idx val="9"/>
              <c:layout>
                <c:manualLayout>
                  <c:x val="-4.5836480743370579E-2"/>
                  <c:y val="-4.644827929240618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ADBB-4285-BDEF-91D1E0E3AEDC}"/>
                </c:ext>
                <c:ext xmlns:c15="http://schemas.microsoft.com/office/drawing/2012/chart" uri="{CE6537A1-D6FC-4f65-9D91-7224C49458BB}">
                  <c15:layout/>
                </c:ext>
              </c:extLst>
            </c:dLbl>
            <c:dLbl>
              <c:idx val="10"/>
              <c:layout>
                <c:manualLayout>
                  <c:x val="-3.2355162877673482E-2"/>
                  <c:y val="-6.038276308012803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ADBB-4285-BDEF-91D1E0E3AEDC}"/>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noFill/>
                      <a:round/>
                    </a:ln>
                    <a:effectLst/>
                  </c:spPr>
                </c15:leaderLines>
              </c:ext>
            </c:extLst>
          </c:dLbls>
          <c:cat>
            <c:strRef>
              <c:f>Sheet1!$A$2:$A$12</c:f>
              <c:strCache>
                <c:ptCount val="11"/>
                <c:pt idx="0">
                  <c:v>18年</c:v>
                </c:pt>
                <c:pt idx="1">
                  <c:v>19年</c:v>
                </c:pt>
                <c:pt idx="2">
                  <c:v>20年</c:v>
                </c:pt>
                <c:pt idx="3">
                  <c:v>21年</c:v>
                </c:pt>
                <c:pt idx="4">
                  <c:v>22年</c:v>
                </c:pt>
                <c:pt idx="5">
                  <c:v>23年</c:v>
                </c:pt>
                <c:pt idx="6">
                  <c:v>24年</c:v>
                </c:pt>
                <c:pt idx="7">
                  <c:v>25年</c:v>
                </c:pt>
                <c:pt idx="8">
                  <c:v>26年</c:v>
                </c:pt>
                <c:pt idx="9">
                  <c:v>27年</c:v>
                </c:pt>
                <c:pt idx="10">
                  <c:v>28年</c:v>
                </c:pt>
              </c:strCache>
            </c:strRef>
          </c:cat>
          <c:val>
            <c:numRef>
              <c:f>Sheet1!$B$2:$B$12</c:f>
              <c:numCache>
                <c:formatCode>0.0_ </c:formatCode>
                <c:ptCount val="11"/>
                <c:pt idx="0">
                  <c:v>12.2</c:v>
                </c:pt>
                <c:pt idx="1">
                  <c:v>12</c:v>
                </c:pt>
                <c:pt idx="2">
                  <c:v>11.9</c:v>
                </c:pt>
                <c:pt idx="3">
                  <c:v>11.6</c:v>
                </c:pt>
                <c:pt idx="4">
                  <c:v>11.4</c:v>
                </c:pt>
                <c:pt idx="5">
                  <c:v>11.4</c:v>
                </c:pt>
                <c:pt idx="6">
                  <c:v>11.3</c:v>
                </c:pt>
                <c:pt idx="7">
                  <c:v>11.1</c:v>
                </c:pt>
                <c:pt idx="8">
                  <c:v>10.9</c:v>
                </c:pt>
                <c:pt idx="9">
                  <c:v>11</c:v>
                </c:pt>
                <c:pt idx="10">
                  <c:v>10.8</c:v>
                </c:pt>
              </c:numCache>
            </c:numRef>
          </c:val>
          <c:smooth val="0"/>
          <c:extLst xmlns:c16r2="http://schemas.microsoft.com/office/drawing/2015/06/chart">
            <c:ext xmlns:c16="http://schemas.microsoft.com/office/drawing/2014/chart" uri="{C3380CC4-5D6E-409C-BE32-E72D297353CC}">
              <c16:uniqueId val="{0000000B-ADBB-4285-BDEF-91D1E0E3AEDC}"/>
            </c:ext>
          </c:extLst>
        </c:ser>
        <c:ser>
          <c:idx val="1"/>
          <c:order val="1"/>
          <c:tx>
            <c:strRef>
              <c:f>Sheet1!$C$1</c:f>
              <c:strCache>
                <c:ptCount val="1"/>
                <c:pt idx="0">
                  <c:v>女性</c:v>
                </c:pt>
              </c:strCache>
            </c:strRef>
          </c:tx>
          <c:spPr>
            <a:ln w="19050" cap="rnd">
              <a:solidFill>
                <a:schemeClr val="tx1"/>
              </a:solidFill>
              <a:round/>
            </a:ln>
            <a:effectLst/>
          </c:spPr>
          <c:marker>
            <c:symbol val="circle"/>
            <c:size val="5"/>
            <c:spPr>
              <a:solidFill>
                <a:schemeClr val="tx1"/>
              </a:solidFill>
              <a:ln w="19050">
                <a:solidFill>
                  <a:schemeClr val="tx1"/>
                </a:solidFill>
              </a:ln>
              <a:effectLst/>
            </c:spPr>
          </c:marker>
          <c:dLbls>
            <c:dLbl>
              <c:idx val="0"/>
              <c:layout>
                <c:manualLayout>
                  <c:x val="-4.8532744316509925E-2"/>
                  <c:y val="-3.715862343392494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ADBB-4285-BDEF-91D1E0E3AEDC}"/>
                </c:ext>
                <c:ext xmlns:c15="http://schemas.microsoft.com/office/drawing/2012/chart" uri="{CE6537A1-D6FC-4f65-9D91-7224C49458BB}">
                  <c15:layout/>
                </c:ext>
              </c:extLst>
            </c:dLbl>
            <c:dLbl>
              <c:idx val="1"/>
              <c:layout>
                <c:manualLayout>
                  <c:x val="-4.5836480743370482E-2"/>
                  <c:y val="-3.715862343392494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ADBB-4285-BDEF-91D1E0E3AEDC}"/>
                </c:ext>
                <c:ext xmlns:c15="http://schemas.microsoft.com/office/drawing/2012/chart" uri="{CE6537A1-D6FC-4f65-9D91-7224C49458BB}">
                  <c15:layout/>
                </c:ext>
              </c:extLst>
            </c:dLbl>
            <c:dLbl>
              <c:idx val="2"/>
              <c:layout>
                <c:manualLayout>
                  <c:x val="-4.0443953597091603E-2"/>
                  <c:y val="-3.715862343392498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ADBB-4285-BDEF-91D1E0E3AEDC}"/>
                </c:ext>
                <c:ext xmlns:c15="http://schemas.microsoft.com/office/drawing/2012/chart" uri="{CE6537A1-D6FC-4f65-9D91-7224C49458BB}">
                  <c15:layout/>
                </c:ext>
              </c:extLst>
            </c:dLbl>
            <c:dLbl>
              <c:idx val="3"/>
              <c:layout>
                <c:manualLayout>
                  <c:x val="-3.5051426450812724E-2"/>
                  <c:y val="-3.715862343392498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ADBB-4285-BDEF-91D1E0E3AEDC}"/>
                </c:ext>
                <c:ext xmlns:c15="http://schemas.microsoft.com/office/drawing/2012/chart" uri="{CE6537A1-D6FC-4f65-9D91-7224C49458BB}">
                  <c15:layout/>
                </c:ext>
              </c:extLst>
            </c:dLbl>
            <c:dLbl>
              <c:idx val="4"/>
              <c:layout>
                <c:manualLayout>
                  <c:x val="-3.2355162877673281E-2"/>
                  <c:y val="-3.251379550468432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ADBB-4285-BDEF-91D1E0E3AEDC}"/>
                </c:ext>
                <c:ext xmlns:c15="http://schemas.microsoft.com/office/drawing/2012/chart" uri="{CE6537A1-D6FC-4f65-9D91-7224C49458BB}">
                  <c15:layout/>
                </c:ext>
              </c:extLst>
            </c:dLbl>
            <c:dLbl>
              <c:idx val="5"/>
              <c:layout>
                <c:manualLayout>
                  <c:x val="-3.774769002395216E-2"/>
                  <c:y val="-3.251379550468432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ADBB-4285-BDEF-91D1E0E3AEDC}"/>
                </c:ext>
                <c:ext xmlns:c15="http://schemas.microsoft.com/office/drawing/2012/chart" uri="{CE6537A1-D6FC-4f65-9D91-7224C49458BB}">
                  <c15:layout/>
                </c:ext>
              </c:extLst>
            </c:dLbl>
            <c:dLbl>
              <c:idx val="6"/>
              <c:layout>
                <c:manualLayout>
                  <c:x val="-3.774769002395216E-2"/>
                  <c:y val="-3.715862343392494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ADBB-4285-BDEF-91D1E0E3AEDC}"/>
                </c:ext>
                <c:ext xmlns:c15="http://schemas.microsoft.com/office/drawing/2012/chart" uri="{CE6537A1-D6FC-4f65-9D91-7224C49458BB}">
                  <c15:layout/>
                </c:ext>
              </c:extLst>
            </c:dLbl>
            <c:dLbl>
              <c:idx val="7"/>
              <c:layout>
                <c:manualLayout>
                  <c:x val="-3.774769002395216E-2"/>
                  <c:y val="-3.715862343392498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ADBB-4285-BDEF-91D1E0E3AEDC}"/>
                </c:ext>
                <c:ext xmlns:c15="http://schemas.microsoft.com/office/drawing/2012/chart" uri="{CE6537A1-D6FC-4f65-9D91-7224C49458BB}">
                  <c15:layout/>
                </c:ext>
              </c:extLst>
            </c:dLbl>
            <c:dLbl>
              <c:idx val="8"/>
              <c:layout>
                <c:manualLayout>
                  <c:x val="-3.7747690023952264E-2"/>
                  <c:y val="-3.251379550468432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ADBB-4285-BDEF-91D1E0E3AEDC}"/>
                </c:ext>
                <c:ext xmlns:c15="http://schemas.microsoft.com/office/drawing/2012/chart" uri="{CE6537A1-D6FC-4f65-9D91-7224C49458BB}">
                  <c15:layout/>
                </c:ext>
              </c:extLst>
            </c:dLbl>
            <c:dLbl>
              <c:idx val="9"/>
              <c:layout>
                <c:manualLayout>
                  <c:x val="-3.774769002395216E-2"/>
                  <c:y val="-3.251379550468432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ADBB-4285-BDEF-91D1E0E3AEDC}"/>
                </c:ext>
                <c:ext xmlns:c15="http://schemas.microsoft.com/office/drawing/2012/chart" uri="{CE6537A1-D6FC-4f65-9D91-7224C49458BB}">
                  <c15:layout/>
                </c:ext>
              </c:extLst>
            </c:dLbl>
            <c:dLbl>
              <c:idx val="10"/>
              <c:layout>
                <c:manualLayout>
                  <c:x val="-4.0443953597091797E-2"/>
                  <c:y val="-2.786896757544370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6-ADBB-4285-BDEF-91D1E0E3AEDC}"/>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Sheet1!$A$2:$A$12</c:f>
              <c:strCache>
                <c:ptCount val="11"/>
                <c:pt idx="0">
                  <c:v>18年</c:v>
                </c:pt>
                <c:pt idx="1">
                  <c:v>19年</c:v>
                </c:pt>
                <c:pt idx="2">
                  <c:v>20年</c:v>
                </c:pt>
                <c:pt idx="3">
                  <c:v>21年</c:v>
                </c:pt>
                <c:pt idx="4">
                  <c:v>22年</c:v>
                </c:pt>
                <c:pt idx="5">
                  <c:v>23年</c:v>
                </c:pt>
                <c:pt idx="6">
                  <c:v>24年</c:v>
                </c:pt>
                <c:pt idx="7">
                  <c:v>25年</c:v>
                </c:pt>
                <c:pt idx="8">
                  <c:v>26年</c:v>
                </c:pt>
                <c:pt idx="9">
                  <c:v>27年</c:v>
                </c:pt>
                <c:pt idx="10">
                  <c:v>28年</c:v>
                </c:pt>
              </c:strCache>
            </c:strRef>
          </c:cat>
          <c:val>
            <c:numRef>
              <c:f>Sheet1!$C$2:$C$12</c:f>
              <c:numCache>
                <c:formatCode>0.0_ </c:formatCode>
                <c:ptCount val="11"/>
                <c:pt idx="0">
                  <c:v>10.5</c:v>
                </c:pt>
                <c:pt idx="1">
                  <c:v>10.3</c:v>
                </c:pt>
                <c:pt idx="2">
                  <c:v>10.1</c:v>
                </c:pt>
                <c:pt idx="3">
                  <c:v>9.9</c:v>
                </c:pt>
                <c:pt idx="4">
                  <c:v>9.8000000000000007</c:v>
                </c:pt>
                <c:pt idx="5">
                  <c:v>9.6</c:v>
                </c:pt>
                <c:pt idx="6">
                  <c:v>9.6</c:v>
                </c:pt>
                <c:pt idx="7">
                  <c:v>9.4</c:v>
                </c:pt>
                <c:pt idx="8">
                  <c:v>9.1999999999999993</c:v>
                </c:pt>
                <c:pt idx="9">
                  <c:v>9.1999999999999993</c:v>
                </c:pt>
                <c:pt idx="10">
                  <c:v>9.1999999999999993</c:v>
                </c:pt>
              </c:numCache>
            </c:numRef>
          </c:val>
          <c:smooth val="0"/>
          <c:extLst xmlns:c16r2="http://schemas.microsoft.com/office/drawing/2015/06/chart">
            <c:ext xmlns:c16="http://schemas.microsoft.com/office/drawing/2014/chart" uri="{C3380CC4-5D6E-409C-BE32-E72D297353CC}">
              <c16:uniqueId val="{00000017-ADBB-4285-BDEF-91D1E0E3AEDC}"/>
            </c:ext>
          </c:extLst>
        </c:ser>
        <c:dLbls>
          <c:showLegendKey val="0"/>
          <c:showVal val="0"/>
          <c:showCatName val="0"/>
          <c:showSerName val="0"/>
          <c:showPercent val="0"/>
          <c:showBubbleSize val="0"/>
        </c:dLbls>
        <c:marker val="1"/>
        <c:smooth val="0"/>
        <c:axId val="399366176"/>
        <c:axId val="399366568"/>
      </c:lineChart>
      <c:catAx>
        <c:axId val="3993661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ea"/>
                <a:ea typeface="+mn-ea"/>
                <a:cs typeface="+mn-cs"/>
              </a:defRPr>
            </a:pPr>
            <a:endParaRPr lang="ja-JP"/>
          </a:p>
        </c:txPr>
        <c:crossAx val="399366568"/>
        <c:crosses val="autoZero"/>
        <c:auto val="1"/>
        <c:lblAlgn val="ctr"/>
        <c:lblOffset val="100"/>
        <c:noMultiLvlLbl val="0"/>
      </c:catAx>
      <c:valAx>
        <c:axId val="399366568"/>
        <c:scaling>
          <c:orientation val="minMax"/>
        </c:scaling>
        <c:delete val="0"/>
        <c:axPos val="l"/>
        <c:majorGridlines>
          <c:spPr>
            <a:ln w="9525" cap="flat" cmpd="sng" algn="ctr">
              <a:noFill/>
              <a:round/>
            </a:ln>
            <a:effectLst/>
          </c:spPr>
        </c:majorGridlines>
        <c:numFmt formatCode="0_ " sourceLinked="0"/>
        <c:majorTickMark val="none"/>
        <c:minorTickMark val="none"/>
        <c:tickLblPos val="low"/>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399366176"/>
        <c:crosses val="autoZero"/>
        <c:crossBetween val="between"/>
        <c:majorUnit val="2"/>
      </c:valAx>
      <c:spPr>
        <a:noFill/>
        <a:ln>
          <a:noFill/>
        </a:ln>
        <a:effectLst/>
      </c:spPr>
    </c:plotArea>
    <c:legend>
      <c:legendPos val="b"/>
      <c:layout>
        <c:manualLayout>
          <c:xMode val="edge"/>
          <c:yMode val="edge"/>
          <c:x val="0.6522633115806431"/>
          <c:y val="0.53800712743359724"/>
          <c:w val="0.27975865607289552"/>
          <c:h val="0.1532985924774513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legend>
    <c:plotVisOnly val="1"/>
    <c:dispBlanksAs val="gap"/>
    <c:showDLblsOverMax val="0"/>
  </c:chart>
  <c:spPr>
    <a:noFill/>
    <a:ln>
      <a:noFill/>
    </a:ln>
    <a:effectLst/>
  </c:spPr>
  <c:txPr>
    <a:bodyPr/>
    <a:lstStyle/>
    <a:p>
      <a:pPr>
        <a:defRPr sz="1200">
          <a:latin typeface="+mn-ea"/>
          <a:ea typeface="+mn-ea"/>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981694436079059"/>
          <c:y val="6.3141579484311539E-2"/>
          <c:w val="0.73615801234636669"/>
          <c:h val="0.85174229995390571"/>
        </c:manualLayout>
      </c:layout>
      <c:pieChart>
        <c:varyColors val="1"/>
        <c:ser>
          <c:idx val="0"/>
          <c:order val="0"/>
          <c:tx>
            <c:strRef>
              <c:f>Sheet1!$B$1</c:f>
              <c:strCache>
                <c:ptCount val="1"/>
                <c:pt idx="0">
                  <c:v>売上高</c:v>
                </c:pt>
              </c:strCache>
            </c:strRef>
          </c:tx>
          <c:spPr>
            <a:ln w="9525">
              <a:solidFill>
                <a:schemeClr val="tx1"/>
              </a:solidFill>
            </a:ln>
          </c:spPr>
          <c:dPt>
            <c:idx val="0"/>
            <c:bubble3D val="0"/>
            <c:spPr>
              <a:pattFill prst="ltHorz">
                <a:fgClr>
                  <a:schemeClr val="bg2">
                    <a:lumMod val="90000"/>
                  </a:schemeClr>
                </a:fgClr>
                <a:bgClr>
                  <a:schemeClr val="bg1"/>
                </a:bgClr>
              </a:pattFill>
              <a:ln w="9525">
                <a:solidFill>
                  <a:schemeClr val="tx1"/>
                </a:solidFill>
              </a:ln>
              <a:effectLst/>
            </c:spPr>
            <c:extLst xmlns:c16r2="http://schemas.microsoft.com/office/drawing/2015/06/chart">
              <c:ext xmlns:c16="http://schemas.microsoft.com/office/drawing/2014/chart" uri="{C3380CC4-5D6E-409C-BE32-E72D297353CC}">
                <c16:uniqueId val="{00000001-C712-4933-8B57-D494C7203C86}"/>
              </c:ext>
            </c:extLst>
          </c:dPt>
          <c:dPt>
            <c:idx val="1"/>
            <c:bubble3D val="0"/>
            <c:spPr>
              <a:pattFill prst="ltUpDiag">
                <a:fgClr>
                  <a:srgbClr val="FFDD9C"/>
                </a:fgClr>
                <a:bgClr>
                  <a:schemeClr val="bg1"/>
                </a:bgClr>
              </a:pattFill>
              <a:ln w="9525">
                <a:solidFill>
                  <a:schemeClr val="tx1"/>
                </a:solidFill>
              </a:ln>
              <a:effectLst/>
            </c:spPr>
            <c:extLst xmlns:c16r2="http://schemas.microsoft.com/office/drawing/2015/06/chart">
              <c:ext xmlns:c16="http://schemas.microsoft.com/office/drawing/2014/chart" uri="{C3380CC4-5D6E-409C-BE32-E72D297353CC}">
                <c16:uniqueId val="{00000003-C712-4933-8B57-D494C7203C86}"/>
              </c:ext>
            </c:extLst>
          </c:dPt>
          <c:dPt>
            <c:idx val="2"/>
            <c:bubble3D val="0"/>
            <c:spPr>
              <a:pattFill prst="wave">
                <a:fgClr>
                  <a:srgbClr val="F7BDA4"/>
                </a:fgClr>
                <a:bgClr>
                  <a:schemeClr val="bg1"/>
                </a:bgClr>
              </a:pattFill>
              <a:ln w="9525">
                <a:solidFill>
                  <a:schemeClr val="tx1"/>
                </a:solidFill>
              </a:ln>
              <a:effectLst/>
            </c:spPr>
            <c:extLst xmlns:c16r2="http://schemas.microsoft.com/office/drawing/2015/06/chart">
              <c:ext xmlns:c16="http://schemas.microsoft.com/office/drawing/2014/chart" uri="{C3380CC4-5D6E-409C-BE32-E72D297353CC}">
                <c16:uniqueId val="{00000005-C712-4933-8B57-D494C7203C86}"/>
              </c:ext>
            </c:extLst>
          </c:dPt>
          <c:dPt>
            <c:idx val="3"/>
            <c:bubble3D val="0"/>
            <c:spPr>
              <a:pattFill prst="horzBrick">
                <a:fgClr>
                  <a:srgbClr val="A9D18E"/>
                </a:fgClr>
                <a:bgClr>
                  <a:schemeClr val="bg1"/>
                </a:bgClr>
              </a:pattFill>
              <a:ln w="9525">
                <a:solidFill>
                  <a:schemeClr val="tx1"/>
                </a:solidFill>
              </a:ln>
              <a:effectLst/>
            </c:spPr>
            <c:extLst xmlns:c16r2="http://schemas.microsoft.com/office/drawing/2015/06/chart">
              <c:ext xmlns:c16="http://schemas.microsoft.com/office/drawing/2014/chart" uri="{C3380CC4-5D6E-409C-BE32-E72D297353CC}">
                <c16:uniqueId val="{00000007-C712-4933-8B57-D494C7203C86}"/>
              </c:ext>
            </c:extLst>
          </c:dPt>
          <c:dPt>
            <c:idx val="4"/>
            <c:bubble3D val="0"/>
            <c:spPr>
              <a:solidFill>
                <a:schemeClr val="bg1"/>
              </a:solidFill>
              <a:ln w="9525">
                <a:solidFill>
                  <a:schemeClr val="tx1"/>
                </a:solidFill>
              </a:ln>
              <a:effectLst/>
            </c:spPr>
            <c:extLst xmlns:c16r2="http://schemas.microsoft.com/office/drawing/2015/06/chart">
              <c:ext xmlns:c16="http://schemas.microsoft.com/office/drawing/2014/chart" uri="{C3380CC4-5D6E-409C-BE32-E72D297353CC}">
                <c16:uniqueId val="{00000009-C712-4933-8B57-D494C7203C86}"/>
              </c:ext>
            </c:extLst>
          </c:dPt>
          <c:dLbls>
            <c:dLbl>
              <c:idx val="0"/>
              <c:layout>
                <c:manualLayout>
                  <c:x val="-9.5410250624886589E-2"/>
                  <c:y val="-0.28503787671916186"/>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ea"/>
                      <a:ea typeface="+mn-ea"/>
                      <a:cs typeface="+mn-cs"/>
                    </a:defRPr>
                  </a:pPr>
                  <a:endParaRPr lang="ja-JP"/>
                </a:p>
              </c:txPr>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1-C712-4933-8B57-D494C7203C86}"/>
                </c:ext>
                <c:ext xmlns:c15="http://schemas.microsoft.com/office/drawing/2012/chart" uri="{CE6537A1-D6FC-4f65-9D91-7224C49458BB}">
                  <c15:layout>
                    <c:manualLayout>
                      <c:w val="0.2923984088205574"/>
                      <c:h val="0.23978874216427226"/>
                    </c:manualLayout>
                  </c15:layout>
                </c:ext>
              </c:extLst>
            </c:dLbl>
            <c:dLbl>
              <c:idx val="1"/>
              <c:layout>
                <c:manualLayout>
                  <c:x val="0.19820789816277229"/>
                  <c:y val="-5.9604950515957968E-2"/>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ea"/>
                      <a:ea typeface="+mn-ea"/>
                      <a:cs typeface="+mn-cs"/>
                    </a:defRPr>
                  </a:pPr>
                  <a:endParaRPr lang="ja-JP"/>
                </a:p>
              </c:txPr>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3-C712-4933-8B57-D494C7203C86}"/>
                </c:ext>
                <c:ext xmlns:c15="http://schemas.microsoft.com/office/drawing/2012/chart" uri="{CE6537A1-D6FC-4f65-9D91-7224C49458BB}">
                  <c15:layout>
                    <c:manualLayout>
                      <c:w val="0.30539389365702663"/>
                      <c:h val="0.18760925197480613"/>
                    </c:manualLayout>
                  </c15:layout>
                </c:ext>
              </c:extLst>
            </c:dLbl>
            <c:dLbl>
              <c:idx val="2"/>
              <c:layout>
                <c:manualLayout>
                  <c:x val="7.9930089493378542E-3"/>
                  <c:y val="7.9629221035031998E-3"/>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ea"/>
                        <a:ea typeface="+mn-ea"/>
                        <a:cs typeface="+mn-cs"/>
                      </a:defRPr>
                    </a:pPr>
                    <a:fld id="{0878047B-7713-48CD-98C6-0048C64FF94E}" type="CATEGORYNAME">
                      <a:rPr lang="ja-JP" altLang="en-US" sz="1400">
                        <a:solidFill>
                          <a:schemeClr val="tx1"/>
                        </a:solidFill>
                        <a:latin typeface="+mn-ea"/>
                        <a:ea typeface="+mn-ea"/>
                      </a:rPr>
                      <a:pPr>
                        <a:defRPr sz="1400">
                          <a:solidFill>
                            <a:schemeClr val="tx1"/>
                          </a:solidFill>
                          <a:latin typeface="+mn-ea"/>
                        </a:defRPr>
                      </a:pPr>
                      <a:t>[分類名]</a:t>
                    </a:fld>
                    <a:r>
                      <a:rPr lang="ja-JP" altLang="en-US" sz="1400" baseline="0" dirty="0">
                        <a:solidFill>
                          <a:schemeClr val="tx1"/>
                        </a:solidFill>
                        <a:latin typeface="+mn-ea"/>
                        <a:ea typeface="+mn-ea"/>
                      </a:rPr>
                      <a:t> </a:t>
                    </a:r>
                  </a:p>
                  <a:p>
                    <a:pPr>
                      <a:defRPr sz="1400">
                        <a:solidFill>
                          <a:schemeClr val="tx1"/>
                        </a:solidFill>
                        <a:latin typeface="+mn-ea"/>
                      </a:defRPr>
                    </a:pPr>
                    <a:fld id="{2FD1A57A-A842-43C2-B8F8-8AB0951B0DCE}" type="VALUE">
                      <a:rPr lang="en-US" altLang="ja-JP" sz="1400" baseline="0" smtClean="0">
                        <a:solidFill>
                          <a:schemeClr val="tx1"/>
                        </a:solidFill>
                        <a:latin typeface="+mn-ea"/>
                        <a:ea typeface="+mn-ea"/>
                      </a:rPr>
                      <a:pPr>
                        <a:defRPr sz="1400">
                          <a:solidFill>
                            <a:schemeClr val="tx1"/>
                          </a:solidFill>
                          <a:latin typeface="+mn-ea"/>
                        </a:defRPr>
                      </a:pPr>
                      <a:t>[値]</a:t>
                    </a:fld>
                    <a:endParaRPr lang="ja-JP" altLang="en-US"/>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ea"/>
                      <a:ea typeface="+mn-ea"/>
                      <a:cs typeface="+mn-cs"/>
                    </a:defRPr>
                  </a:pPr>
                  <a:endParaRPr lang="ja-JP"/>
                </a:p>
              </c:txPr>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5-C712-4933-8B57-D494C7203C86}"/>
                </c:ext>
                <c:ext xmlns:c15="http://schemas.microsoft.com/office/drawing/2012/chart" uri="{CE6537A1-D6FC-4f65-9D91-7224C49458BB}">
                  <c15:layout>
                    <c:manualLayout>
                      <c:w val="0.30165743594991112"/>
                      <c:h val="0.1856776663884899"/>
                    </c:manualLayout>
                  </c15:layout>
                  <c15:dlblFieldTable/>
                  <c15:showDataLabelsRange val="0"/>
                </c:ext>
              </c:extLst>
            </c:dLbl>
            <c:dLbl>
              <c:idx val="3"/>
              <c:layout>
                <c:manualLayout>
                  <c:x val="2.7975846008074196E-2"/>
                  <c:y val="3.4235595159294842E-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ea"/>
                        <a:ea typeface="+mn-ea"/>
                        <a:cs typeface="+mn-cs"/>
                      </a:defRPr>
                    </a:pPr>
                    <a:fld id="{3DD03A06-1D41-47E1-AF38-FA6C72570578}" type="CATEGORYNAME">
                      <a:rPr lang="ja-JP" altLang="en-US" sz="1400" smtClean="0">
                        <a:solidFill>
                          <a:schemeClr val="tx1"/>
                        </a:solidFill>
                        <a:latin typeface="+mn-ea"/>
                        <a:ea typeface="+mn-ea"/>
                      </a:rPr>
                      <a:pPr>
                        <a:defRPr sz="1400">
                          <a:solidFill>
                            <a:schemeClr val="tx1"/>
                          </a:solidFill>
                          <a:latin typeface="+mn-ea"/>
                        </a:defRPr>
                      </a:pPr>
                      <a:t>[分類名]</a:t>
                    </a:fld>
                    <a:endParaRPr lang="ja-JP" altLang="en-US" sz="1400" dirty="0">
                      <a:solidFill>
                        <a:schemeClr val="tx1"/>
                      </a:solidFill>
                      <a:latin typeface="+mn-ea"/>
                      <a:ea typeface="+mn-ea"/>
                    </a:endParaRPr>
                  </a:p>
                  <a:p>
                    <a:pPr>
                      <a:defRPr sz="1400">
                        <a:solidFill>
                          <a:schemeClr val="tx1"/>
                        </a:solidFill>
                        <a:latin typeface="+mn-ea"/>
                      </a:defRPr>
                    </a:pPr>
                    <a:r>
                      <a:rPr lang="ja-JP" altLang="en-US" sz="1400" baseline="0" dirty="0">
                        <a:solidFill>
                          <a:schemeClr val="tx1"/>
                        </a:solidFill>
                        <a:latin typeface="+mn-ea"/>
                        <a:ea typeface="+mn-ea"/>
                      </a:rPr>
                      <a:t> </a:t>
                    </a:r>
                    <a:fld id="{2486F3EF-9DC7-4CA8-8712-8647ABD19DDE}" type="VALUE">
                      <a:rPr lang="en-US" altLang="ja-JP" sz="1400" baseline="0">
                        <a:solidFill>
                          <a:schemeClr val="tx1"/>
                        </a:solidFill>
                        <a:latin typeface="+mn-ea"/>
                        <a:ea typeface="+mn-ea"/>
                      </a:rPr>
                      <a:pPr>
                        <a:defRPr sz="1400">
                          <a:solidFill>
                            <a:schemeClr val="tx1"/>
                          </a:solidFill>
                          <a:latin typeface="+mn-ea"/>
                        </a:defRPr>
                      </a:pPr>
                      <a:t>[値]</a:t>
                    </a:fld>
                    <a:endParaRPr lang="ja-JP" altLang="en-US" sz="1400" baseline="0" dirty="0">
                      <a:solidFill>
                        <a:schemeClr val="tx1"/>
                      </a:solidFill>
                      <a:latin typeface="+mn-ea"/>
                      <a:ea typeface="+mn-ea"/>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ea"/>
                      <a:ea typeface="+mn-ea"/>
                      <a:cs typeface="+mn-cs"/>
                    </a:defRPr>
                  </a:pPr>
                  <a:endParaRPr lang="ja-JP"/>
                </a:p>
              </c:txPr>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7-C712-4933-8B57-D494C7203C86}"/>
                </c:ext>
                <c:ext xmlns:c15="http://schemas.microsoft.com/office/drawing/2012/chart" uri="{CE6537A1-D6FC-4f65-9D91-7224C49458BB}">
                  <c15:layout>
                    <c:manualLayout>
                      <c:w val="0.36712244663025545"/>
                      <c:h val="0.18466118281337041"/>
                    </c:manualLayout>
                  </c15:layout>
                  <c15:dlblFieldTable/>
                  <c15:showDataLabelsRange val="0"/>
                </c:ext>
              </c:extLst>
            </c:dLbl>
            <c:dLbl>
              <c:idx val="4"/>
              <c:layout>
                <c:manualLayout>
                  <c:x val="0.17062839052005047"/>
                  <c:y val="0.10105033893528663"/>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ea"/>
                      <a:ea typeface="+mn-ea"/>
                      <a:cs typeface="+mn-cs"/>
                    </a:defRPr>
                  </a:pPr>
                  <a:endParaRPr lang="ja-JP"/>
                </a:p>
              </c:txPr>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9-C712-4933-8B57-D494C7203C86}"/>
                </c:ext>
                <c:ext xmlns:c15="http://schemas.microsoft.com/office/drawing/2012/chart" uri="{CE6537A1-D6FC-4f65-9D91-7224C49458BB}">
                  <c15:layout>
                    <c:manualLayout>
                      <c:w val="0.26182677337982568"/>
                      <c:h val="0.23301227507170835"/>
                    </c:manualLayout>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ja-JP"/>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extLst>
          </c:dLbls>
          <c:cat>
            <c:strRef>
              <c:f>Sheet1!$A$2:$A$6</c:f>
              <c:strCache>
                <c:ptCount val="5"/>
                <c:pt idx="0">
                  <c:v>調味料</c:v>
                </c:pt>
                <c:pt idx="1">
                  <c:v>穀類</c:v>
                </c:pt>
                <c:pt idx="2">
                  <c:v>魚介類</c:v>
                </c:pt>
                <c:pt idx="3">
                  <c:v>野菜類</c:v>
                </c:pt>
                <c:pt idx="4">
                  <c:v>その他</c:v>
                </c:pt>
              </c:strCache>
            </c:strRef>
          </c:cat>
          <c:val>
            <c:numRef>
              <c:f>Sheet1!$B$2:$B$6</c:f>
              <c:numCache>
                <c:formatCode>General</c:formatCode>
                <c:ptCount val="5"/>
                <c:pt idx="0">
                  <c:v>66.7</c:v>
                </c:pt>
                <c:pt idx="1">
                  <c:v>9.1</c:v>
                </c:pt>
                <c:pt idx="2">
                  <c:v>7.1</c:v>
                </c:pt>
                <c:pt idx="3">
                  <c:v>6.1</c:v>
                </c:pt>
                <c:pt idx="4">
                  <c:v>11.1</c:v>
                </c:pt>
              </c:numCache>
            </c:numRef>
          </c:val>
          <c:extLst xmlns:c16r2="http://schemas.microsoft.com/office/drawing/2015/06/chart">
            <c:ext xmlns:c16="http://schemas.microsoft.com/office/drawing/2014/chart" uri="{C3380CC4-5D6E-409C-BE32-E72D297353CC}">
              <c16:uniqueId val="{0000000A-C712-4933-8B57-D494C7203C86}"/>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7.2890188424216754E-2"/>
          <c:w val="0.90515041388495765"/>
          <c:h val="0.84585943331517688"/>
        </c:manualLayout>
      </c:layout>
      <c:barChart>
        <c:barDir val="col"/>
        <c:grouping val="percentStacked"/>
        <c:varyColors val="0"/>
        <c:ser>
          <c:idx val="0"/>
          <c:order val="0"/>
          <c:tx>
            <c:strRef>
              <c:f>Sheet1!$B$1</c:f>
              <c:strCache>
                <c:ptCount val="1"/>
                <c:pt idx="0">
                  <c:v>その他の調味料</c:v>
                </c:pt>
              </c:strCache>
            </c:strRef>
          </c:tx>
          <c:spPr>
            <a:pattFill prst="ltHorz">
              <a:fgClr>
                <a:schemeClr val="bg2">
                  <a:lumMod val="90000"/>
                </a:schemeClr>
              </a:fgClr>
              <a:bgClr>
                <a:schemeClr val="bg1"/>
              </a:bgClr>
            </a:pattFill>
            <a:ln>
              <a:solidFill>
                <a:schemeClr val="tx1"/>
              </a:solidFill>
            </a:ln>
            <a:effectLst/>
          </c:spPr>
          <c:invertIfNegative val="0"/>
          <c:dLbls>
            <c:dLbl>
              <c:idx val="0"/>
              <c:layout>
                <c:manualLayout>
                  <c:x val="4.5964647756979475E-3"/>
                  <c:y val="4.2755225513298641E-3"/>
                </c:manualLayout>
              </c:layout>
              <c:spPr>
                <a:noFill/>
                <a:ln>
                  <a:noFill/>
                </a:ln>
                <a:effectLst/>
              </c:spPr>
              <c:txPr>
                <a:bodyPr rot="0" spcFirstLastPara="1" vertOverflow="overflow" horzOverflow="overflow" vert="horz" wrap="square" lIns="38100" tIns="19050" rIns="38100" bIns="19050" anchor="ctr" anchorCtr="1">
                  <a:noAutofit/>
                </a:bodyPr>
                <a:lstStyle/>
                <a:p>
                  <a:pPr>
                    <a:defRPr sz="1100" b="0" i="0" u="none" strike="noStrike" kern="1200" baseline="0">
                      <a:solidFill>
                        <a:schemeClr val="tx1"/>
                      </a:solidFill>
                      <a:latin typeface="+mn-ea"/>
                      <a:ea typeface="+mn-ea"/>
                      <a:cs typeface="+mn-cs"/>
                    </a:defRPr>
                  </a:pPr>
                  <a:endParaRPr lang="ja-JP"/>
                </a:p>
              </c:txP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00-B0CC-41FD-8635-CFC788C29304}"/>
                </c:ext>
                <c:ext xmlns:c15="http://schemas.microsoft.com/office/drawing/2012/chart" uri="{CE6537A1-D6FC-4f65-9D91-7224C49458BB}">
                  <c15:spPr xmlns:c15="http://schemas.microsoft.com/office/drawing/2012/chart">
                    <a:prstGeom prst="rect">
                      <a:avLst/>
                    </a:prstGeom>
                  </c15:spPr>
                  <c15:layout>
                    <c:manualLayout>
                      <c:w val="0.26659495699048097"/>
                      <c:h val="0.396039766462916"/>
                    </c:manualLayout>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分類 1</c:v>
                </c:pt>
              </c:strCache>
            </c:strRef>
          </c:cat>
          <c:val>
            <c:numRef>
              <c:f>Sheet1!$B$2</c:f>
              <c:numCache>
                <c:formatCode>0.0_ </c:formatCode>
                <c:ptCount val="1"/>
                <c:pt idx="0">
                  <c:v>21.2</c:v>
                </c:pt>
              </c:numCache>
            </c:numRef>
          </c:val>
          <c:extLst xmlns:c16r2="http://schemas.microsoft.com/office/drawing/2015/06/chart">
            <c:ext xmlns:c16="http://schemas.microsoft.com/office/drawing/2014/chart" uri="{C3380CC4-5D6E-409C-BE32-E72D297353CC}">
              <c16:uniqueId val="{00000001-B0CC-41FD-8635-CFC788C29304}"/>
            </c:ext>
          </c:extLst>
        </c:ser>
        <c:ser>
          <c:idx val="1"/>
          <c:order val="1"/>
          <c:tx>
            <c:strRef>
              <c:f>Sheet1!$C$1</c:f>
              <c:strCache>
                <c:ptCount val="1"/>
                <c:pt idx="0">
                  <c:v>マヨネーズ</c:v>
                </c:pt>
              </c:strCache>
            </c:strRef>
          </c:tx>
          <c:spPr>
            <a:noFill/>
            <a:ln>
              <a:solidFill>
                <a:schemeClr val="tx1"/>
              </a:solidFill>
            </a:ln>
            <a:effectLst/>
          </c:spPr>
          <c:invertIfNegative val="0"/>
          <c:dLbls>
            <c:dLbl>
              <c:idx val="0"/>
              <c:layout>
                <c:manualLayout>
                  <c:x val="0.35411387810943384"/>
                  <c:y val="0.16280531847262986"/>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ea"/>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2-B0CC-41FD-8635-CFC788C29304}"/>
                </c:ext>
                <c:ext xmlns:c15="http://schemas.microsoft.com/office/drawing/2012/chart" uri="{CE6537A1-D6FC-4f65-9D91-7224C49458BB}">
                  <c15:layout>
                    <c:manualLayout>
                      <c:w val="0.36823089140210391"/>
                      <c:h val="0.23520038955242048"/>
                    </c:manualLayout>
                  </c15:layout>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ja-JP"/>
              </a:p>
            </c:txPr>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分類 1</c:v>
                </c:pt>
              </c:strCache>
            </c:strRef>
          </c:cat>
          <c:val>
            <c:numRef>
              <c:f>Sheet1!$C$2</c:f>
              <c:numCache>
                <c:formatCode>0.0_ </c:formatCode>
                <c:ptCount val="1"/>
                <c:pt idx="0">
                  <c:v>1</c:v>
                </c:pt>
              </c:numCache>
            </c:numRef>
          </c:val>
          <c:extLst xmlns:c16r2="http://schemas.microsoft.com/office/drawing/2015/06/chart">
            <c:ext xmlns:c16="http://schemas.microsoft.com/office/drawing/2014/chart" uri="{C3380CC4-5D6E-409C-BE32-E72D297353CC}">
              <c16:uniqueId val="{00000003-B0CC-41FD-8635-CFC788C29304}"/>
            </c:ext>
          </c:extLst>
        </c:ser>
        <c:ser>
          <c:idx val="2"/>
          <c:order val="2"/>
          <c:tx>
            <c:strRef>
              <c:f>Sheet1!$D$1</c:f>
              <c:strCache>
                <c:ptCount val="1"/>
                <c:pt idx="0">
                  <c:v>ソース</c:v>
                </c:pt>
              </c:strCache>
            </c:strRef>
          </c:tx>
          <c:spPr>
            <a:noFill/>
            <a:ln>
              <a:solidFill>
                <a:schemeClr val="tx1"/>
              </a:solidFill>
            </a:ln>
            <a:effectLst/>
          </c:spPr>
          <c:invertIfNegative val="0"/>
          <c:dLbls>
            <c:dLbl>
              <c:idx val="0"/>
              <c:layout>
                <c:manualLayout>
                  <c:x val="0.3403786511483009"/>
                  <c:y val="-4.003226562972826E-2"/>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ea"/>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4-B0CC-41FD-8635-CFC788C29304}"/>
                </c:ext>
                <c:ext xmlns:c15="http://schemas.microsoft.com/office/drawing/2012/chart" uri="{CE6537A1-D6FC-4f65-9D91-7224C49458BB}">
                  <c15:layout>
                    <c:manualLayout>
                      <c:w val="0.24739521256402397"/>
                      <c:h val="0.28331088987068526"/>
                    </c:manualLayout>
                  </c15:layout>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ja-JP"/>
              </a:p>
            </c:txPr>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分類 1</c:v>
                </c:pt>
              </c:strCache>
            </c:strRef>
          </c:cat>
          <c:val>
            <c:numRef>
              <c:f>Sheet1!$D$2</c:f>
              <c:numCache>
                <c:formatCode>0.0_ </c:formatCode>
                <c:ptCount val="1"/>
                <c:pt idx="0">
                  <c:v>1</c:v>
                </c:pt>
              </c:numCache>
            </c:numRef>
          </c:val>
          <c:extLst xmlns:c16r2="http://schemas.microsoft.com/office/drawing/2015/06/chart">
            <c:ext xmlns:c16="http://schemas.microsoft.com/office/drawing/2014/chart" uri="{C3380CC4-5D6E-409C-BE32-E72D297353CC}">
              <c16:uniqueId val="{00000005-B0CC-41FD-8635-CFC788C29304}"/>
            </c:ext>
          </c:extLst>
        </c:ser>
        <c:ser>
          <c:idx val="3"/>
          <c:order val="3"/>
          <c:tx>
            <c:v>みそ</c:v>
          </c:tx>
          <c:spPr>
            <a:pattFill prst="ltHorz">
              <a:fgClr>
                <a:schemeClr val="bg2">
                  <a:lumMod val="90000"/>
                </a:schemeClr>
              </a:fgClr>
              <a:bgClr>
                <a:schemeClr val="bg1"/>
              </a:bgClr>
            </a:pattFill>
            <a:ln>
              <a:solidFill>
                <a:schemeClr val="tx1"/>
              </a:solidFill>
            </a:ln>
            <a:effectLst/>
          </c:spPr>
          <c:invertIfNegative val="0"/>
          <c:dLbls>
            <c:dLbl>
              <c:idx val="0"/>
              <c:layout/>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mn-ea"/>
                      <a:ea typeface="+mn-ea"/>
                      <a:cs typeface="+mn-cs"/>
                    </a:defRPr>
                  </a:pPr>
                  <a:endParaRPr lang="ja-JP"/>
                </a:p>
              </c:txPr>
              <c:showLegendKey val="0"/>
              <c:showVal val="1"/>
              <c:showCatName val="0"/>
              <c:showSerName val="1"/>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分類 1</c:v>
                </c:pt>
              </c:strCache>
            </c:strRef>
          </c:cat>
          <c:val>
            <c:numRef>
              <c:f>Sheet1!$E$2</c:f>
              <c:numCache>
                <c:formatCode>0.0_ </c:formatCode>
                <c:ptCount val="1"/>
                <c:pt idx="0">
                  <c:v>12.1</c:v>
                </c:pt>
              </c:numCache>
            </c:numRef>
          </c:val>
          <c:extLst xmlns:c16r2="http://schemas.microsoft.com/office/drawing/2015/06/chart">
            <c:ext xmlns:c16="http://schemas.microsoft.com/office/drawing/2014/chart" uri="{C3380CC4-5D6E-409C-BE32-E72D297353CC}">
              <c16:uniqueId val="{00000007-B0CC-41FD-8635-CFC788C29304}"/>
            </c:ext>
          </c:extLst>
        </c:ser>
        <c:ser>
          <c:idx val="4"/>
          <c:order val="4"/>
          <c:tx>
            <c:strRef>
              <c:f>Sheet1!$F$1</c:f>
              <c:strCache>
                <c:ptCount val="1"/>
                <c:pt idx="0">
                  <c:v>塩</c:v>
                </c:pt>
              </c:strCache>
            </c:strRef>
          </c:tx>
          <c:spPr>
            <a:pattFill prst="ltHorz">
              <a:fgClr>
                <a:schemeClr val="bg2">
                  <a:lumMod val="90000"/>
                </a:schemeClr>
              </a:fgClr>
              <a:bgClr>
                <a:schemeClr val="bg1"/>
              </a:bgClr>
            </a:pattFill>
            <a:ln>
              <a:solidFill>
                <a:schemeClr val="tx1"/>
              </a:solidFill>
            </a:ln>
            <a:effectLst/>
          </c:spPr>
          <c:invertIfNegative val="0"/>
          <c:dLbls>
            <c:dLbl>
              <c:idx val="0"/>
              <c:layout/>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mn-ea"/>
                      <a:ea typeface="+mn-ea"/>
                      <a:cs typeface="+mn-cs"/>
                    </a:defRPr>
                  </a:pPr>
                  <a:endParaRPr lang="ja-JP"/>
                </a:p>
              </c:txP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08-B0CC-41FD-8635-CFC788C29304}"/>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分類 1</c:v>
                </c:pt>
              </c:strCache>
            </c:strRef>
          </c:cat>
          <c:val>
            <c:numRef>
              <c:f>Sheet1!$F$2</c:f>
              <c:numCache>
                <c:formatCode>0.0_ </c:formatCode>
                <c:ptCount val="1"/>
                <c:pt idx="0">
                  <c:v>12.1</c:v>
                </c:pt>
              </c:numCache>
            </c:numRef>
          </c:val>
          <c:extLst xmlns:c16r2="http://schemas.microsoft.com/office/drawing/2015/06/chart">
            <c:ext xmlns:c16="http://schemas.microsoft.com/office/drawing/2014/chart" uri="{C3380CC4-5D6E-409C-BE32-E72D297353CC}">
              <c16:uniqueId val="{00000009-B0CC-41FD-8635-CFC788C29304}"/>
            </c:ext>
          </c:extLst>
        </c:ser>
        <c:ser>
          <c:idx val="5"/>
          <c:order val="5"/>
          <c:tx>
            <c:strRef>
              <c:f>Sheet1!$G$1</c:f>
              <c:strCache>
                <c:ptCount val="1"/>
                <c:pt idx="0">
                  <c:v>しょうゆ</c:v>
                </c:pt>
              </c:strCache>
            </c:strRef>
          </c:tx>
          <c:spPr>
            <a:pattFill prst="ltHorz">
              <a:fgClr>
                <a:schemeClr val="bg2">
                  <a:lumMod val="90000"/>
                </a:schemeClr>
              </a:fgClr>
              <a:bgClr>
                <a:schemeClr val="bg1"/>
              </a:bgClr>
            </a:pattFill>
            <a:ln>
              <a:solidFill>
                <a:schemeClr val="tx1"/>
              </a:solidFill>
            </a:ln>
            <a:effectLst/>
          </c:spPr>
          <c:invertIfNegative val="0"/>
          <c:dLbls>
            <c:dLbl>
              <c:idx val="0"/>
              <c:layout/>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mn-ea"/>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A-B0CC-41FD-8635-CFC788C29304}"/>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分類 1</c:v>
                </c:pt>
              </c:strCache>
            </c:strRef>
          </c:cat>
          <c:val>
            <c:numRef>
              <c:f>Sheet1!$G$2</c:f>
              <c:numCache>
                <c:formatCode>0.0_ </c:formatCode>
                <c:ptCount val="1"/>
                <c:pt idx="0">
                  <c:v>18.2</c:v>
                </c:pt>
              </c:numCache>
            </c:numRef>
          </c:val>
          <c:extLst xmlns:c16r2="http://schemas.microsoft.com/office/drawing/2015/06/chart">
            <c:ext xmlns:c16="http://schemas.microsoft.com/office/drawing/2014/chart" uri="{C3380CC4-5D6E-409C-BE32-E72D297353CC}">
              <c16:uniqueId val="{0000000B-B0CC-41FD-8635-CFC788C29304}"/>
            </c:ext>
          </c:extLst>
        </c:ser>
        <c:dLbls>
          <c:showLegendKey val="0"/>
          <c:showVal val="0"/>
          <c:showCatName val="0"/>
          <c:showSerName val="0"/>
          <c:showPercent val="0"/>
          <c:showBubbleSize val="0"/>
        </c:dLbls>
        <c:gapWidth val="150"/>
        <c:overlap val="100"/>
        <c:axId val="347424144"/>
        <c:axId val="347425320"/>
      </c:barChart>
      <c:catAx>
        <c:axId val="347424144"/>
        <c:scaling>
          <c:orientation val="minMax"/>
        </c:scaling>
        <c:delete val="1"/>
        <c:axPos val="b"/>
        <c:numFmt formatCode="General" sourceLinked="1"/>
        <c:majorTickMark val="none"/>
        <c:minorTickMark val="none"/>
        <c:tickLblPos val="nextTo"/>
        <c:crossAx val="347425320"/>
        <c:crosses val="autoZero"/>
        <c:auto val="1"/>
        <c:lblAlgn val="ctr"/>
        <c:lblOffset val="100"/>
        <c:noMultiLvlLbl val="0"/>
      </c:catAx>
      <c:valAx>
        <c:axId val="347425320"/>
        <c:scaling>
          <c:orientation val="minMax"/>
        </c:scaling>
        <c:delete val="1"/>
        <c:axPos val="l"/>
        <c:numFmt formatCode="0%" sourceLinked="1"/>
        <c:majorTickMark val="none"/>
        <c:minorTickMark val="none"/>
        <c:tickLblPos val="nextTo"/>
        <c:crossAx val="347424144"/>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96641778682816"/>
          <c:y val="0.21345300199981274"/>
          <c:w val="0.77411599906489248"/>
          <c:h val="0.58286198891340302"/>
        </c:manualLayout>
      </c:layout>
      <c:barChart>
        <c:barDir val="col"/>
        <c:grouping val="clustered"/>
        <c:varyColors val="0"/>
        <c:ser>
          <c:idx val="0"/>
          <c:order val="0"/>
          <c:tx>
            <c:strRef>
              <c:f>Sheet1!$B$1</c:f>
              <c:strCache>
                <c:ptCount val="1"/>
                <c:pt idx="0">
                  <c:v>品種数</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24</c:v>
                </c:pt>
                <c:pt idx="1">
                  <c:v>25</c:v>
                </c:pt>
                <c:pt idx="2">
                  <c:v>26</c:v>
                </c:pt>
                <c:pt idx="3">
                  <c:v>27</c:v>
                </c:pt>
                <c:pt idx="4">
                  <c:v>28</c:v>
                </c:pt>
                <c:pt idx="5">
                  <c:v>29</c:v>
                </c:pt>
              </c:numCache>
            </c:numRef>
          </c:cat>
          <c:val>
            <c:numRef>
              <c:f>Sheet1!$B$2:$B$7</c:f>
              <c:numCache>
                <c:formatCode>General</c:formatCode>
                <c:ptCount val="6"/>
                <c:pt idx="0">
                  <c:v>34</c:v>
                </c:pt>
                <c:pt idx="1">
                  <c:v>55</c:v>
                </c:pt>
                <c:pt idx="2">
                  <c:v>81</c:v>
                </c:pt>
                <c:pt idx="3">
                  <c:v>105</c:v>
                </c:pt>
                <c:pt idx="4">
                  <c:v>136</c:v>
                </c:pt>
                <c:pt idx="5">
                  <c:v>156</c:v>
                </c:pt>
              </c:numCache>
            </c:numRef>
          </c:val>
          <c:extLst xmlns:c16r2="http://schemas.microsoft.com/office/drawing/2015/06/chart">
            <c:ext xmlns:c16="http://schemas.microsoft.com/office/drawing/2014/chart" uri="{C3380CC4-5D6E-409C-BE32-E72D297353CC}">
              <c16:uniqueId val="{00000000-AC87-448D-BEDD-4C27F3D3D2E9}"/>
            </c:ext>
          </c:extLst>
        </c:ser>
        <c:dLbls>
          <c:showLegendKey val="0"/>
          <c:showVal val="0"/>
          <c:showCatName val="0"/>
          <c:showSerName val="0"/>
          <c:showPercent val="0"/>
          <c:showBubbleSize val="0"/>
        </c:dLbls>
        <c:gapWidth val="80"/>
        <c:axId val="347423752"/>
        <c:axId val="347423360"/>
      </c:barChart>
      <c:catAx>
        <c:axId val="34742375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347423360"/>
        <c:crosses val="autoZero"/>
        <c:auto val="1"/>
        <c:lblAlgn val="ctr"/>
        <c:lblOffset val="100"/>
        <c:noMultiLvlLbl val="0"/>
      </c:catAx>
      <c:valAx>
        <c:axId val="34742336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347423752"/>
        <c:crosses val="autoZero"/>
        <c:crossBetween val="between"/>
        <c:majorUnit val="30"/>
      </c:valAx>
      <c:spPr>
        <a:noFill/>
        <a:ln>
          <a:noFill/>
        </a:ln>
        <a:effectLst/>
      </c:spPr>
    </c:plotArea>
    <c:plotVisOnly val="1"/>
    <c:dispBlanksAs val="gap"/>
    <c:showDLblsOverMax val="0"/>
  </c:chart>
  <c:spPr>
    <a:noFill/>
    <a:ln>
      <a:noFill/>
    </a:ln>
    <a:effectLst/>
  </c:spPr>
  <c:txPr>
    <a:bodyPr/>
    <a:lstStyle/>
    <a:p>
      <a:pPr>
        <a:defRPr sz="900"/>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440288713910766E-2"/>
          <c:y val="7.688212987616129E-2"/>
          <c:w val="0.83111526684164472"/>
          <c:h val="0.73782226499081982"/>
        </c:manualLayout>
      </c:layout>
      <c:barChart>
        <c:barDir val="col"/>
        <c:grouping val="clustered"/>
        <c:varyColors val="0"/>
        <c:ser>
          <c:idx val="0"/>
          <c:order val="0"/>
          <c:tx>
            <c:strRef>
              <c:f>Sheet1!$B$1</c:f>
              <c:strCache>
                <c:ptCount val="1"/>
                <c:pt idx="0">
                  <c:v>系列 1</c:v>
                </c:pt>
              </c:strCache>
            </c:strRef>
          </c:tx>
          <c:spPr>
            <a:solidFill>
              <a:schemeClr val="accent6"/>
            </a:solidFill>
            <a:ln>
              <a:noFill/>
            </a:ln>
            <a:effectLst/>
          </c:spPr>
          <c:invertIfNegative val="0"/>
          <c:dLbls>
            <c:dLbl>
              <c:idx val="2"/>
              <c:layout>
                <c:manualLayout>
                  <c:x val="0"/>
                  <c:y val="1.799374044525298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A26D-45A8-9016-365E60543CC8}"/>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24</c:v>
                </c:pt>
                <c:pt idx="1">
                  <c:v>25</c:v>
                </c:pt>
                <c:pt idx="2">
                  <c:v>26</c:v>
                </c:pt>
                <c:pt idx="3">
                  <c:v>27</c:v>
                </c:pt>
                <c:pt idx="4">
                  <c:v>28</c:v>
                </c:pt>
              </c:numCache>
            </c:numRef>
          </c:cat>
          <c:val>
            <c:numRef>
              <c:f>Sheet1!$B$2:$B$6</c:f>
              <c:numCache>
                <c:formatCode>General</c:formatCode>
                <c:ptCount val="5"/>
                <c:pt idx="0">
                  <c:v>369</c:v>
                </c:pt>
                <c:pt idx="1">
                  <c:v>450</c:v>
                </c:pt>
                <c:pt idx="2">
                  <c:v>572</c:v>
                </c:pt>
                <c:pt idx="3">
                  <c:v>711</c:v>
                </c:pt>
                <c:pt idx="4">
                  <c:v>815</c:v>
                </c:pt>
              </c:numCache>
            </c:numRef>
          </c:val>
          <c:extLst xmlns:c16r2="http://schemas.microsoft.com/office/drawing/2015/06/chart">
            <c:ext xmlns:c16="http://schemas.microsoft.com/office/drawing/2014/chart" uri="{C3380CC4-5D6E-409C-BE32-E72D297353CC}">
              <c16:uniqueId val="{00000001-A26D-45A8-9016-365E60543CC8}"/>
            </c:ext>
          </c:extLst>
        </c:ser>
        <c:dLbls>
          <c:showLegendKey val="0"/>
          <c:showVal val="0"/>
          <c:showCatName val="0"/>
          <c:showSerName val="0"/>
          <c:showPercent val="0"/>
          <c:showBubbleSize val="0"/>
        </c:dLbls>
        <c:gapWidth val="80"/>
        <c:axId val="347422184"/>
        <c:axId val="347614344"/>
      </c:barChart>
      <c:catAx>
        <c:axId val="34742218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347614344"/>
        <c:crosses val="autoZero"/>
        <c:auto val="1"/>
        <c:lblAlgn val="ctr"/>
        <c:lblOffset val="100"/>
        <c:noMultiLvlLbl val="0"/>
      </c:catAx>
      <c:valAx>
        <c:axId val="347614344"/>
        <c:scaling>
          <c:orientation val="minMax"/>
          <c:min val="0"/>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347422184"/>
        <c:crosses val="autoZero"/>
        <c:crossBetween val="between"/>
        <c:majorUnit val="300"/>
      </c:valAx>
      <c:spPr>
        <a:noFill/>
        <a:ln>
          <a:noFill/>
        </a:ln>
        <a:effectLst/>
      </c:spPr>
    </c:plotArea>
    <c:plotVisOnly val="1"/>
    <c:dispBlanksAs val="gap"/>
    <c:showDLblsOverMax val="0"/>
  </c:chart>
  <c:spPr>
    <a:noFill/>
    <a:ln>
      <a:noFill/>
    </a:ln>
    <a:effectLst/>
  </c:spPr>
  <c:txPr>
    <a:bodyPr/>
    <a:lstStyle/>
    <a:p>
      <a:pPr>
        <a:defRPr sz="900"/>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440288713910766E-2"/>
          <c:y val="0.11194143158045843"/>
          <c:w val="0.78274190767386431"/>
          <c:h val="0.70276306236421404"/>
        </c:manualLayout>
      </c:layout>
      <c:barChart>
        <c:barDir val="col"/>
        <c:grouping val="clustered"/>
        <c:varyColors val="0"/>
        <c:ser>
          <c:idx val="0"/>
          <c:order val="0"/>
          <c:tx>
            <c:strRef>
              <c:f>Sheet1!$B$1</c:f>
              <c:strCache>
                <c:ptCount val="1"/>
                <c:pt idx="0">
                  <c:v>系列 1</c:v>
                </c:pt>
              </c:strCache>
            </c:strRef>
          </c:tx>
          <c:spPr>
            <a:solidFill>
              <a:schemeClr val="accent6"/>
            </a:solidFill>
            <a:ln>
              <a:noFill/>
            </a:ln>
            <a:effectLst/>
          </c:spPr>
          <c:invertIfNegative val="0"/>
          <c:dLbls>
            <c:dLbl>
              <c:idx val="0"/>
              <c:layout>
                <c:manualLayout>
                  <c:x val="-5.7872306640996051E-3"/>
                  <c:y val="-5.5817830593388289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56E-498D-A48E-DED96AE7DBC8}"/>
                </c:ext>
                <c:ext xmlns:c15="http://schemas.microsoft.com/office/drawing/2012/chart" uri="{CE6537A1-D6FC-4f65-9D91-7224C49458BB}">
                  <c15:layout/>
                </c:ext>
              </c:extLst>
            </c:dLbl>
            <c:dLbl>
              <c:idx val="1"/>
              <c:layout>
                <c:manualLayout>
                  <c:x val="-4.0011883844556038E-3"/>
                  <c:y val="-1.6520601903391866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56E-498D-A48E-DED96AE7DBC8}"/>
                </c:ext>
                <c:ext xmlns:c15="http://schemas.microsoft.com/office/drawing/2012/chart" uri="{CE6537A1-D6FC-4f65-9D91-7224C49458BB}">
                  <c15:layout/>
                </c:ext>
              </c:extLst>
            </c:dLbl>
            <c:dLbl>
              <c:idx val="2"/>
              <c:layout>
                <c:manualLayout>
                  <c:x val="-4.0011883844556038E-3"/>
                  <c:y val="-2.5661442550445492E-4"/>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356E-498D-A48E-DED96AE7DBC8}"/>
                </c:ext>
                <c:ext xmlns:c15="http://schemas.microsoft.com/office/drawing/2012/chart" uri="{CE6537A1-D6FC-4f65-9D91-7224C49458BB}">
                  <c15:layout/>
                </c:ext>
              </c:extLst>
            </c:dLbl>
            <c:dLbl>
              <c:idx val="3"/>
              <c:layout>
                <c:manualLayout>
                  <c:x val="-8.0023767689112076E-3"/>
                  <c:y val="1.964861434499794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356E-498D-A48E-DED96AE7DBC8}"/>
                </c:ext>
                <c:ext xmlns:c15="http://schemas.microsoft.com/office/drawing/2012/chart" uri="{CE6537A1-D6FC-4f65-9D91-7224C49458BB}">
                  <c15:layout/>
                </c:ext>
              </c:extLst>
            </c:dLbl>
            <c:dLbl>
              <c:idx val="4"/>
              <c:layout>
                <c:manualLayout>
                  <c:x val="0"/>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56E-498D-A48E-DED96AE7DBC8}"/>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24</c:v>
                </c:pt>
                <c:pt idx="1">
                  <c:v>25</c:v>
                </c:pt>
                <c:pt idx="2">
                  <c:v>26</c:v>
                </c:pt>
                <c:pt idx="3">
                  <c:v>27</c:v>
                </c:pt>
                <c:pt idx="4">
                  <c:v>28</c:v>
                </c:pt>
              </c:numCache>
            </c:numRef>
          </c:cat>
          <c:val>
            <c:numRef>
              <c:f>Sheet1!$B$2:$B$6</c:f>
              <c:numCache>
                <c:formatCode>General</c:formatCode>
                <c:ptCount val="5"/>
                <c:pt idx="0">
                  <c:v>122</c:v>
                </c:pt>
                <c:pt idx="1">
                  <c:v>151</c:v>
                </c:pt>
                <c:pt idx="2">
                  <c:v>243</c:v>
                </c:pt>
                <c:pt idx="3">
                  <c:v>302</c:v>
                </c:pt>
                <c:pt idx="4">
                  <c:v>348</c:v>
                </c:pt>
              </c:numCache>
            </c:numRef>
          </c:val>
          <c:extLst xmlns:c16r2="http://schemas.microsoft.com/office/drawing/2015/06/chart">
            <c:ext xmlns:c16="http://schemas.microsoft.com/office/drawing/2014/chart" uri="{C3380CC4-5D6E-409C-BE32-E72D297353CC}">
              <c16:uniqueId val="{00000005-356E-498D-A48E-DED96AE7DBC8}"/>
            </c:ext>
          </c:extLst>
        </c:ser>
        <c:dLbls>
          <c:showLegendKey val="0"/>
          <c:showVal val="0"/>
          <c:showCatName val="0"/>
          <c:showSerName val="0"/>
          <c:showPercent val="0"/>
          <c:showBubbleSize val="0"/>
        </c:dLbls>
        <c:gapWidth val="80"/>
        <c:axId val="347613560"/>
        <c:axId val="347613168"/>
      </c:barChart>
      <c:catAx>
        <c:axId val="34761356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347613168"/>
        <c:crosses val="autoZero"/>
        <c:auto val="1"/>
        <c:lblAlgn val="ctr"/>
        <c:lblOffset val="100"/>
        <c:noMultiLvlLbl val="0"/>
      </c:catAx>
      <c:valAx>
        <c:axId val="347613168"/>
        <c:scaling>
          <c:orientation val="minMax"/>
          <c:max val="350"/>
          <c:min val="0"/>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347613560"/>
        <c:crosses val="autoZero"/>
        <c:crossBetween val="between"/>
      </c:valAx>
      <c:spPr>
        <a:noFill/>
        <a:ln>
          <a:noFill/>
        </a:ln>
        <a:effectLst/>
      </c:spPr>
    </c:plotArea>
    <c:plotVisOnly val="1"/>
    <c:dispBlanksAs val="gap"/>
    <c:showDLblsOverMax val="0"/>
  </c:chart>
  <c:spPr>
    <a:noFill/>
    <a:ln>
      <a:noFill/>
    </a:ln>
    <a:effectLst/>
  </c:spPr>
  <c:txPr>
    <a:bodyPr/>
    <a:lstStyle/>
    <a:p>
      <a:pPr>
        <a:defRPr sz="9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0.20907</cdr:x>
      <cdr:y>0.90219</cdr:y>
    </cdr:from>
    <cdr:to>
      <cdr:x>0.36268</cdr:x>
      <cdr:y>0.99496</cdr:y>
    </cdr:to>
    <cdr:sp macro="" textlink="">
      <cdr:nvSpPr>
        <cdr:cNvPr id="2" name="テキスト ボックス 16"/>
        <cdr:cNvSpPr txBox="1"/>
      </cdr:nvSpPr>
      <cdr:spPr>
        <a:xfrm xmlns:a="http://schemas.openxmlformats.org/drawingml/2006/main">
          <a:off x="935888" y="3292384"/>
          <a:ext cx="687573" cy="338554"/>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ja-JP" altLang="en-US" sz="1600" dirty="0"/>
            <a:t>現状</a:t>
          </a:r>
          <a:endParaRPr kumimoji="1" lang="ja-JP" altLang="en-US" sz="16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46400" cy="496888"/>
          </a:xfrm>
          <a:prstGeom prst="rect">
            <a:avLst/>
          </a:prstGeom>
        </p:spPr>
        <p:txBody>
          <a:bodyPr vert="horz" lIns="91386" tIns="45690" rIns="91386" bIns="4569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386" tIns="45690" rIns="91386" bIns="45690" rtlCol="0"/>
          <a:lstStyle>
            <a:lvl1pPr algn="r">
              <a:defRPr sz="1200"/>
            </a:lvl1pPr>
          </a:lstStyle>
          <a:p>
            <a:fld id="{01A9CB0F-3DC2-4041-8C81-DCBEEC308776}" type="datetimeFigureOut">
              <a:rPr kumimoji="1" lang="ja-JP" altLang="en-US" smtClean="0"/>
              <a:t>2018/5/10</a:t>
            </a:fld>
            <a:endParaRPr kumimoji="1" lang="ja-JP" altLang="en-US"/>
          </a:p>
        </p:txBody>
      </p:sp>
      <p:sp>
        <p:nvSpPr>
          <p:cNvPr id="4" name="スライド イメージ プレースホルダー 3"/>
          <p:cNvSpPr>
            <a:spLocks noGrp="1" noRot="1" noChangeAspect="1"/>
          </p:cNvSpPr>
          <p:nvPr>
            <p:ph type="sldImg" idx="2"/>
          </p:nvPr>
        </p:nvSpPr>
        <p:spPr>
          <a:xfrm>
            <a:off x="911225" y="1241425"/>
            <a:ext cx="4975225" cy="3349625"/>
          </a:xfrm>
          <a:prstGeom prst="rect">
            <a:avLst/>
          </a:prstGeom>
          <a:noFill/>
          <a:ln w="12700">
            <a:solidFill>
              <a:prstClr val="black"/>
            </a:solidFill>
          </a:ln>
        </p:spPr>
        <p:txBody>
          <a:bodyPr vert="horz" lIns="91386" tIns="45690" rIns="91386" bIns="45690" rtlCol="0" anchor="ctr"/>
          <a:lstStyle/>
          <a:p>
            <a:endParaRPr lang="ja-JP" altLang="en-US"/>
          </a:p>
        </p:txBody>
      </p:sp>
      <p:sp>
        <p:nvSpPr>
          <p:cNvPr id="5" name="ノート プレースホルダー 4"/>
          <p:cNvSpPr>
            <a:spLocks noGrp="1"/>
          </p:cNvSpPr>
          <p:nvPr>
            <p:ph type="body" sz="quarter" idx="3"/>
          </p:nvPr>
        </p:nvSpPr>
        <p:spPr>
          <a:xfrm>
            <a:off x="679456" y="4776794"/>
            <a:ext cx="5438775" cy="3908425"/>
          </a:xfrm>
          <a:prstGeom prst="rect">
            <a:avLst/>
          </a:prstGeom>
        </p:spPr>
        <p:txBody>
          <a:bodyPr vert="horz" lIns="91386" tIns="45690" rIns="91386" bIns="4569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9750"/>
            <a:ext cx="2946400" cy="496888"/>
          </a:xfrm>
          <a:prstGeom prst="rect">
            <a:avLst/>
          </a:prstGeom>
        </p:spPr>
        <p:txBody>
          <a:bodyPr vert="horz" lIns="91386" tIns="45690" rIns="91386" bIns="4569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386" tIns="45690" rIns="91386" bIns="45690" rtlCol="0" anchor="b"/>
          <a:lstStyle>
            <a:lvl1pPr algn="r">
              <a:defRPr sz="1200"/>
            </a:lvl1pPr>
          </a:lstStyle>
          <a:p>
            <a:fld id="{65527C3B-443F-4EBF-B21A-253814667125}" type="slidenum">
              <a:rPr kumimoji="1" lang="ja-JP" altLang="en-US" smtClean="0"/>
              <a:t>‹#›</a:t>
            </a:fld>
            <a:endParaRPr kumimoji="1" lang="ja-JP" altLang="en-US"/>
          </a:p>
        </p:txBody>
      </p:sp>
    </p:spTree>
    <p:extLst>
      <p:ext uri="{BB962C8B-B14F-4D97-AF65-F5344CB8AC3E}">
        <p14:creationId xmlns:p14="http://schemas.microsoft.com/office/powerpoint/2010/main" val="2223267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5527C3B-443F-4EBF-B21A-253814667125}" type="slidenum">
              <a:rPr kumimoji="1" lang="ja-JP" altLang="en-US" smtClean="0"/>
              <a:t>0</a:t>
            </a:fld>
            <a:endParaRPr kumimoji="1" lang="ja-JP" altLang="en-US"/>
          </a:p>
        </p:txBody>
      </p:sp>
    </p:spTree>
    <p:extLst>
      <p:ext uri="{BB962C8B-B14F-4D97-AF65-F5344CB8AC3E}">
        <p14:creationId xmlns:p14="http://schemas.microsoft.com/office/powerpoint/2010/main" val="2571402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5527C3B-443F-4EBF-B21A-253814667125}" type="slidenum">
              <a:rPr kumimoji="1" lang="ja-JP" altLang="en-US" smtClean="0"/>
              <a:t>4</a:t>
            </a:fld>
            <a:endParaRPr kumimoji="1" lang="ja-JP" altLang="en-US"/>
          </a:p>
        </p:txBody>
      </p:sp>
    </p:spTree>
    <p:extLst>
      <p:ext uri="{BB962C8B-B14F-4D97-AF65-F5344CB8AC3E}">
        <p14:creationId xmlns:p14="http://schemas.microsoft.com/office/powerpoint/2010/main" val="2752374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527C3B-443F-4EBF-B21A-253814667125}" type="slidenum">
              <a:rPr kumimoji="1" lang="ja-JP" altLang="en-US" smtClean="0"/>
              <a:t>7</a:t>
            </a:fld>
            <a:endParaRPr kumimoji="1" lang="ja-JP" altLang="en-US"/>
          </a:p>
        </p:txBody>
      </p:sp>
    </p:spTree>
    <p:extLst>
      <p:ext uri="{BB962C8B-B14F-4D97-AF65-F5344CB8AC3E}">
        <p14:creationId xmlns:p14="http://schemas.microsoft.com/office/powerpoint/2010/main" val="1246877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527C3B-443F-4EBF-B21A-253814667125}" type="slidenum">
              <a:rPr kumimoji="1" lang="ja-JP" altLang="en-US" smtClean="0"/>
              <a:t>8</a:t>
            </a:fld>
            <a:endParaRPr kumimoji="1" lang="ja-JP" altLang="en-US" dirty="0"/>
          </a:p>
        </p:txBody>
      </p:sp>
    </p:spTree>
    <p:extLst>
      <p:ext uri="{BB962C8B-B14F-4D97-AF65-F5344CB8AC3E}">
        <p14:creationId xmlns:p14="http://schemas.microsoft.com/office/powerpoint/2010/main" val="3762112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178222"/>
            <a:ext cx="9088041" cy="2506427"/>
          </a:xfrm>
        </p:spPr>
        <p:txBody>
          <a:bodyPr anchor="b"/>
          <a:lstStyle>
            <a:lvl1pPr algn="ctr">
              <a:defRPr sz="6299"/>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781306"/>
            <a:ext cx="8018860"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7771844-FCC4-471E-AADF-2EEE38A646DB}"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270890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A44D89-C975-4AB4-8DDD-D9DB7577F1D9}"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1636863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83297"/>
            <a:ext cx="2305422"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383297"/>
            <a:ext cx="6782619"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7632F1-0691-4487-8EFC-93659EDEC7E5}"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522045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5CFD34-D1F0-4F88-AFF1-2055C768193A}"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036880" y="6672698"/>
            <a:ext cx="2405658" cy="383297"/>
          </a:xfrm>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667639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794831"/>
            <a:ext cx="9221689" cy="2994714"/>
          </a:xfrm>
        </p:spPr>
        <p:txBody>
          <a:bodyPr anchor="b"/>
          <a:lstStyle>
            <a:lvl1pPr>
              <a:defRPr sz="62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4817876"/>
            <a:ext cx="9221689"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9CB2912-F5FC-4C1C-9B38-FF3639CD1E49}"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1993534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1916484"/>
            <a:ext cx="4544021"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1916484"/>
            <a:ext cx="4544021"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0B2C174-390F-41B3-B42B-1BAC0928D5F4}" type="datetime1">
              <a:rPr kumimoji="1" lang="ja-JP" altLang="en-US" smtClean="0"/>
              <a:t>2018/5/10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4081557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383299"/>
            <a:ext cx="9221689"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764832"/>
            <a:ext cx="4523137"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736456" y="2629749"/>
            <a:ext cx="4523137"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764832"/>
            <a:ext cx="4545413"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5412731" y="2629749"/>
            <a:ext cx="4545413"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8D9DD47-6AC2-41FD-B10B-6082BBF0A4BF}" type="datetime1">
              <a:rPr kumimoji="1" lang="ja-JP" altLang="en-US" smtClean="0"/>
              <a:t>2018/5/10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1667028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53E7B67-C6E4-45D7-A8E1-847AEC2675FE}" type="datetime1">
              <a:rPr kumimoji="1" lang="ja-JP" altLang="en-US" smtClean="0"/>
              <a:t>2018/5/10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420888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5DF2E0-D28E-4176-9EF7-9D06889730EF}" type="datetime1">
              <a:rPr kumimoji="1" lang="ja-JP" altLang="en-US" smtClean="0"/>
              <a:t>2018/5/10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651712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479954"/>
            <a:ext cx="3448388" cy="1679840"/>
          </a:xfrm>
        </p:spPr>
        <p:txBody>
          <a:bodyPr anchor="b"/>
          <a:lstStyle>
            <a:lvl1pPr>
              <a:defRPr sz="3359"/>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36570"/>
            <a:ext cx="5412730"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159794"/>
            <a:ext cx="344838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1A52C5F-BC0E-4A0F-8AB7-0387B77635C3}" type="datetime1">
              <a:rPr kumimoji="1" lang="ja-JP" altLang="en-US" smtClean="0"/>
              <a:t>2018/5/10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29895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479954"/>
            <a:ext cx="3448388" cy="1679840"/>
          </a:xfrm>
        </p:spPr>
        <p:txBody>
          <a:bodyPr anchor="b"/>
          <a:lstStyle>
            <a:lvl1pPr>
              <a:defRPr sz="33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36570"/>
            <a:ext cx="5412730"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a:t>図を追加</a:t>
            </a:r>
            <a:endParaRPr lang="en-US" dirty="0"/>
          </a:p>
        </p:txBody>
      </p:sp>
      <p:sp>
        <p:nvSpPr>
          <p:cNvPr id="4" name="Text Placeholder 3"/>
          <p:cNvSpPr>
            <a:spLocks noGrp="1"/>
          </p:cNvSpPr>
          <p:nvPr>
            <p:ph type="body" sz="half" idx="2"/>
          </p:nvPr>
        </p:nvSpPr>
        <p:spPr>
          <a:xfrm>
            <a:off x="736455" y="2159794"/>
            <a:ext cx="344838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36EDAC-7AB4-4A46-8D7C-A092DC8DE67C}" type="datetime1">
              <a:rPr kumimoji="1" lang="ja-JP" altLang="en-US" smtClean="0"/>
              <a:t>2018/5/10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6172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83299"/>
            <a:ext cx="9221689"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1916484"/>
            <a:ext cx="9221689"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6672698"/>
            <a:ext cx="2405658"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0DA23739-97DD-4FF2-8119-C42519C17342}" type="datetime1">
              <a:rPr kumimoji="1" lang="ja-JP" altLang="en-US" smtClean="0"/>
              <a:t>2018/5/10</a:t>
            </a:fld>
            <a:endParaRPr kumimoji="1" lang="ja-JP" altLang="en-US"/>
          </a:p>
        </p:txBody>
      </p:sp>
      <p:sp>
        <p:nvSpPr>
          <p:cNvPr id="5" name="Footer Placeholder 4"/>
          <p:cNvSpPr>
            <a:spLocks noGrp="1"/>
          </p:cNvSpPr>
          <p:nvPr>
            <p:ph type="ftr" sz="quarter" idx="3"/>
          </p:nvPr>
        </p:nvSpPr>
        <p:spPr>
          <a:xfrm>
            <a:off x="3541663" y="6672698"/>
            <a:ext cx="3608487"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079740" y="6672698"/>
            <a:ext cx="2405658" cy="383297"/>
          </a:xfrm>
          <a:prstGeom prst="rect">
            <a:avLst/>
          </a:prstGeom>
        </p:spPr>
        <p:txBody>
          <a:bodyPr vert="horz" lIns="91440" tIns="45720" rIns="91440" bIns="45720" rtlCol="0" anchor="ctr"/>
          <a:lstStyle>
            <a:lvl1pPr algn="r">
              <a:defRPr sz="1600">
                <a:solidFill>
                  <a:schemeClr val="tx1">
                    <a:tint val="75000"/>
                  </a:schemeClr>
                </a:solidFill>
              </a:defRPr>
            </a:lvl1pPr>
          </a:lstStyle>
          <a:p>
            <a:fld id="{8D975645-86DA-4281-ADBF-9D9306186B37}" type="slidenum">
              <a:rPr lang="ja-JP" altLang="en-US" smtClean="0"/>
              <a:pPr/>
              <a:t>‹#›</a:t>
            </a:fld>
            <a:endParaRPr lang="ja-JP" altLang="en-US"/>
          </a:p>
        </p:txBody>
      </p:sp>
    </p:spTree>
    <p:extLst>
      <p:ext uri="{BB962C8B-B14F-4D97-AF65-F5344CB8AC3E}">
        <p14:creationId xmlns:p14="http://schemas.microsoft.com/office/powerpoint/2010/main" val="302976369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8.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テキスト ボックス 44"/>
          <p:cNvSpPr txBox="1"/>
          <p:nvPr/>
        </p:nvSpPr>
        <p:spPr>
          <a:xfrm>
            <a:off x="461355" y="2918766"/>
            <a:ext cx="9769102" cy="1200329"/>
          </a:xfrm>
          <a:prstGeom prst="rect">
            <a:avLst/>
          </a:prstGeom>
          <a:noFill/>
        </p:spPr>
        <p:txBody>
          <a:bodyPr wrap="square" rtlCol="0">
            <a:spAutoFit/>
          </a:bodyPr>
          <a:lstStyle/>
          <a:p>
            <a:pPr algn="ctr"/>
            <a:r>
              <a:rPr lang="ja-JP" altLang="en-US" sz="3600" dirty="0">
                <a:latin typeface="+mn-ea"/>
                <a:cs typeface="メイリオ" panose="020B0604030504040204" pitchFamily="50" charset="-128"/>
              </a:rPr>
              <a:t>栄養成分表示を使って、</a:t>
            </a:r>
            <a:endParaRPr lang="en-US" altLang="ja-JP" sz="3600" dirty="0">
              <a:latin typeface="+mn-ea"/>
              <a:cs typeface="メイリオ" panose="020B0604030504040204" pitchFamily="50" charset="-128"/>
            </a:endParaRPr>
          </a:p>
          <a:p>
            <a:pPr algn="ctr"/>
            <a:r>
              <a:rPr lang="ja-JP" altLang="en-US" sz="3600" dirty="0">
                <a:latin typeface="+mn-ea"/>
                <a:cs typeface="メイリオ" panose="020B0604030504040204" pitchFamily="50" charset="-128"/>
              </a:rPr>
              <a:t>あなたも食塩摂取量を減らせる</a:t>
            </a:r>
          </a:p>
        </p:txBody>
      </p:sp>
      <p:sp>
        <p:nvSpPr>
          <p:cNvPr id="10" name="フローチャート: 端子 9"/>
          <p:cNvSpPr/>
          <p:nvPr/>
        </p:nvSpPr>
        <p:spPr>
          <a:xfrm>
            <a:off x="217108" y="675777"/>
            <a:ext cx="4333357" cy="681657"/>
          </a:xfrm>
          <a:prstGeom prst="flowChartTerminator">
            <a:avLst/>
          </a:prstGeom>
          <a:ln w="28575"/>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r>
              <a:rPr lang="ja-JP" altLang="en-US" sz="2183" dirty="0">
                <a:latin typeface="+mn-ea"/>
              </a:rPr>
              <a:t>栄養成分表示を活用しよう④</a:t>
            </a:r>
          </a:p>
        </p:txBody>
      </p:sp>
      <p:sp>
        <p:nvSpPr>
          <p:cNvPr id="11" name="フローチャート: 記憶データ 10"/>
          <p:cNvSpPr/>
          <p:nvPr/>
        </p:nvSpPr>
        <p:spPr>
          <a:xfrm flipH="1">
            <a:off x="3560618" y="675777"/>
            <a:ext cx="4481300" cy="681657"/>
          </a:xfrm>
          <a:prstGeom prst="flowChartOnlineStorage">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0" tIns="71279" rIns="0" bIns="71279" numCol="1" spcCol="0" rtlCol="0" fromWordArt="0" anchor="ctr" anchorCtr="0" forceAA="0" compatLnSpc="1">
            <a:prstTxWarp prst="textNoShape">
              <a:avLst/>
            </a:prstTxWarp>
            <a:noAutofit/>
          </a:bodyPr>
          <a:lstStyle/>
          <a:p>
            <a:pPr algn="ctr"/>
            <a:r>
              <a:rPr lang="ja-JP" altLang="en-US" sz="2800" dirty="0">
                <a:solidFill>
                  <a:schemeClr val="bg1"/>
                </a:solidFill>
                <a:latin typeface="+mn-ea"/>
              </a:rPr>
              <a:t>減塩社会への道</a:t>
            </a:r>
          </a:p>
        </p:txBody>
      </p:sp>
      <p:sp>
        <p:nvSpPr>
          <p:cNvPr id="2" name="テキスト ボックス 1"/>
          <p:cNvSpPr txBox="1"/>
          <p:nvPr/>
        </p:nvSpPr>
        <p:spPr>
          <a:xfrm>
            <a:off x="3116728" y="5491958"/>
            <a:ext cx="7297273" cy="1169551"/>
          </a:xfrm>
          <a:prstGeom prst="rect">
            <a:avLst/>
          </a:prstGeom>
          <a:noFill/>
        </p:spPr>
        <p:txBody>
          <a:bodyPr wrap="square" rtlCol="0">
            <a:spAutoFit/>
          </a:bodyPr>
          <a:lstStyle/>
          <a:p>
            <a:r>
              <a:rPr lang="en-US" altLang="ja-JP" sz="1400" dirty="0">
                <a:latin typeface="+mn-ea"/>
                <a:cs typeface="メイリオ" panose="020B0604030504040204" pitchFamily="50" charset="-128"/>
              </a:rPr>
              <a:t>〈</a:t>
            </a:r>
            <a:r>
              <a:rPr lang="ja-JP" altLang="en-US" sz="1400" dirty="0">
                <a:latin typeface="+mn-ea"/>
                <a:cs typeface="メイリオ" panose="020B0604030504040204" pitchFamily="50" charset="-128"/>
              </a:rPr>
              <a:t>留意事項</a:t>
            </a:r>
            <a:r>
              <a:rPr lang="en-US" altLang="ja-JP" sz="1400" dirty="0">
                <a:latin typeface="+mn-ea"/>
                <a:cs typeface="メイリオ" panose="020B0604030504040204" pitchFamily="50" charset="-128"/>
              </a:rPr>
              <a:t>〉</a:t>
            </a:r>
          </a:p>
          <a:p>
            <a:pPr marL="285750" indent="-285750">
              <a:buFont typeface="Wingdings" panose="05000000000000000000" pitchFamily="2" charset="2"/>
              <a:buChar char="l"/>
            </a:pPr>
            <a:r>
              <a:rPr lang="ja-JP" altLang="en-US" sz="1400" dirty="0">
                <a:latin typeface="+mn-ea"/>
                <a:cs typeface="メイリオ" panose="020B0604030504040204" pitchFamily="50" charset="-128"/>
              </a:rPr>
              <a:t>本資料は、</a:t>
            </a:r>
            <a:r>
              <a:rPr lang="ja-JP" altLang="en-US" sz="1400" dirty="0" smtClean="0">
                <a:latin typeface="+mn-ea"/>
                <a:cs typeface="メイリオ" panose="020B0604030504040204" pitchFamily="50" charset="-128"/>
              </a:rPr>
              <a:t>啓発資料（</a:t>
            </a:r>
            <a:r>
              <a:rPr lang="ja-JP" altLang="en-US" sz="1400" dirty="0">
                <a:latin typeface="+mn-ea"/>
                <a:cs typeface="メイリオ" panose="020B0604030504040204" pitchFamily="50" charset="-128"/>
              </a:rPr>
              <a:t>栄養成分表示を活用</a:t>
            </a:r>
            <a:r>
              <a:rPr lang="ja-JP" altLang="en-US" sz="1400" dirty="0" smtClean="0">
                <a:latin typeface="+mn-ea"/>
                <a:cs typeface="メイリオ" panose="020B0604030504040204" pitchFamily="50" charset="-128"/>
              </a:rPr>
              <a:t>しよう④）</a:t>
            </a:r>
            <a:r>
              <a:rPr lang="ja-JP" altLang="en-US" sz="1400" dirty="0">
                <a:latin typeface="+mn-ea"/>
                <a:cs typeface="メイリオ" panose="020B0604030504040204" pitchFamily="50" charset="-128"/>
              </a:rPr>
              <a:t>作成時点（平成</a:t>
            </a:r>
            <a:r>
              <a:rPr lang="en-US" altLang="ja-JP" sz="1400" dirty="0">
                <a:latin typeface="+mn-ea"/>
                <a:cs typeface="メイリオ" panose="020B0604030504040204" pitchFamily="50" charset="-128"/>
              </a:rPr>
              <a:t>30</a:t>
            </a:r>
            <a:r>
              <a:rPr lang="ja-JP" altLang="en-US" sz="1400" dirty="0">
                <a:latin typeface="+mn-ea"/>
                <a:cs typeface="メイリオ" panose="020B0604030504040204" pitchFamily="50" charset="-128"/>
              </a:rPr>
              <a:t>年</a:t>
            </a:r>
            <a:r>
              <a:rPr lang="en-US" altLang="ja-JP" sz="1400" dirty="0">
                <a:latin typeface="+mn-ea"/>
                <a:cs typeface="メイリオ" panose="020B0604030504040204" pitchFamily="50" charset="-128"/>
              </a:rPr>
              <a:t>3</a:t>
            </a:r>
            <a:r>
              <a:rPr lang="ja-JP" altLang="en-US" sz="1400" dirty="0">
                <a:latin typeface="+mn-ea"/>
                <a:cs typeface="メイリオ" panose="020B0604030504040204" pitchFamily="50" charset="-128"/>
              </a:rPr>
              <a:t>月）の内容</a:t>
            </a:r>
            <a:r>
              <a:rPr lang="ja-JP" altLang="en-US" sz="1400" dirty="0" smtClean="0">
                <a:latin typeface="+mn-ea"/>
                <a:cs typeface="メイリオ" panose="020B0604030504040204" pitchFamily="50" charset="-128"/>
              </a:rPr>
              <a:t>を</a:t>
            </a:r>
            <a:r>
              <a:rPr lang="ja-JP" altLang="en-US" sz="1400" dirty="0">
                <a:latin typeface="+mn-ea"/>
                <a:cs typeface="メイリオ" panose="020B0604030504040204" pitchFamily="50" charset="-128"/>
              </a:rPr>
              <a:t>基</a:t>
            </a:r>
            <a:r>
              <a:rPr lang="ja-JP" altLang="en-US" sz="1400" dirty="0" smtClean="0">
                <a:latin typeface="+mn-ea"/>
                <a:cs typeface="メイリオ" panose="020B0604030504040204" pitchFamily="50" charset="-128"/>
              </a:rPr>
              <a:t>に</a:t>
            </a:r>
            <a:r>
              <a:rPr lang="ja-JP" altLang="en-US" sz="1400" dirty="0">
                <a:latin typeface="+mn-ea"/>
                <a:cs typeface="メイリオ" panose="020B0604030504040204" pitchFamily="50" charset="-128"/>
              </a:rPr>
              <a:t>しています。各種データは、最新のものとは限りません。</a:t>
            </a:r>
            <a:endParaRPr lang="en-US" altLang="ja-JP" sz="1400" dirty="0">
              <a:latin typeface="+mn-ea"/>
              <a:cs typeface="メイリオ" panose="020B0604030504040204" pitchFamily="50" charset="-128"/>
            </a:endParaRPr>
          </a:p>
          <a:p>
            <a:pPr marL="285750" indent="-285750">
              <a:buFont typeface="Wingdings" panose="05000000000000000000" pitchFamily="2" charset="2"/>
              <a:buChar char="l"/>
            </a:pPr>
            <a:r>
              <a:rPr lang="ja-JP" altLang="en-US" sz="1400" dirty="0">
                <a:latin typeface="+mn-ea"/>
                <a:cs typeface="メイリオ" panose="020B0604030504040204" pitchFamily="50" charset="-128"/>
              </a:rPr>
              <a:t>食品や栄養成分表示の例は、学習対象者がふだんよく見かけたり、利用したりしているものに置き換えることもできます。</a:t>
            </a:r>
            <a:endParaRPr lang="ja-JP" altLang="en-US" dirty="0">
              <a:latin typeface="+mn-ea"/>
            </a:endParaRPr>
          </a:p>
        </p:txBody>
      </p:sp>
    </p:spTree>
    <p:extLst>
      <p:ext uri="{BB962C8B-B14F-4D97-AF65-F5344CB8AC3E}">
        <p14:creationId xmlns:p14="http://schemas.microsoft.com/office/powerpoint/2010/main" val="418410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79906" y="993906"/>
            <a:ext cx="10332000" cy="1200329"/>
          </a:xfrm>
          <a:prstGeom prst="rect">
            <a:avLst/>
          </a:prstGeom>
          <a:solidFill>
            <a:schemeClr val="accent4">
              <a:lumMod val="20000"/>
              <a:lumOff val="80000"/>
            </a:schemeClr>
          </a:solidFill>
        </p:spPr>
        <p:txBody>
          <a:bodyPr wrap="square" rtlCol="0" anchor="ctr">
            <a:spAutoFit/>
          </a:bodyPr>
          <a:lstStyle/>
          <a:p>
            <a:pPr marL="261938" indent="-261938">
              <a:buClr>
                <a:schemeClr val="accent5">
                  <a:lumMod val="60000"/>
                  <a:lumOff val="40000"/>
                </a:schemeClr>
              </a:buClr>
              <a:buSzPct val="88000"/>
              <a:buFont typeface="Wingdings" panose="05000000000000000000" pitchFamily="2" charset="2"/>
              <a:buChar char="l"/>
            </a:pPr>
            <a:r>
              <a:rPr lang="ja-JP" altLang="en-US" dirty="0" smtClean="0">
                <a:latin typeface="+mn-ea"/>
                <a:cs typeface="メイリオ" panose="020B0604030504040204" pitchFamily="50" charset="-128"/>
              </a:rPr>
              <a:t>食塩</a:t>
            </a:r>
            <a:r>
              <a:rPr lang="ja-JP" altLang="en-US" dirty="0">
                <a:latin typeface="+mn-ea"/>
                <a:cs typeface="メイリオ" panose="020B0604030504040204" pitchFamily="50" charset="-128"/>
              </a:rPr>
              <a:t>のとり過ぎは、高血圧を引き起こし、脳血管疾患や心疾患、腎臓病などの原因になります。日本での高血圧性疾患の患者数は、</a:t>
            </a:r>
            <a:r>
              <a:rPr lang="en-US" altLang="ja-JP" dirty="0">
                <a:latin typeface="+mn-ea"/>
                <a:cs typeface="メイリオ" panose="020B0604030504040204" pitchFamily="50" charset="-128"/>
              </a:rPr>
              <a:t>1,000</a:t>
            </a:r>
            <a:r>
              <a:rPr lang="ja-JP" altLang="en-US" dirty="0">
                <a:latin typeface="+mn-ea"/>
                <a:cs typeface="メイリオ" panose="020B0604030504040204" pitchFamily="50" charset="-128"/>
              </a:rPr>
              <a:t>万人に上ります</a:t>
            </a:r>
            <a:r>
              <a:rPr lang="ja-JP" altLang="en-US" dirty="0" smtClean="0">
                <a:latin typeface="+mn-ea"/>
                <a:cs typeface="メイリオ" panose="020B0604030504040204" pitchFamily="50" charset="-128"/>
              </a:rPr>
              <a:t>。</a:t>
            </a:r>
            <a:endParaRPr lang="en-US" altLang="ja-JP" dirty="0">
              <a:latin typeface="+mn-ea"/>
              <a:cs typeface="メイリオ" panose="020B0604030504040204" pitchFamily="50" charset="-128"/>
            </a:endParaRPr>
          </a:p>
          <a:p>
            <a:pPr marL="261938" indent="-261938">
              <a:buClr>
                <a:schemeClr val="accent5">
                  <a:lumMod val="60000"/>
                  <a:lumOff val="40000"/>
                </a:schemeClr>
              </a:buClr>
              <a:buSzPct val="88000"/>
              <a:buFont typeface="Wingdings" panose="05000000000000000000" pitchFamily="2" charset="2"/>
              <a:buChar char="l"/>
            </a:pPr>
            <a:r>
              <a:rPr lang="ja-JP" altLang="en-US" dirty="0" smtClean="0">
                <a:latin typeface="+mn-ea"/>
                <a:cs typeface="メイリオ" panose="020B0604030504040204" pitchFamily="50" charset="-128"/>
              </a:rPr>
              <a:t>血圧</a:t>
            </a:r>
            <a:r>
              <a:rPr lang="ja-JP" altLang="en-US" dirty="0">
                <a:latin typeface="+mn-ea"/>
                <a:cs typeface="メイリオ" panose="020B0604030504040204" pitchFamily="50" charset="-128"/>
              </a:rPr>
              <a:t>は、歳を取ってから、急に上がるものではありません。早い時期から、食塩摂取量を少なくすることで、加齢による血圧上昇を抑え、高血圧を予防することができます。</a:t>
            </a:r>
          </a:p>
        </p:txBody>
      </p:sp>
      <p:grpSp>
        <p:nvGrpSpPr>
          <p:cNvPr id="3" name="グループ化 2"/>
          <p:cNvGrpSpPr/>
          <p:nvPr/>
        </p:nvGrpSpPr>
        <p:grpSpPr>
          <a:xfrm>
            <a:off x="686792" y="2455492"/>
            <a:ext cx="9404553" cy="4525878"/>
            <a:chOff x="3175176" y="3036001"/>
            <a:chExt cx="4429498" cy="1794677"/>
          </a:xfrm>
        </p:grpSpPr>
        <p:graphicFrame>
          <p:nvGraphicFramePr>
            <p:cNvPr id="19" name="グラフ 18"/>
            <p:cNvGraphicFramePr/>
            <p:nvPr>
              <p:extLst>
                <p:ext uri="{D42A27DB-BD31-4B8C-83A1-F6EECF244321}">
                  <p14:modId xmlns:p14="http://schemas.microsoft.com/office/powerpoint/2010/main" val="1315122014"/>
                </p:ext>
              </p:extLst>
            </p:nvPr>
          </p:nvGraphicFramePr>
          <p:xfrm>
            <a:off x="3379646" y="3214327"/>
            <a:ext cx="1841453" cy="1439903"/>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直線コネクタ 5"/>
            <p:cNvCxnSpPr/>
            <p:nvPr/>
          </p:nvCxnSpPr>
          <p:spPr>
            <a:xfrm>
              <a:off x="4703898" y="4013389"/>
              <a:ext cx="2157" cy="404103"/>
            </a:xfrm>
            <a:prstGeom prst="line">
              <a:avLst/>
            </a:prstGeom>
            <a:ln>
              <a:solidFill>
                <a:schemeClr val="tx1">
                  <a:lumMod val="65000"/>
                  <a:lumOff val="35000"/>
                </a:schemeClr>
              </a:solidFill>
              <a:prstDash val="sysDash"/>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flipV="1">
              <a:off x="4278595" y="3995360"/>
              <a:ext cx="426724" cy="4197"/>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3420354" y="3260776"/>
              <a:ext cx="1978713" cy="207476"/>
            </a:xfrm>
            <a:prstGeom prst="rect">
              <a:avLst/>
            </a:prstGeom>
            <a:noFill/>
          </p:spPr>
          <p:txBody>
            <a:bodyPr wrap="square" rtlCol="0">
              <a:spAutoFit/>
            </a:bodyPr>
            <a:lstStyle/>
            <a:p>
              <a:pPr algn="ctr"/>
              <a:r>
                <a:rPr lang="ja-JP" altLang="en-US" sz="1400" dirty="0">
                  <a:latin typeface="+mn-ea"/>
                </a:rPr>
                <a:t>食塩摂取量の違いがその後の血圧上昇に</a:t>
              </a:r>
            </a:p>
            <a:p>
              <a:pPr algn="ctr"/>
              <a:r>
                <a:rPr lang="ja-JP" altLang="en-US" sz="1400" dirty="0">
                  <a:latin typeface="+mn-ea"/>
                </a:rPr>
                <a:t>与える影響についての試算</a:t>
              </a:r>
            </a:p>
          </p:txBody>
        </p:sp>
        <p:grpSp>
          <p:nvGrpSpPr>
            <p:cNvPr id="36" name="グループ化 35"/>
            <p:cNvGrpSpPr/>
            <p:nvPr/>
          </p:nvGrpSpPr>
          <p:grpSpPr>
            <a:xfrm>
              <a:off x="3254613" y="3652596"/>
              <a:ext cx="198818" cy="691664"/>
              <a:chOff x="644958" y="3871438"/>
              <a:chExt cx="295270" cy="1027201"/>
            </a:xfrm>
          </p:grpSpPr>
          <p:sp>
            <p:nvSpPr>
              <p:cNvPr id="21" name="テキスト ボックス 20"/>
              <p:cNvSpPr txBox="1"/>
              <p:nvPr/>
            </p:nvSpPr>
            <p:spPr>
              <a:xfrm>
                <a:off x="644958" y="3871438"/>
                <a:ext cx="279871" cy="1027201"/>
              </a:xfrm>
              <a:prstGeom prst="rect">
                <a:avLst/>
              </a:prstGeom>
              <a:noFill/>
            </p:spPr>
            <p:txBody>
              <a:bodyPr vert="eaVert" wrap="none" rtlCol="0">
                <a:spAutoFit/>
              </a:bodyPr>
              <a:lstStyle/>
              <a:p>
                <a:r>
                  <a:rPr lang="ja-JP" altLang="en-US" sz="1400" dirty="0">
                    <a:latin typeface="+mn-ea"/>
                  </a:rPr>
                  <a:t>収縮期血圧（　　　）</a:t>
                </a:r>
                <a:endParaRPr lang="en-US" altLang="ja-JP" sz="1400" dirty="0">
                  <a:latin typeface="+mn-ea"/>
                </a:endParaRPr>
              </a:p>
            </p:txBody>
          </p:sp>
          <p:sp>
            <p:nvSpPr>
              <p:cNvPr id="34" name="テキスト ボックス 33"/>
              <p:cNvSpPr txBox="1"/>
              <p:nvPr/>
            </p:nvSpPr>
            <p:spPr>
              <a:xfrm>
                <a:off x="665291" y="4434098"/>
                <a:ext cx="274937" cy="253751"/>
              </a:xfrm>
              <a:prstGeom prst="rect">
                <a:avLst/>
              </a:prstGeom>
              <a:noFill/>
            </p:spPr>
            <p:txBody>
              <a:bodyPr wrap="none" rtlCol="0">
                <a:spAutoFit/>
              </a:bodyPr>
              <a:lstStyle/>
              <a:p>
                <a:pPr algn="ctr"/>
                <a:r>
                  <a:rPr lang="en-US" altLang="ja-JP" sz="1100" dirty="0">
                    <a:latin typeface="+mn-ea"/>
                  </a:rPr>
                  <a:t>mm</a:t>
                </a:r>
              </a:p>
              <a:p>
                <a:pPr algn="ctr"/>
                <a:r>
                  <a:rPr lang="en-US" altLang="ja-JP" sz="1100" dirty="0">
                    <a:latin typeface="+mn-ea"/>
                  </a:rPr>
                  <a:t>Hg</a:t>
                </a:r>
                <a:endParaRPr lang="ja-JP" altLang="en-US" sz="1100" dirty="0">
                  <a:latin typeface="+mn-ea"/>
                </a:endParaRPr>
              </a:p>
            </p:txBody>
          </p:sp>
        </p:grpSp>
        <p:sp>
          <p:nvSpPr>
            <p:cNvPr id="37" name="テキスト ボックス 36"/>
            <p:cNvSpPr txBox="1"/>
            <p:nvPr/>
          </p:nvSpPr>
          <p:spPr>
            <a:xfrm>
              <a:off x="4239032" y="4523304"/>
              <a:ext cx="376899" cy="125599"/>
            </a:xfrm>
            <a:prstGeom prst="rect">
              <a:avLst/>
            </a:prstGeom>
            <a:noFill/>
          </p:spPr>
          <p:txBody>
            <a:bodyPr wrap="none" rtlCol="0">
              <a:spAutoFit/>
            </a:bodyPr>
            <a:lstStyle/>
            <a:p>
              <a:r>
                <a:rPr lang="ja-JP" altLang="en-US" sz="1200" dirty="0">
                  <a:latin typeface="+mn-ea"/>
                </a:rPr>
                <a:t>年齢（歳）</a:t>
              </a:r>
            </a:p>
          </p:txBody>
        </p:sp>
        <p:sp>
          <p:nvSpPr>
            <p:cNvPr id="38" name="テキスト ボックス 37"/>
            <p:cNvSpPr txBox="1"/>
            <p:nvPr/>
          </p:nvSpPr>
          <p:spPr>
            <a:xfrm>
              <a:off x="4641935" y="3941797"/>
              <a:ext cx="153417" cy="118621"/>
            </a:xfrm>
            <a:prstGeom prst="rect">
              <a:avLst/>
            </a:prstGeom>
            <a:noFill/>
          </p:spPr>
          <p:txBody>
            <a:bodyPr wrap="none" rtlCol="0">
              <a:spAutoFit/>
            </a:bodyPr>
            <a:lstStyle/>
            <a:p>
              <a:r>
                <a:rPr lang="ja-JP" altLang="en-US" sz="1100" dirty="0">
                  <a:solidFill>
                    <a:schemeClr val="tx1">
                      <a:lumMod val="75000"/>
                      <a:lumOff val="25000"/>
                    </a:schemeClr>
                  </a:solidFill>
                  <a:latin typeface="+mn-ea"/>
                </a:rPr>
                <a:t>●</a:t>
              </a:r>
            </a:p>
          </p:txBody>
        </p:sp>
        <p:sp>
          <p:nvSpPr>
            <p:cNvPr id="40" name="テキスト ボックス 39"/>
            <p:cNvSpPr txBox="1"/>
            <p:nvPr/>
          </p:nvSpPr>
          <p:spPr>
            <a:xfrm>
              <a:off x="3748094" y="4130566"/>
              <a:ext cx="197588" cy="118621"/>
            </a:xfrm>
            <a:prstGeom prst="rect">
              <a:avLst/>
            </a:prstGeom>
            <a:noFill/>
          </p:spPr>
          <p:txBody>
            <a:bodyPr wrap="square" rtlCol="0">
              <a:spAutoFit/>
            </a:bodyPr>
            <a:lstStyle/>
            <a:p>
              <a:r>
                <a:rPr lang="ja-JP" altLang="en-US" sz="1100" dirty="0">
                  <a:solidFill>
                    <a:schemeClr val="tx1">
                      <a:lumMod val="75000"/>
                      <a:lumOff val="25000"/>
                    </a:schemeClr>
                  </a:solidFill>
                  <a:latin typeface="+mn-ea"/>
                </a:rPr>
                <a:t>●</a:t>
              </a:r>
            </a:p>
          </p:txBody>
        </p:sp>
        <p:sp>
          <p:nvSpPr>
            <p:cNvPr id="41" name="テキスト ボックス 40"/>
            <p:cNvSpPr txBox="1"/>
            <p:nvPr/>
          </p:nvSpPr>
          <p:spPr>
            <a:xfrm>
              <a:off x="4619199" y="3763117"/>
              <a:ext cx="153417" cy="118621"/>
            </a:xfrm>
            <a:prstGeom prst="rect">
              <a:avLst/>
            </a:prstGeom>
            <a:noFill/>
          </p:spPr>
          <p:txBody>
            <a:bodyPr wrap="none" rtlCol="0">
              <a:spAutoFit/>
            </a:bodyPr>
            <a:lstStyle/>
            <a:p>
              <a:r>
                <a:rPr lang="ja-JP" altLang="en-US" sz="1100" dirty="0">
                  <a:solidFill>
                    <a:schemeClr val="tx1">
                      <a:lumMod val="75000"/>
                      <a:lumOff val="25000"/>
                    </a:schemeClr>
                  </a:solidFill>
                  <a:latin typeface="+mn-ea"/>
                </a:rPr>
                <a:t>●</a:t>
              </a:r>
            </a:p>
          </p:txBody>
        </p:sp>
        <p:sp>
          <p:nvSpPr>
            <p:cNvPr id="47" name="テキスト ボックス 46"/>
            <p:cNvSpPr txBox="1"/>
            <p:nvPr/>
          </p:nvSpPr>
          <p:spPr>
            <a:xfrm>
              <a:off x="4706055" y="3702644"/>
              <a:ext cx="591321" cy="139554"/>
            </a:xfrm>
            <a:prstGeom prst="rect">
              <a:avLst/>
            </a:prstGeom>
            <a:noFill/>
          </p:spPr>
          <p:txBody>
            <a:bodyPr wrap="none" rtlCol="0">
              <a:spAutoFit/>
            </a:bodyPr>
            <a:lstStyle/>
            <a:p>
              <a:r>
                <a:rPr lang="en-US" altLang="ja-JP" sz="1400" dirty="0">
                  <a:latin typeface="+mn-ea"/>
                </a:rPr>
                <a:t>14g/</a:t>
              </a:r>
              <a:r>
                <a:rPr lang="ja-JP" altLang="en-US" sz="1400" dirty="0">
                  <a:latin typeface="+mn-ea"/>
                </a:rPr>
                <a:t>日の場合</a:t>
              </a:r>
            </a:p>
          </p:txBody>
        </p:sp>
        <p:sp>
          <p:nvSpPr>
            <p:cNvPr id="48" name="テキスト ボックス 47"/>
            <p:cNvSpPr txBox="1"/>
            <p:nvPr/>
          </p:nvSpPr>
          <p:spPr>
            <a:xfrm>
              <a:off x="4727483" y="3920365"/>
              <a:ext cx="564896" cy="139554"/>
            </a:xfrm>
            <a:prstGeom prst="rect">
              <a:avLst/>
            </a:prstGeom>
            <a:noFill/>
          </p:spPr>
          <p:txBody>
            <a:bodyPr wrap="none" rtlCol="0">
              <a:spAutoFit/>
            </a:bodyPr>
            <a:lstStyle/>
            <a:p>
              <a:r>
                <a:rPr lang="ja-JP" altLang="en-US" sz="1400" dirty="0">
                  <a:latin typeface="+mn-ea"/>
                </a:rPr>
                <a:t>７</a:t>
              </a:r>
              <a:r>
                <a:rPr lang="en-US" altLang="ja-JP" sz="1400" dirty="0">
                  <a:latin typeface="+mn-ea"/>
                </a:rPr>
                <a:t>g/</a:t>
              </a:r>
              <a:r>
                <a:rPr lang="ja-JP" altLang="en-US" sz="1400" dirty="0">
                  <a:latin typeface="+mn-ea"/>
                </a:rPr>
                <a:t>日の場合</a:t>
              </a:r>
            </a:p>
          </p:txBody>
        </p:sp>
        <p:sp>
          <p:nvSpPr>
            <p:cNvPr id="52" name="テキスト ボックス 51"/>
            <p:cNvSpPr txBox="1"/>
            <p:nvPr/>
          </p:nvSpPr>
          <p:spPr>
            <a:xfrm>
              <a:off x="4227966" y="4683447"/>
              <a:ext cx="3336050" cy="118605"/>
            </a:xfrm>
            <a:prstGeom prst="rect">
              <a:avLst/>
            </a:prstGeom>
            <a:noFill/>
          </p:spPr>
          <p:txBody>
            <a:bodyPr wrap="square" rtlCol="0">
              <a:spAutoFit/>
            </a:bodyPr>
            <a:lstStyle/>
            <a:p>
              <a:r>
                <a:rPr lang="ja-JP" altLang="en-US" sz="1100" dirty="0">
                  <a:latin typeface="+mn-ea"/>
                </a:rPr>
                <a:t>資料：佐々木敏「佐々木敏の栄養データはこう読む！疫学研究から読み解くぶれない食べ方」（女子栄養大学出版部）</a:t>
              </a:r>
            </a:p>
          </p:txBody>
        </p:sp>
        <p:sp>
          <p:nvSpPr>
            <p:cNvPr id="42" name="テキスト ボックス 41"/>
            <p:cNvSpPr txBox="1"/>
            <p:nvPr/>
          </p:nvSpPr>
          <p:spPr>
            <a:xfrm>
              <a:off x="5540858" y="3338742"/>
              <a:ext cx="1966875" cy="1184852"/>
            </a:xfrm>
            <a:prstGeom prst="rect">
              <a:avLst/>
            </a:prstGeom>
            <a:noFill/>
          </p:spPr>
          <p:txBody>
            <a:bodyPr wrap="square" rtlCol="0">
              <a:spAutoFit/>
            </a:bodyPr>
            <a:lstStyle/>
            <a:p>
              <a:r>
                <a:rPr lang="ja-JP" altLang="en-US" sz="1600" dirty="0" smtClean="0">
                  <a:latin typeface="+mn-ea"/>
                </a:rPr>
                <a:t>日本人</a:t>
              </a:r>
              <a:r>
                <a:rPr lang="ja-JP" altLang="en-US" sz="1600" dirty="0">
                  <a:latin typeface="+mn-ea"/>
                </a:rPr>
                <a:t>の血圧は加齢によってどう上がっていくのでしょうか。実際のデータを基に、食塩摂取量の違いによる影響を試算した結果があります。</a:t>
              </a:r>
            </a:p>
            <a:p>
              <a:r>
                <a:rPr lang="ja-JP" altLang="en-US" sz="1600" dirty="0" smtClean="0">
                  <a:latin typeface="+mn-ea"/>
                </a:rPr>
                <a:t>もし</a:t>
              </a:r>
              <a:r>
                <a:rPr lang="ja-JP" altLang="en-US" sz="1600" dirty="0">
                  <a:latin typeface="+mn-ea"/>
                </a:rPr>
                <a:t>も</a:t>
              </a:r>
              <a:r>
                <a:rPr lang="en-US" altLang="ja-JP" sz="1600" dirty="0">
                  <a:latin typeface="+mn-ea"/>
                </a:rPr>
                <a:t>35</a:t>
              </a:r>
              <a:r>
                <a:rPr lang="ja-JP" altLang="en-US" sz="1600" dirty="0">
                  <a:latin typeface="+mn-ea"/>
                </a:rPr>
                <a:t>歳の男性が１日当たり</a:t>
              </a:r>
              <a:r>
                <a:rPr lang="en-US" altLang="ja-JP" sz="1600" dirty="0">
                  <a:latin typeface="+mn-ea"/>
                </a:rPr>
                <a:t>14</a:t>
              </a:r>
              <a:r>
                <a:rPr lang="ja-JP" altLang="en-US" sz="1600" dirty="0" err="1">
                  <a:latin typeface="+mn-ea"/>
                </a:rPr>
                <a:t>ｇ</a:t>
              </a:r>
              <a:r>
                <a:rPr lang="ja-JP" altLang="en-US" sz="1600" dirty="0">
                  <a:latin typeface="+mn-ea"/>
                </a:rPr>
                <a:t>を食べ続けたとすると、</a:t>
              </a:r>
              <a:r>
                <a:rPr lang="en-US" altLang="ja-JP" sz="1600" dirty="0">
                  <a:latin typeface="+mn-ea"/>
                </a:rPr>
                <a:t>30</a:t>
              </a:r>
              <a:r>
                <a:rPr lang="ja-JP" altLang="en-US" sz="1600" dirty="0">
                  <a:latin typeface="+mn-ea"/>
                </a:rPr>
                <a:t>年後には高血圧のレベルに達しますが、１日当たり７ｇだと</a:t>
              </a:r>
              <a:r>
                <a:rPr lang="en-US" altLang="ja-JP" sz="1600" dirty="0">
                  <a:latin typeface="+mn-ea"/>
                </a:rPr>
                <a:t>30</a:t>
              </a:r>
              <a:r>
                <a:rPr lang="ja-JP" altLang="en-US" sz="1600" dirty="0">
                  <a:latin typeface="+mn-ea"/>
                </a:rPr>
                <a:t>年後もそのレベルには達しません。</a:t>
              </a:r>
            </a:p>
            <a:p>
              <a:r>
                <a:rPr lang="ja-JP" altLang="en-US" sz="1600" dirty="0" smtClean="0">
                  <a:latin typeface="+mn-ea"/>
                </a:rPr>
                <a:t>また</a:t>
              </a:r>
              <a:r>
                <a:rPr lang="ja-JP" altLang="en-US" sz="1600" dirty="0">
                  <a:latin typeface="+mn-ea"/>
                </a:rPr>
                <a:t>、７ｇ食における</a:t>
              </a:r>
              <a:r>
                <a:rPr lang="en-US" altLang="ja-JP" sz="1600" dirty="0">
                  <a:latin typeface="+mn-ea"/>
                </a:rPr>
                <a:t>65</a:t>
              </a:r>
              <a:r>
                <a:rPr lang="ja-JP" altLang="en-US" sz="1600" dirty="0">
                  <a:latin typeface="+mn-ea"/>
                </a:rPr>
                <a:t>歳の血圧年齢は、</a:t>
              </a:r>
              <a:r>
                <a:rPr lang="en-US" altLang="ja-JP" sz="1600" dirty="0">
                  <a:latin typeface="+mn-ea"/>
                </a:rPr>
                <a:t>14</a:t>
              </a:r>
              <a:r>
                <a:rPr lang="ja-JP" altLang="en-US" sz="1600" dirty="0" err="1">
                  <a:latin typeface="+mn-ea"/>
                </a:rPr>
                <a:t>ｇ</a:t>
              </a:r>
              <a:r>
                <a:rPr lang="ja-JP" altLang="en-US" sz="1600" dirty="0">
                  <a:latin typeface="+mn-ea"/>
                </a:rPr>
                <a:t>食におけるおよそ</a:t>
              </a:r>
              <a:r>
                <a:rPr lang="en-US" altLang="ja-JP" sz="1600" dirty="0">
                  <a:latin typeface="+mn-ea"/>
                </a:rPr>
                <a:t>50</a:t>
              </a:r>
              <a:r>
                <a:rPr lang="ja-JP" altLang="en-US" sz="1600" dirty="0">
                  <a:latin typeface="+mn-ea"/>
                </a:rPr>
                <a:t>歳の血圧年齢と同じです。</a:t>
              </a:r>
            </a:p>
            <a:p>
              <a:r>
                <a:rPr lang="ja-JP" altLang="en-US" sz="1600" dirty="0" smtClean="0">
                  <a:latin typeface="+mn-ea"/>
                </a:rPr>
                <a:t>減塩</a:t>
              </a:r>
              <a:r>
                <a:rPr lang="ja-JP" altLang="en-US" sz="1600" dirty="0">
                  <a:latin typeface="+mn-ea"/>
                </a:rPr>
                <a:t>は１日に何ｇと考えるのではなく、長い年月の積み重ねで考えることになります。</a:t>
              </a:r>
            </a:p>
          </p:txBody>
        </p:sp>
        <p:sp>
          <p:nvSpPr>
            <p:cNvPr id="2" name="正方形/長方形 1"/>
            <p:cNvSpPr/>
            <p:nvPr/>
          </p:nvSpPr>
          <p:spPr>
            <a:xfrm>
              <a:off x="3175176" y="3036001"/>
              <a:ext cx="4429498" cy="1794677"/>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2800">
                <a:latin typeface="+mn-ea"/>
              </a:endParaRPr>
            </a:p>
          </p:txBody>
        </p:sp>
        <p:sp>
          <p:nvSpPr>
            <p:cNvPr id="39" name="テキスト ボックス 38"/>
            <p:cNvSpPr txBox="1"/>
            <p:nvPr/>
          </p:nvSpPr>
          <p:spPr>
            <a:xfrm>
              <a:off x="3933642" y="3049230"/>
              <a:ext cx="2898360" cy="158658"/>
            </a:xfrm>
            <a:prstGeom prst="rect">
              <a:avLst/>
            </a:prstGeom>
            <a:noFill/>
          </p:spPr>
          <p:txBody>
            <a:bodyPr wrap="square" rtlCol="0">
              <a:spAutoFit/>
            </a:bodyPr>
            <a:lstStyle/>
            <a:p>
              <a:pPr algn="ctr"/>
              <a:r>
                <a:rPr lang="ja-JP" altLang="en-US" sz="2000" b="1" u="sng" dirty="0">
                  <a:latin typeface="+mn-ea"/>
                </a:rPr>
                <a:t>長年の食塩のとり過ぎが、高血圧につながります</a:t>
              </a:r>
            </a:p>
          </p:txBody>
        </p:sp>
        <p:cxnSp>
          <p:nvCxnSpPr>
            <p:cNvPr id="78" name="直線矢印コネクタ 77"/>
            <p:cNvCxnSpPr/>
            <p:nvPr/>
          </p:nvCxnSpPr>
          <p:spPr>
            <a:xfrm flipV="1">
              <a:off x="4642311" y="3815321"/>
              <a:ext cx="43071" cy="18448"/>
            </a:xfrm>
            <a:prstGeom prst="straightConnector1">
              <a:avLst/>
            </a:prstGeom>
            <a:ln w="190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p:nvPr/>
          </p:nvCxnSpPr>
          <p:spPr>
            <a:xfrm flipV="1">
              <a:off x="4659243" y="3991842"/>
              <a:ext cx="32406" cy="19276"/>
            </a:xfrm>
            <a:prstGeom prst="straightConnector1">
              <a:avLst/>
            </a:prstGeom>
            <a:ln w="190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4268822" y="3997458"/>
              <a:ext cx="0" cy="408299"/>
            </a:xfrm>
            <a:prstGeom prst="line">
              <a:avLst/>
            </a:prstGeom>
            <a:ln>
              <a:solidFill>
                <a:schemeClr val="tx1">
                  <a:lumMod val="65000"/>
                  <a:lumOff val="35000"/>
                </a:schemeClr>
              </a:solidFill>
              <a:prstDash val="sysDash"/>
            </a:ln>
          </p:spPr>
          <p:style>
            <a:lnRef idx="1">
              <a:schemeClr val="dk1"/>
            </a:lnRef>
            <a:fillRef idx="0">
              <a:schemeClr val="dk1"/>
            </a:fillRef>
            <a:effectRef idx="0">
              <a:schemeClr val="dk1"/>
            </a:effectRef>
            <a:fontRef idx="minor">
              <a:schemeClr val="tx1"/>
            </a:fontRef>
          </p:style>
        </p:cxnSp>
      </p:grpSp>
      <p:sp>
        <p:nvSpPr>
          <p:cNvPr id="26" name="角丸四角形 25"/>
          <p:cNvSpPr/>
          <p:nvPr/>
        </p:nvSpPr>
        <p:spPr>
          <a:xfrm>
            <a:off x="17906" y="195210"/>
            <a:ext cx="10656000" cy="562292"/>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600" dirty="0">
                <a:latin typeface="+mn-ea"/>
              </a:rPr>
              <a:t>減塩は、高血圧の予防や管理に効果があります</a:t>
            </a:r>
          </a:p>
        </p:txBody>
      </p:sp>
    </p:spTree>
    <p:extLst>
      <p:ext uri="{BB962C8B-B14F-4D97-AF65-F5344CB8AC3E}">
        <p14:creationId xmlns:p14="http://schemas.microsoft.com/office/powerpoint/2010/main" val="2686756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グラフ 6"/>
          <p:cNvGraphicFramePr/>
          <p:nvPr>
            <p:extLst>
              <p:ext uri="{D42A27DB-BD31-4B8C-83A1-F6EECF244321}">
                <p14:modId xmlns:p14="http://schemas.microsoft.com/office/powerpoint/2010/main" val="396942299"/>
              </p:ext>
            </p:extLst>
          </p:nvPr>
        </p:nvGraphicFramePr>
        <p:xfrm>
          <a:off x="5870738" y="2362527"/>
          <a:ext cx="4476348" cy="36493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グラフ 13"/>
          <p:cNvGraphicFramePr/>
          <p:nvPr>
            <p:extLst>
              <p:ext uri="{D42A27DB-BD31-4B8C-83A1-F6EECF244321}">
                <p14:modId xmlns:p14="http://schemas.microsoft.com/office/powerpoint/2010/main" val="4024502994"/>
              </p:ext>
            </p:extLst>
          </p:nvPr>
        </p:nvGraphicFramePr>
        <p:xfrm>
          <a:off x="148763" y="2507989"/>
          <a:ext cx="5649406" cy="3837050"/>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14"/>
          <p:cNvSpPr txBox="1"/>
          <p:nvPr/>
        </p:nvSpPr>
        <p:spPr>
          <a:xfrm>
            <a:off x="1308607" y="2328478"/>
            <a:ext cx="3814938" cy="646331"/>
          </a:xfrm>
          <a:prstGeom prst="rect">
            <a:avLst/>
          </a:prstGeom>
          <a:noFill/>
        </p:spPr>
        <p:txBody>
          <a:bodyPr wrap="square" rtlCol="0">
            <a:spAutoFit/>
          </a:bodyPr>
          <a:lstStyle/>
          <a:p>
            <a:pPr algn="ctr"/>
            <a:r>
              <a:rPr lang="ja-JP" altLang="en-US" sz="2000" dirty="0">
                <a:latin typeface="+mn-ea"/>
              </a:rPr>
              <a:t>食塩摂取量の年次</a:t>
            </a:r>
            <a:r>
              <a:rPr lang="ja-JP" altLang="en-US" sz="2000" dirty="0" smtClean="0">
                <a:latin typeface="+mn-ea"/>
              </a:rPr>
              <a:t>推移</a:t>
            </a:r>
            <a:endParaRPr lang="en-US" altLang="ja-JP" sz="2000" dirty="0" smtClean="0">
              <a:latin typeface="+mn-ea"/>
            </a:endParaRPr>
          </a:p>
          <a:p>
            <a:pPr algn="ctr"/>
            <a:r>
              <a:rPr lang="ja-JP" altLang="en-US" sz="1600" dirty="0" smtClean="0">
                <a:latin typeface="+mn-ea"/>
              </a:rPr>
              <a:t>（</a:t>
            </a:r>
            <a:r>
              <a:rPr lang="en-US" altLang="ja-JP" sz="1600" dirty="0">
                <a:latin typeface="+mn-ea"/>
              </a:rPr>
              <a:t>20</a:t>
            </a:r>
            <a:r>
              <a:rPr lang="ja-JP" altLang="en-US" sz="1600" dirty="0">
                <a:latin typeface="+mn-ea"/>
              </a:rPr>
              <a:t>歳以上）</a:t>
            </a:r>
          </a:p>
        </p:txBody>
      </p:sp>
      <p:sp>
        <p:nvSpPr>
          <p:cNvPr id="16" name="テキスト ボックス 15"/>
          <p:cNvSpPr txBox="1"/>
          <p:nvPr/>
        </p:nvSpPr>
        <p:spPr>
          <a:xfrm>
            <a:off x="3393422" y="6427313"/>
            <a:ext cx="6982692" cy="276999"/>
          </a:xfrm>
          <a:prstGeom prst="rect">
            <a:avLst/>
          </a:prstGeom>
          <a:noFill/>
        </p:spPr>
        <p:txBody>
          <a:bodyPr wrap="square" rtlCol="0">
            <a:spAutoFit/>
          </a:bodyPr>
          <a:lstStyle/>
          <a:p>
            <a:r>
              <a:rPr lang="ja-JP" altLang="en-US" sz="1200" dirty="0">
                <a:latin typeface="+mn-ea"/>
              </a:rPr>
              <a:t>資料：厚生労働省「平成</a:t>
            </a:r>
            <a:r>
              <a:rPr lang="en-US" altLang="ja-JP" sz="1200" dirty="0">
                <a:latin typeface="+mn-ea"/>
              </a:rPr>
              <a:t>28</a:t>
            </a:r>
            <a:r>
              <a:rPr lang="ja-JP" altLang="en-US" sz="1200" dirty="0">
                <a:latin typeface="+mn-ea"/>
              </a:rPr>
              <a:t>年国民健康・栄養調査」、厚生労働省「日本人の食事摂取基準（</a:t>
            </a:r>
            <a:r>
              <a:rPr lang="en-US" altLang="ja-JP" sz="1200" dirty="0">
                <a:latin typeface="+mn-ea"/>
              </a:rPr>
              <a:t>2015</a:t>
            </a:r>
            <a:r>
              <a:rPr lang="ja-JP" altLang="en-US" sz="1200" dirty="0">
                <a:latin typeface="+mn-ea"/>
              </a:rPr>
              <a:t>年版）」</a:t>
            </a:r>
          </a:p>
        </p:txBody>
      </p:sp>
      <p:sp>
        <p:nvSpPr>
          <p:cNvPr id="18" name="テキスト ボックス 17"/>
          <p:cNvSpPr txBox="1"/>
          <p:nvPr/>
        </p:nvSpPr>
        <p:spPr>
          <a:xfrm>
            <a:off x="432271" y="5652570"/>
            <a:ext cx="597956" cy="276999"/>
          </a:xfrm>
          <a:prstGeom prst="rect">
            <a:avLst/>
          </a:prstGeom>
          <a:noFill/>
        </p:spPr>
        <p:txBody>
          <a:bodyPr wrap="square" rtlCol="0">
            <a:spAutoFit/>
          </a:bodyPr>
          <a:lstStyle/>
          <a:p>
            <a:r>
              <a:rPr lang="ja-JP" altLang="en-US" sz="1200" dirty="0">
                <a:latin typeface="+mn-ea"/>
              </a:rPr>
              <a:t>平成</a:t>
            </a:r>
          </a:p>
        </p:txBody>
      </p:sp>
      <p:sp>
        <p:nvSpPr>
          <p:cNvPr id="28" name="テキスト ボックス 27"/>
          <p:cNvSpPr txBox="1"/>
          <p:nvPr/>
        </p:nvSpPr>
        <p:spPr>
          <a:xfrm>
            <a:off x="302075" y="2770197"/>
            <a:ext cx="800388" cy="276999"/>
          </a:xfrm>
          <a:prstGeom prst="rect">
            <a:avLst/>
          </a:prstGeom>
          <a:noFill/>
        </p:spPr>
        <p:txBody>
          <a:bodyPr wrap="square" rtlCol="0">
            <a:spAutoFit/>
          </a:bodyPr>
          <a:lstStyle/>
          <a:p>
            <a:r>
              <a:rPr lang="ja-JP" altLang="en-US" sz="1200" dirty="0">
                <a:latin typeface="+mn-ea"/>
              </a:rPr>
              <a:t>（</a:t>
            </a:r>
            <a:r>
              <a:rPr lang="ja-JP" altLang="en-US" sz="1200" dirty="0" err="1">
                <a:latin typeface="+mn-ea"/>
              </a:rPr>
              <a:t>ｇ</a:t>
            </a:r>
            <a:r>
              <a:rPr lang="en-US" altLang="ja-JP" sz="1200" dirty="0">
                <a:latin typeface="+mn-ea"/>
              </a:rPr>
              <a:t>/</a:t>
            </a:r>
            <a:r>
              <a:rPr lang="ja-JP" altLang="en-US" sz="1200" dirty="0">
                <a:latin typeface="+mn-ea"/>
              </a:rPr>
              <a:t>日）</a:t>
            </a:r>
          </a:p>
        </p:txBody>
      </p:sp>
      <p:sp>
        <p:nvSpPr>
          <p:cNvPr id="20" name="テキスト ボックス 19"/>
          <p:cNvSpPr txBox="1"/>
          <p:nvPr/>
        </p:nvSpPr>
        <p:spPr>
          <a:xfrm>
            <a:off x="6513742" y="2314396"/>
            <a:ext cx="3575351" cy="400110"/>
          </a:xfrm>
          <a:prstGeom prst="rect">
            <a:avLst/>
          </a:prstGeom>
          <a:noFill/>
        </p:spPr>
        <p:txBody>
          <a:bodyPr wrap="square" rtlCol="0">
            <a:spAutoFit/>
          </a:bodyPr>
          <a:lstStyle/>
          <a:p>
            <a:pPr algn="ctr"/>
            <a:r>
              <a:rPr lang="ja-JP" altLang="en-US" sz="2000" dirty="0">
                <a:latin typeface="+mn-ea"/>
              </a:rPr>
              <a:t>食塩摂取量の状況</a:t>
            </a:r>
          </a:p>
        </p:txBody>
      </p:sp>
      <p:sp>
        <p:nvSpPr>
          <p:cNvPr id="17" name="テキスト ボックス 16"/>
          <p:cNvSpPr txBox="1"/>
          <p:nvPr/>
        </p:nvSpPr>
        <p:spPr>
          <a:xfrm>
            <a:off x="7482726" y="5660241"/>
            <a:ext cx="595035" cy="338554"/>
          </a:xfrm>
          <a:prstGeom prst="rect">
            <a:avLst/>
          </a:prstGeom>
          <a:noFill/>
        </p:spPr>
        <p:txBody>
          <a:bodyPr wrap="none" rtlCol="0">
            <a:spAutoFit/>
          </a:bodyPr>
          <a:lstStyle/>
          <a:p>
            <a:r>
              <a:rPr lang="ja-JP" altLang="en-US" sz="1600" dirty="0"/>
              <a:t>目標</a:t>
            </a:r>
          </a:p>
        </p:txBody>
      </p:sp>
      <p:sp>
        <p:nvSpPr>
          <p:cNvPr id="24" name="テキスト ボックス 23"/>
          <p:cNvSpPr txBox="1"/>
          <p:nvPr/>
        </p:nvSpPr>
        <p:spPr>
          <a:xfrm>
            <a:off x="9479544" y="5656353"/>
            <a:ext cx="595035" cy="338554"/>
          </a:xfrm>
          <a:prstGeom prst="rect">
            <a:avLst/>
          </a:prstGeom>
          <a:noFill/>
        </p:spPr>
        <p:txBody>
          <a:bodyPr wrap="none" rtlCol="0">
            <a:spAutoFit/>
          </a:bodyPr>
          <a:lstStyle/>
          <a:p>
            <a:r>
              <a:rPr lang="ja-JP" altLang="en-US" sz="1600" dirty="0"/>
              <a:t>目標</a:t>
            </a:r>
          </a:p>
        </p:txBody>
      </p:sp>
      <p:cxnSp>
        <p:nvCxnSpPr>
          <p:cNvPr id="26" name="直線矢印コネクタ 25"/>
          <p:cNvCxnSpPr/>
          <p:nvPr/>
        </p:nvCxnSpPr>
        <p:spPr>
          <a:xfrm>
            <a:off x="7368209" y="3710609"/>
            <a:ext cx="412034" cy="260747"/>
          </a:xfrm>
          <a:prstGeom prst="straightConnector1">
            <a:avLst/>
          </a:prstGeom>
          <a:ln w="381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46" name="角丸四角形吹き出し 45"/>
          <p:cNvSpPr/>
          <p:nvPr/>
        </p:nvSpPr>
        <p:spPr>
          <a:xfrm>
            <a:off x="8353847" y="2980576"/>
            <a:ext cx="2095776" cy="613782"/>
          </a:xfrm>
          <a:prstGeom prst="wedgeRoundRectCallout">
            <a:avLst>
              <a:gd name="adj1" fmla="val -62633"/>
              <a:gd name="adj2" fmla="val 4777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n-ea"/>
              </a:rPr>
              <a:t>現状値と目標量の差は２ｇ以上！</a:t>
            </a:r>
          </a:p>
        </p:txBody>
      </p:sp>
      <p:cxnSp>
        <p:nvCxnSpPr>
          <p:cNvPr id="49" name="直線矢印コネクタ 48"/>
          <p:cNvCxnSpPr/>
          <p:nvPr/>
        </p:nvCxnSpPr>
        <p:spPr>
          <a:xfrm>
            <a:off x="9409951" y="3971356"/>
            <a:ext cx="291929" cy="203802"/>
          </a:xfrm>
          <a:prstGeom prst="straightConnector1">
            <a:avLst/>
          </a:prstGeom>
          <a:ln w="381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50" name="テキスト ボックス 16"/>
          <p:cNvSpPr txBox="1"/>
          <p:nvPr/>
        </p:nvSpPr>
        <p:spPr>
          <a:xfrm>
            <a:off x="8814916" y="5656354"/>
            <a:ext cx="595035" cy="338554"/>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600" dirty="0"/>
              <a:t>現状</a:t>
            </a:r>
          </a:p>
        </p:txBody>
      </p:sp>
      <p:sp>
        <p:nvSpPr>
          <p:cNvPr id="51" name="テキスト ボックス 50"/>
          <p:cNvSpPr txBox="1"/>
          <p:nvPr/>
        </p:nvSpPr>
        <p:spPr>
          <a:xfrm>
            <a:off x="5875944" y="2770197"/>
            <a:ext cx="770740" cy="279345"/>
          </a:xfrm>
          <a:prstGeom prst="rect">
            <a:avLst/>
          </a:prstGeom>
          <a:noFill/>
        </p:spPr>
        <p:txBody>
          <a:bodyPr wrap="none" rtlCol="0">
            <a:spAutoFit/>
          </a:bodyPr>
          <a:lstStyle/>
          <a:p>
            <a:r>
              <a:rPr lang="ja-JP" altLang="en-US" sz="1200" dirty="0">
                <a:latin typeface="+mn-ea"/>
              </a:rPr>
              <a:t>（</a:t>
            </a:r>
            <a:r>
              <a:rPr lang="ja-JP" altLang="en-US" sz="1200" dirty="0" err="1">
                <a:latin typeface="+mn-ea"/>
              </a:rPr>
              <a:t>ｇ</a:t>
            </a:r>
            <a:r>
              <a:rPr lang="en-US" altLang="ja-JP" sz="1200" dirty="0">
                <a:latin typeface="+mn-ea"/>
              </a:rPr>
              <a:t>/</a:t>
            </a:r>
            <a:r>
              <a:rPr lang="ja-JP" altLang="en-US" sz="1200" dirty="0">
                <a:latin typeface="+mn-ea"/>
              </a:rPr>
              <a:t>日）</a:t>
            </a:r>
          </a:p>
        </p:txBody>
      </p:sp>
      <p:sp>
        <p:nvSpPr>
          <p:cNvPr id="25" name="テキスト ボックス 24">
            <a:extLst>
              <a:ext uri="{FF2B5EF4-FFF2-40B4-BE49-F238E27FC236}">
                <a16:creationId xmlns="" xmlns:a16="http://schemas.microsoft.com/office/drawing/2014/main" id="{B2483248-7603-49C3-92E1-F808A99D63E9}"/>
              </a:ext>
            </a:extLst>
          </p:cNvPr>
          <p:cNvSpPr txBox="1"/>
          <p:nvPr/>
        </p:nvSpPr>
        <p:spPr>
          <a:xfrm>
            <a:off x="394458" y="1046984"/>
            <a:ext cx="9981656" cy="830997"/>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l"/>
            </a:pPr>
            <a:r>
              <a:rPr lang="ja-JP" altLang="en-US" sz="2400" dirty="0">
                <a:latin typeface="+mn-ea"/>
              </a:rPr>
              <a:t>日本人の食塩摂取量は減少していますが、依然として</a:t>
            </a:r>
            <a:r>
              <a:rPr lang="ja-JP" altLang="en-US" sz="2400" dirty="0">
                <a:solidFill>
                  <a:srgbClr val="FF0000"/>
                </a:solidFill>
                <a:latin typeface="+mn-ea"/>
              </a:rPr>
              <a:t>とり過ぎ</a:t>
            </a:r>
            <a:r>
              <a:rPr lang="ja-JP" altLang="en-US" sz="2400" dirty="0">
                <a:latin typeface="+mn-ea"/>
              </a:rPr>
              <a:t>です</a:t>
            </a:r>
            <a:r>
              <a:rPr lang="ja-JP" altLang="en-US" sz="2400" dirty="0" smtClean="0">
                <a:latin typeface="+mn-ea"/>
              </a:rPr>
              <a:t>。</a:t>
            </a:r>
            <a:endParaRPr lang="en-US" altLang="ja-JP" sz="2400" dirty="0" smtClean="0">
              <a:latin typeface="+mn-ea"/>
            </a:endParaRPr>
          </a:p>
          <a:p>
            <a:pPr marL="342900" indent="-342900">
              <a:buFont typeface="Wingdings" panose="05000000000000000000" pitchFamily="2" charset="2"/>
              <a:buChar char="l"/>
            </a:pPr>
            <a:r>
              <a:rPr lang="ja-JP" altLang="en-US" sz="2400" dirty="0">
                <a:latin typeface="+mn-ea"/>
              </a:rPr>
              <a:t>目標量は、</a:t>
            </a:r>
            <a:r>
              <a:rPr lang="ja-JP" altLang="en-US" sz="2400" dirty="0">
                <a:solidFill>
                  <a:srgbClr val="FF0000"/>
                </a:solidFill>
                <a:latin typeface="+mn-ea"/>
              </a:rPr>
              <a:t>男性で１日８</a:t>
            </a:r>
            <a:r>
              <a:rPr lang="en-US" altLang="ja-JP" sz="2400" dirty="0">
                <a:solidFill>
                  <a:srgbClr val="FF0000"/>
                </a:solidFill>
                <a:latin typeface="+mn-ea"/>
              </a:rPr>
              <a:t>g</a:t>
            </a:r>
            <a:r>
              <a:rPr lang="ja-JP" altLang="en-US" sz="2400" dirty="0">
                <a:solidFill>
                  <a:srgbClr val="FF0000"/>
                </a:solidFill>
                <a:latin typeface="+mn-ea"/>
              </a:rPr>
              <a:t>未満、女性で１日７</a:t>
            </a:r>
            <a:r>
              <a:rPr lang="en-US" altLang="ja-JP" sz="2400" dirty="0">
                <a:solidFill>
                  <a:srgbClr val="FF0000"/>
                </a:solidFill>
                <a:latin typeface="+mn-ea"/>
              </a:rPr>
              <a:t>g</a:t>
            </a:r>
            <a:r>
              <a:rPr lang="ja-JP" altLang="en-US" sz="2400" dirty="0">
                <a:solidFill>
                  <a:srgbClr val="FF0000"/>
                </a:solidFill>
                <a:latin typeface="+mn-ea"/>
              </a:rPr>
              <a:t>未満</a:t>
            </a:r>
            <a:r>
              <a:rPr lang="ja-JP" altLang="en-US" sz="2400" dirty="0">
                <a:latin typeface="+mn-ea"/>
              </a:rPr>
              <a:t>とされています。</a:t>
            </a:r>
          </a:p>
        </p:txBody>
      </p:sp>
      <p:sp>
        <p:nvSpPr>
          <p:cNvPr id="27" name="テキスト ボックス 26">
            <a:extLst>
              <a:ext uri="{FF2B5EF4-FFF2-40B4-BE49-F238E27FC236}">
                <a16:creationId xmlns="" xmlns:a16="http://schemas.microsoft.com/office/drawing/2014/main" id="{4C61D9F0-B2D9-40DA-881C-14FB7CAE4BEC}"/>
              </a:ext>
            </a:extLst>
          </p:cNvPr>
          <p:cNvSpPr txBox="1"/>
          <p:nvPr/>
        </p:nvSpPr>
        <p:spPr>
          <a:xfrm>
            <a:off x="3575848" y="195699"/>
            <a:ext cx="3503402" cy="492443"/>
          </a:xfrm>
          <a:prstGeom prst="rect">
            <a:avLst/>
          </a:prstGeom>
          <a:noFill/>
        </p:spPr>
        <p:txBody>
          <a:bodyPr wrap="square" rtlCol="0">
            <a:spAutoFit/>
          </a:bodyPr>
          <a:lstStyle/>
          <a:p>
            <a:pPr algn="ctr"/>
            <a:r>
              <a:rPr lang="ja-JP" altLang="en-US" sz="2600" dirty="0"/>
              <a:t>食塩摂取量の状況</a:t>
            </a:r>
          </a:p>
        </p:txBody>
      </p:sp>
      <p:sp>
        <p:nvSpPr>
          <p:cNvPr id="29" name="ホームベース 28"/>
          <p:cNvSpPr/>
          <p:nvPr/>
        </p:nvSpPr>
        <p:spPr>
          <a:xfrm>
            <a:off x="2946" y="9798"/>
            <a:ext cx="2286786" cy="756000"/>
          </a:xfrm>
          <a:prstGeom prst="homePlat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2600" dirty="0"/>
              <a:t>現状①</a:t>
            </a:r>
          </a:p>
        </p:txBody>
      </p:sp>
      <p:sp>
        <p:nvSpPr>
          <p:cNvPr id="31" name="テキスト ボックス 30"/>
          <p:cNvSpPr txBox="1"/>
          <p:nvPr/>
        </p:nvSpPr>
        <p:spPr>
          <a:xfrm>
            <a:off x="7009139" y="5999553"/>
            <a:ext cx="864000" cy="360000"/>
          </a:xfrm>
          <a:prstGeom prst="rect">
            <a:avLst/>
          </a:prstGeom>
          <a:noFill/>
          <a:ln>
            <a:solidFill>
              <a:schemeClr val="tx1"/>
            </a:solidFill>
          </a:ln>
        </p:spPr>
        <p:txBody>
          <a:bodyPr wrap="square" rtlCol="0" anchor="ctr">
            <a:spAutoFit/>
          </a:bodyPr>
          <a:lstStyle/>
          <a:p>
            <a:pPr algn="ctr"/>
            <a:r>
              <a:rPr lang="ja-JP" altLang="en-US" sz="1600" dirty="0"/>
              <a:t>男性</a:t>
            </a:r>
          </a:p>
        </p:txBody>
      </p:sp>
      <p:sp>
        <p:nvSpPr>
          <p:cNvPr id="32" name="テキスト ボックス 8"/>
          <p:cNvSpPr txBox="1"/>
          <p:nvPr/>
        </p:nvSpPr>
        <p:spPr>
          <a:xfrm>
            <a:off x="8993537" y="5999553"/>
            <a:ext cx="864000" cy="360000"/>
          </a:xfrm>
          <a:prstGeom prst="rect">
            <a:avLst/>
          </a:prstGeom>
          <a:noFill/>
          <a:ln>
            <a:solidFill>
              <a:schemeClr val="tx1"/>
            </a:solidFill>
          </a:ln>
        </p:spPr>
        <p:txBody>
          <a:bodyPr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600" dirty="0"/>
              <a:t>女性</a:t>
            </a:r>
          </a:p>
        </p:txBody>
      </p:sp>
    </p:spTree>
    <p:extLst>
      <p:ext uri="{BB962C8B-B14F-4D97-AF65-F5344CB8AC3E}">
        <p14:creationId xmlns:p14="http://schemas.microsoft.com/office/powerpoint/2010/main" val="4093022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p:cNvGraphicFramePr/>
          <p:nvPr>
            <p:extLst>
              <p:ext uri="{D42A27DB-BD31-4B8C-83A1-F6EECF244321}">
                <p14:modId xmlns:p14="http://schemas.microsoft.com/office/powerpoint/2010/main" val="3081472349"/>
              </p:ext>
            </p:extLst>
          </p:nvPr>
        </p:nvGraphicFramePr>
        <p:xfrm>
          <a:off x="5345243" y="2549669"/>
          <a:ext cx="3065164" cy="2746542"/>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ボックス 7"/>
          <p:cNvSpPr txBox="1"/>
          <p:nvPr/>
        </p:nvSpPr>
        <p:spPr>
          <a:xfrm>
            <a:off x="2275218" y="156569"/>
            <a:ext cx="8210180" cy="492443"/>
          </a:xfrm>
          <a:prstGeom prst="rect">
            <a:avLst/>
          </a:prstGeom>
          <a:noFill/>
        </p:spPr>
        <p:txBody>
          <a:bodyPr wrap="square" rtlCol="0">
            <a:spAutoFit/>
          </a:bodyPr>
          <a:lstStyle/>
          <a:p>
            <a:pPr algn="ctr"/>
            <a:r>
              <a:rPr lang="ja-JP" altLang="en-US" sz="2600" dirty="0">
                <a:latin typeface="+mn-ea"/>
              </a:rPr>
              <a:t>日本人はどのような食品から食塩を摂取しているか？</a:t>
            </a:r>
          </a:p>
        </p:txBody>
      </p:sp>
      <p:sp>
        <p:nvSpPr>
          <p:cNvPr id="11" name="テキスト ボックス 10"/>
          <p:cNvSpPr txBox="1"/>
          <p:nvPr/>
        </p:nvSpPr>
        <p:spPr>
          <a:xfrm>
            <a:off x="339785" y="5815150"/>
            <a:ext cx="4977399" cy="1015663"/>
          </a:xfrm>
          <a:prstGeom prst="rect">
            <a:avLst/>
          </a:prstGeom>
          <a:noFill/>
        </p:spPr>
        <p:txBody>
          <a:bodyPr wrap="square" rtlCol="0">
            <a:spAutoFit/>
          </a:bodyPr>
          <a:lstStyle/>
          <a:p>
            <a:r>
              <a:rPr lang="ja-JP" altLang="en-US" sz="1200" dirty="0">
                <a:latin typeface="+mn-ea"/>
              </a:rPr>
              <a:t>資料：国立研究開発法人医薬基盤・健康・栄養研究所</a:t>
            </a:r>
            <a:endParaRPr lang="en-US" altLang="ja-JP" sz="1200" dirty="0">
              <a:latin typeface="+mn-ea"/>
            </a:endParaRPr>
          </a:p>
          <a:p>
            <a:r>
              <a:rPr lang="ja-JP" altLang="en-US" sz="1200" dirty="0">
                <a:latin typeface="+mn-ea"/>
              </a:rPr>
              <a:t>平成</a:t>
            </a:r>
            <a:r>
              <a:rPr lang="en-US" altLang="ja-JP" sz="1200" dirty="0">
                <a:latin typeface="+mn-ea"/>
              </a:rPr>
              <a:t>24</a:t>
            </a:r>
            <a:r>
              <a:rPr lang="ja-JP" altLang="en-US" sz="1200" dirty="0">
                <a:latin typeface="+mn-ea"/>
              </a:rPr>
              <a:t>年国民健康・栄養調査のデータを元に解析した結果。対象は</a:t>
            </a:r>
            <a:r>
              <a:rPr lang="en-US" altLang="ja-JP" sz="1200" dirty="0">
                <a:latin typeface="+mn-ea"/>
              </a:rPr>
              <a:t>20</a:t>
            </a:r>
            <a:r>
              <a:rPr lang="ja-JP" altLang="en-US" sz="1200" dirty="0">
                <a:latin typeface="+mn-ea"/>
              </a:rPr>
              <a:t>歳以上男女</a:t>
            </a:r>
            <a:r>
              <a:rPr lang="en-US" altLang="ja-JP" sz="1200" dirty="0">
                <a:latin typeface="+mn-ea"/>
              </a:rPr>
              <a:t>26,726</a:t>
            </a:r>
            <a:r>
              <a:rPr lang="ja-JP" altLang="en-US" sz="1200" dirty="0">
                <a:latin typeface="+mn-ea"/>
              </a:rPr>
              <a:t>名。</a:t>
            </a:r>
            <a:endParaRPr lang="en-US" altLang="ja-JP" sz="1200" dirty="0">
              <a:latin typeface="+mn-ea"/>
            </a:endParaRPr>
          </a:p>
          <a:p>
            <a:r>
              <a:rPr lang="ja-JP" altLang="en-US" sz="1200" dirty="0">
                <a:latin typeface="+mn-ea"/>
              </a:rPr>
              <a:t>摂食者数が</a:t>
            </a:r>
            <a:r>
              <a:rPr lang="en-US" altLang="ja-JP" sz="1200" dirty="0">
                <a:latin typeface="+mn-ea"/>
              </a:rPr>
              <a:t>300</a:t>
            </a:r>
            <a:r>
              <a:rPr lang="ja-JP" altLang="en-US" sz="1200" dirty="0">
                <a:latin typeface="+mn-ea"/>
              </a:rPr>
              <a:t>名未満の食品、調味料・香辛料類は除く。</a:t>
            </a:r>
            <a:endParaRPr lang="en-US" altLang="ja-JP" sz="1200" dirty="0">
              <a:latin typeface="+mn-ea"/>
            </a:endParaRPr>
          </a:p>
          <a:p>
            <a:r>
              <a:rPr lang="ja-JP" altLang="en-US" sz="1200" dirty="0">
                <a:latin typeface="+mn-ea"/>
              </a:rPr>
              <a:t>「１日あたりの食塩摂取量」は、当該食品からの食塩摂取量の平均値</a:t>
            </a:r>
            <a:endParaRPr lang="en-US" altLang="ja-JP" sz="1200" dirty="0">
              <a:latin typeface="+mn-ea"/>
            </a:endParaRPr>
          </a:p>
        </p:txBody>
      </p:sp>
      <p:sp>
        <p:nvSpPr>
          <p:cNvPr id="15" name="テキスト ボックス 14"/>
          <p:cNvSpPr txBox="1"/>
          <p:nvPr/>
        </p:nvSpPr>
        <p:spPr>
          <a:xfrm>
            <a:off x="479836" y="1030994"/>
            <a:ext cx="4697296" cy="400110"/>
          </a:xfrm>
          <a:prstGeom prst="rect">
            <a:avLst/>
          </a:prstGeom>
          <a:noFill/>
        </p:spPr>
        <p:txBody>
          <a:bodyPr wrap="square" rtlCol="0">
            <a:spAutoFit/>
          </a:bodyPr>
          <a:lstStyle/>
          <a:p>
            <a:pPr algn="ctr"/>
            <a:r>
              <a:rPr lang="ja-JP" altLang="en-US" sz="2000" dirty="0">
                <a:latin typeface="+mn-ea"/>
              </a:rPr>
              <a:t>食塩摂取源となっている食品のランキング</a:t>
            </a:r>
          </a:p>
        </p:txBody>
      </p:sp>
      <p:graphicFrame>
        <p:nvGraphicFramePr>
          <p:cNvPr id="16" name="表 15"/>
          <p:cNvGraphicFramePr>
            <a:graphicFrameLocks noGrp="1"/>
          </p:cNvGraphicFramePr>
          <p:nvPr>
            <p:extLst>
              <p:ext uri="{D42A27DB-BD31-4B8C-83A1-F6EECF244321}">
                <p14:modId xmlns:p14="http://schemas.microsoft.com/office/powerpoint/2010/main" val="1174903045"/>
              </p:ext>
            </p:extLst>
          </p:nvPr>
        </p:nvGraphicFramePr>
        <p:xfrm>
          <a:off x="231515" y="1538513"/>
          <a:ext cx="5364067" cy="4276637"/>
        </p:xfrm>
        <a:graphic>
          <a:graphicData uri="http://schemas.openxmlformats.org/drawingml/2006/table">
            <a:tbl>
              <a:tblPr firstRow="1" bandRow="1">
                <a:tableStyleId>{2D5ABB26-0587-4C30-8999-92F81FD0307C}</a:tableStyleId>
              </a:tblPr>
              <a:tblGrid>
                <a:gridCol w="361317">
                  <a:extLst>
                    <a:ext uri="{9D8B030D-6E8A-4147-A177-3AD203B41FA5}">
                      <a16:colId xmlns="" xmlns:a16="http://schemas.microsoft.com/office/drawing/2014/main" val="20000"/>
                    </a:ext>
                  </a:extLst>
                </a:gridCol>
                <a:gridCol w="1309775">
                  <a:extLst>
                    <a:ext uri="{9D8B030D-6E8A-4147-A177-3AD203B41FA5}">
                      <a16:colId xmlns="" xmlns:a16="http://schemas.microsoft.com/office/drawing/2014/main" val="20001"/>
                    </a:ext>
                  </a:extLst>
                </a:gridCol>
                <a:gridCol w="990718">
                  <a:extLst>
                    <a:ext uri="{9D8B030D-6E8A-4147-A177-3AD203B41FA5}">
                      <a16:colId xmlns="" xmlns:a16="http://schemas.microsoft.com/office/drawing/2014/main" val="20002"/>
                    </a:ext>
                  </a:extLst>
                </a:gridCol>
                <a:gridCol w="464024">
                  <a:extLst>
                    <a:ext uri="{9D8B030D-6E8A-4147-A177-3AD203B41FA5}">
                      <a16:colId xmlns="" xmlns:a16="http://schemas.microsoft.com/office/drawing/2014/main" val="20003"/>
                    </a:ext>
                  </a:extLst>
                </a:gridCol>
                <a:gridCol w="1209974">
                  <a:extLst>
                    <a:ext uri="{9D8B030D-6E8A-4147-A177-3AD203B41FA5}">
                      <a16:colId xmlns="" xmlns:a16="http://schemas.microsoft.com/office/drawing/2014/main" val="20004"/>
                    </a:ext>
                  </a:extLst>
                </a:gridCol>
                <a:gridCol w="1028259">
                  <a:extLst>
                    <a:ext uri="{9D8B030D-6E8A-4147-A177-3AD203B41FA5}">
                      <a16:colId xmlns="" xmlns:a16="http://schemas.microsoft.com/office/drawing/2014/main" val="20005"/>
                    </a:ext>
                  </a:extLst>
                </a:gridCol>
              </a:tblGrid>
              <a:tr h="877327">
                <a:tc>
                  <a:txBody>
                    <a:bodyPr/>
                    <a:lstStyle/>
                    <a:p>
                      <a:pPr algn="ctr"/>
                      <a:r>
                        <a:rPr kumimoji="1" lang="ja-JP" altLang="en-US" sz="1400" dirty="0">
                          <a:latin typeface="+mn-ea"/>
                          <a:ea typeface="+mn-ea"/>
                        </a:rPr>
                        <a:t>順位</a:t>
                      </a:r>
                    </a:p>
                  </a:txBody>
                  <a:tcPr marL="0" marR="0" marT="24241" marB="24241"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n-ea"/>
                          <a:ea typeface="+mn-ea"/>
                        </a:rPr>
                        <a:t>食品名</a:t>
                      </a:r>
                    </a:p>
                  </a:txBody>
                  <a:tcPr marL="0" marR="0" marT="24241" marB="24241"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mn-ea"/>
                          <a:ea typeface="+mn-ea"/>
                        </a:rPr>
                        <a:t>１日当たりの食塩摂取量（</a:t>
                      </a:r>
                      <a:r>
                        <a:rPr kumimoji="1" lang="ja-JP" altLang="en-US" sz="1400" dirty="0">
                          <a:latin typeface="+mn-ea"/>
                          <a:ea typeface="+mn-ea"/>
                        </a:rPr>
                        <a:t>ｇ）</a:t>
                      </a:r>
                    </a:p>
                  </a:txBody>
                  <a:tcPr marL="0" marR="0" marT="24241" marB="24241"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n-ea"/>
                          <a:ea typeface="+mn-ea"/>
                        </a:rPr>
                        <a:t>順位</a:t>
                      </a:r>
                    </a:p>
                  </a:txBody>
                  <a:tcPr marL="72722" marR="0" marT="24241" marB="24241"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n-ea"/>
                          <a:ea typeface="+mn-ea"/>
                        </a:rPr>
                        <a:t>食品名</a:t>
                      </a:r>
                    </a:p>
                  </a:txBody>
                  <a:tcPr marL="0" marR="0" marT="24241" marB="24241"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mn-ea"/>
                          <a:ea typeface="+mn-ea"/>
                        </a:rPr>
                        <a:t>１日当たりの食塩摂取量（</a:t>
                      </a:r>
                      <a:r>
                        <a:rPr kumimoji="1" lang="ja-JP" altLang="en-US" sz="1400" dirty="0">
                          <a:latin typeface="+mn-ea"/>
                          <a:ea typeface="+mn-ea"/>
                        </a:rPr>
                        <a:t>ｇ）</a:t>
                      </a:r>
                    </a:p>
                  </a:txBody>
                  <a:tcPr marL="0" marR="0" marT="24241" marB="24241"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39931">
                <a:tc>
                  <a:txBody>
                    <a:bodyPr/>
                    <a:lstStyle/>
                    <a:p>
                      <a:pPr algn="ctr"/>
                      <a:r>
                        <a:rPr kumimoji="1" lang="ja-JP" altLang="en-US" sz="1400" dirty="0">
                          <a:latin typeface="+mn-ea"/>
                          <a:ea typeface="+mn-ea"/>
                        </a:rPr>
                        <a:t>①</a:t>
                      </a:r>
                    </a:p>
                  </a:txBody>
                  <a:tcPr marL="0" marR="0" marT="24241" marB="24241" anchor="ctr">
                    <a:lnT w="12700" cap="flat" cmpd="sng" algn="ctr">
                      <a:solidFill>
                        <a:schemeClr val="tx1"/>
                      </a:solidFill>
                      <a:prstDash val="solid"/>
                      <a:round/>
                      <a:headEnd type="none" w="med" len="med"/>
                      <a:tailEnd type="none" w="med" len="med"/>
                    </a:lnT>
                  </a:tcPr>
                </a:tc>
                <a:tc>
                  <a:txBody>
                    <a:bodyPr/>
                    <a:lstStyle/>
                    <a:p>
                      <a:pPr algn="l"/>
                      <a:r>
                        <a:rPr kumimoji="1" lang="ja-JP" altLang="en-US" sz="1400" dirty="0">
                          <a:latin typeface="+mn-ea"/>
                          <a:ea typeface="+mn-ea"/>
                        </a:rPr>
                        <a:t>カップ</a:t>
                      </a:r>
                      <a:r>
                        <a:rPr kumimoji="1" lang="ja-JP" altLang="en-US" sz="1400" dirty="0" err="1">
                          <a:latin typeface="+mn-ea"/>
                          <a:ea typeface="+mn-ea"/>
                        </a:rPr>
                        <a:t>めん</a:t>
                      </a:r>
                      <a:endParaRPr kumimoji="1" lang="ja-JP" altLang="en-US" sz="1400" dirty="0">
                        <a:latin typeface="+mn-ea"/>
                        <a:ea typeface="+mn-ea"/>
                      </a:endParaRPr>
                    </a:p>
                  </a:txBody>
                  <a:tcPr marL="24241" marR="0" marT="24241" marB="24241"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ea"/>
                          <a:ea typeface="+mn-ea"/>
                        </a:rPr>
                        <a:t>5.5</a:t>
                      </a:r>
                      <a:endParaRPr kumimoji="1" lang="ja-JP" altLang="en-US" sz="1400" dirty="0">
                        <a:latin typeface="+mn-ea"/>
                        <a:ea typeface="+mn-ea"/>
                      </a:endParaRPr>
                    </a:p>
                  </a:txBody>
                  <a:tcPr marL="72722" marR="0" marT="24241" marB="24241" anchor="ctr">
                    <a:lnT w="12700" cap="flat" cmpd="sng" algn="ctr">
                      <a:solidFill>
                        <a:schemeClr val="tx1"/>
                      </a:solidFill>
                      <a:prstDash val="solid"/>
                      <a:round/>
                      <a:headEnd type="none" w="med" len="med"/>
                      <a:tailEnd type="none" w="med" len="med"/>
                    </a:lnT>
                  </a:tcPr>
                </a:tc>
                <a:tc>
                  <a:txBody>
                    <a:bodyPr/>
                    <a:lstStyle/>
                    <a:p>
                      <a:pPr algn="ctr"/>
                      <a:r>
                        <a:rPr kumimoji="1" lang="ja-JP" altLang="en-US" sz="1400" dirty="0">
                          <a:latin typeface="+mn-ea"/>
                          <a:ea typeface="+mn-ea"/>
                        </a:rPr>
                        <a:t>⑪</a:t>
                      </a:r>
                    </a:p>
                  </a:txBody>
                  <a:tcPr marL="72722" marR="0" marT="24241" marB="24241" anchor="ctr">
                    <a:lnT w="12700" cap="flat" cmpd="sng" algn="ctr">
                      <a:solidFill>
                        <a:schemeClr val="tx1"/>
                      </a:solidFill>
                      <a:prstDash val="solid"/>
                      <a:round/>
                      <a:headEnd type="none" w="med" len="med"/>
                      <a:tailEnd type="none" w="med" len="med"/>
                    </a:lnT>
                  </a:tcPr>
                </a:tc>
                <a:tc>
                  <a:txBody>
                    <a:bodyPr/>
                    <a:lstStyle/>
                    <a:p>
                      <a:pPr algn="l"/>
                      <a:r>
                        <a:rPr kumimoji="1" lang="ja-JP" altLang="en-US" sz="1400" dirty="0">
                          <a:latin typeface="+mn-ea"/>
                          <a:ea typeface="+mn-ea"/>
                        </a:rPr>
                        <a:t>大根の漬物</a:t>
                      </a:r>
                    </a:p>
                  </a:txBody>
                  <a:tcPr marL="24241" marR="0" marT="24241" marB="24241"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ea"/>
                          <a:ea typeface="+mn-ea"/>
                        </a:rPr>
                        <a:t>0.9</a:t>
                      </a:r>
                      <a:endParaRPr kumimoji="1" lang="ja-JP" altLang="en-US" sz="1400" dirty="0">
                        <a:latin typeface="+mn-ea"/>
                        <a:ea typeface="+mn-ea"/>
                      </a:endParaRPr>
                    </a:p>
                  </a:txBody>
                  <a:tcPr marL="72722" marR="0" marT="24241" marB="24241" anchor="ct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1"/>
                  </a:ext>
                </a:extLst>
              </a:tr>
              <a:tr h="339931">
                <a:tc>
                  <a:txBody>
                    <a:bodyPr/>
                    <a:lstStyle/>
                    <a:p>
                      <a:pPr algn="ctr"/>
                      <a:r>
                        <a:rPr kumimoji="1" lang="ja-JP" altLang="en-US" sz="1400" dirty="0">
                          <a:latin typeface="+mn-ea"/>
                          <a:ea typeface="+mn-ea"/>
                        </a:rPr>
                        <a:t>②</a:t>
                      </a:r>
                    </a:p>
                  </a:txBody>
                  <a:tcPr marL="0" marR="0" marT="24241" marB="24241" anchor="ctr"/>
                </a:tc>
                <a:tc>
                  <a:txBody>
                    <a:bodyPr/>
                    <a:lstStyle/>
                    <a:p>
                      <a:pPr algn="l"/>
                      <a:r>
                        <a:rPr kumimoji="1" lang="ja-JP" altLang="en-US" sz="1400" spc="-150" dirty="0">
                          <a:latin typeface="+mn-ea"/>
                          <a:ea typeface="+mn-ea"/>
                        </a:rPr>
                        <a:t>インスタントラーメン</a:t>
                      </a:r>
                    </a:p>
                  </a:txBody>
                  <a:tcPr marL="24241" marR="0" marT="24241" marB="24241" anchor="ctr"/>
                </a:tc>
                <a:tc>
                  <a:txBody>
                    <a:bodyPr/>
                    <a:lstStyle/>
                    <a:p>
                      <a:pPr algn="ctr"/>
                      <a:r>
                        <a:rPr kumimoji="1" lang="en-US" altLang="ja-JP" sz="1400" dirty="0">
                          <a:latin typeface="+mn-ea"/>
                          <a:ea typeface="+mn-ea"/>
                        </a:rPr>
                        <a:t>5.4</a:t>
                      </a:r>
                      <a:endParaRPr kumimoji="1" lang="ja-JP" altLang="en-US" sz="1400" dirty="0">
                        <a:latin typeface="+mn-ea"/>
                        <a:ea typeface="+mn-ea"/>
                      </a:endParaRPr>
                    </a:p>
                  </a:txBody>
                  <a:tcPr marL="72722" marR="0" marT="24241" marB="24241" anchor="ctr"/>
                </a:tc>
                <a:tc>
                  <a:txBody>
                    <a:bodyPr/>
                    <a:lstStyle/>
                    <a:p>
                      <a:pPr algn="ctr"/>
                      <a:r>
                        <a:rPr kumimoji="1" lang="ja-JP" altLang="en-US" sz="1400" dirty="0">
                          <a:latin typeface="+mn-ea"/>
                          <a:ea typeface="+mn-ea"/>
                        </a:rPr>
                        <a:t>⑫</a:t>
                      </a:r>
                    </a:p>
                  </a:txBody>
                  <a:tcPr marL="72722" marR="0" marT="24241" marB="24241" anchor="ctr"/>
                </a:tc>
                <a:tc>
                  <a:txBody>
                    <a:bodyPr/>
                    <a:lstStyle/>
                    <a:p>
                      <a:pPr algn="l"/>
                      <a:r>
                        <a:rPr kumimoji="1" lang="ja-JP" altLang="en-US" sz="1400" dirty="0">
                          <a:latin typeface="+mn-ea"/>
                          <a:ea typeface="+mn-ea"/>
                        </a:rPr>
                        <a:t>パン</a:t>
                      </a:r>
                    </a:p>
                  </a:txBody>
                  <a:tcPr marL="24241" marR="0" marT="24241" marB="24241" anchor="ctr"/>
                </a:tc>
                <a:tc>
                  <a:txBody>
                    <a:bodyPr/>
                    <a:lstStyle/>
                    <a:p>
                      <a:pPr algn="ctr"/>
                      <a:r>
                        <a:rPr kumimoji="1" lang="en-US" altLang="ja-JP" sz="1400" dirty="0">
                          <a:latin typeface="+mn-ea"/>
                          <a:ea typeface="+mn-ea"/>
                        </a:rPr>
                        <a:t>0.9</a:t>
                      </a:r>
                      <a:endParaRPr kumimoji="1" lang="ja-JP" altLang="en-US" sz="1400" dirty="0">
                        <a:latin typeface="+mn-ea"/>
                        <a:ea typeface="+mn-ea"/>
                      </a:endParaRPr>
                    </a:p>
                  </a:txBody>
                  <a:tcPr marL="72722" marR="0" marT="24241" marB="24241" anchor="ctr"/>
                </a:tc>
                <a:extLst>
                  <a:ext uri="{0D108BD9-81ED-4DB2-BD59-A6C34878D82A}">
                    <a16:rowId xmlns="" xmlns:a16="http://schemas.microsoft.com/office/drawing/2014/main" val="10002"/>
                  </a:ext>
                </a:extLst>
              </a:tr>
              <a:tr h="339931">
                <a:tc>
                  <a:txBody>
                    <a:bodyPr/>
                    <a:lstStyle/>
                    <a:p>
                      <a:pPr algn="ctr"/>
                      <a:r>
                        <a:rPr kumimoji="1" lang="ja-JP" altLang="en-US" sz="1400" dirty="0">
                          <a:latin typeface="+mn-ea"/>
                          <a:ea typeface="+mn-ea"/>
                        </a:rPr>
                        <a:t>③</a:t>
                      </a:r>
                    </a:p>
                  </a:txBody>
                  <a:tcPr marL="0" marR="0" marT="24241" marB="24241" anchor="ctr"/>
                </a:tc>
                <a:tc>
                  <a:txBody>
                    <a:bodyPr/>
                    <a:lstStyle/>
                    <a:p>
                      <a:pPr algn="l"/>
                      <a:r>
                        <a:rPr kumimoji="1" lang="ja-JP" altLang="en-US" sz="1400" dirty="0">
                          <a:latin typeface="+mn-ea"/>
                          <a:ea typeface="+mn-ea"/>
                        </a:rPr>
                        <a:t>梅干し</a:t>
                      </a:r>
                    </a:p>
                  </a:txBody>
                  <a:tcPr marL="24241" marR="0" marT="24241" marB="24241" anchor="ctr"/>
                </a:tc>
                <a:tc>
                  <a:txBody>
                    <a:bodyPr/>
                    <a:lstStyle/>
                    <a:p>
                      <a:pPr algn="ctr"/>
                      <a:r>
                        <a:rPr kumimoji="1" lang="en-US" altLang="ja-JP" sz="1400" dirty="0">
                          <a:latin typeface="+mn-ea"/>
                          <a:ea typeface="+mn-ea"/>
                        </a:rPr>
                        <a:t>1.8</a:t>
                      </a:r>
                      <a:endParaRPr kumimoji="1" lang="ja-JP" altLang="en-US" sz="1400" dirty="0">
                        <a:latin typeface="+mn-ea"/>
                        <a:ea typeface="+mn-ea"/>
                      </a:endParaRPr>
                    </a:p>
                  </a:txBody>
                  <a:tcPr marL="72722" marR="0" marT="24241" marB="24241" anchor="ctr"/>
                </a:tc>
                <a:tc>
                  <a:txBody>
                    <a:bodyPr/>
                    <a:lstStyle/>
                    <a:p>
                      <a:pPr algn="ctr"/>
                      <a:r>
                        <a:rPr kumimoji="1" lang="ja-JP" altLang="en-US" sz="1400" dirty="0">
                          <a:latin typeface="+mn-ea"/>
                          <a:ea typeface="+mn-ea"/>
                        </a:rPr>
                        <a:t>⑬</a:t>
                      </a:r>
                    </a:p>
                  </a:txBody>
                  <a:tcPr marL="72722" marR="0" marT="24241" marB="24241" anchor="ctr"/>
                </a:tc>
                <a:tc>
                  <a:txBody>
                    <a:bodyPr/>
                    <a:lstStyle/>
                    <a:p>
                      <a:pPr algn="l"/>
                      <a:r>
                        <a:rPr kumimoji="1" lang="ja-JP" altLang="en-US" sz="1400" dirty="0">
                          <a:latin typeface="+mn-ea"/>
                          <a:ea typeface="+mn-ea"/>
                        </a:rPr>
                        <a:t>たらこ</a:t>
                      </a:r>
                    </a:p>
                  </a:txBody>
                  <a:tcPr marL="24241" marR="0" marT="24241" marB="24241" anchor="ctr"/>
                </a:tc>
                <a:tc>
                  <a:txBody>
                    <a:bodyPr/>
                    <a:lstStyle/>
                    <a:p>
                      <a:pPr algn="ctr"/>
                      <a:r>
                        <a:rPr kumimoji="1" lang="en-US" altLang="ja-JP" sz="1400" dirty="0">
                          <a:latin typeface="+mn-ea"/>
                          <a:ea typeface="+mn-ea"/>
                        </a:rPr>
                        <a:t>0.9</a:t>
                      </a:r>
                      <a:endParaRPr kumimoji="1" lang="ja-JP" altLang="en-US" sz="1400" dirty="0">
                        <a:latin typeface="+mn-ea"/>
                        <a:ea typeface="+mn-ea"/>
                      </a:endParaRPr>
                    </a:p>
                  </a:txBody>
                  <a:tcPr marL="72722" marR="0" marT="24241" marB="24241" anchor="ctr"/>
                </a:tc>
                <a:extLst>
                  <a:ext uri="{0D108BD9-81ED-4DB2-BD59-A6C34878D82A}">
                    <a16:rowId xmlns="" xmlns:a16="http://schemas.microsoft.com/office/drawing/2014/main" val="10003"/>
                  </a:ext>
                </a:extLst>
              </a:tr>
              <a:tr h="339931">
                <a:tc>
                  <a:txBody>
                    <a:bodyPr/>
                    <a:lstStyle/>
                    <a:p>
                      <a:pPr algn="ctr"/>
                      <a:r>
                        <a:rPr kumimoji="1" lang="ja-JP" altLang="en-US" sz="1400" dirty="0">
                          <a:latin typeface="+mn-ea"/>
                          <a:ea typeface="+mn-ea"/>
                        </a:rPr>
                        <a:t>④</a:t>
                      </a:r>
                    </a:p>
                  </a:txBody>
                  <a:tcPr marL="0" marR="0" marT="24241" marB="24241" anchor="ctr"/>
                </a:tc>
                <a:tc>
                  <a:txBody>
                    <a:bodyPr/>
                    <a:lstStyle/>
                    <a:p>
                      <a:pPr algn="l"/>
                      <a:r>
                        <a:rPr kumimoji="1" lang="ja-JP" altLang="en-US" sz="1400" dirty="0">
                          <a:latin typeface="+mn-ea"/>
                          <a:ea typeface="+mn-ea"/>
                        </a:rPr>
                        <a:t>高菜の漬物</a:t>
                      </a:r>
                    </a:p>
                  </a:txBody>
                  <a:tcPr marL="24241" marR="0" marT="24241" marB="24241" anchor="ctr"/>
                </a:tc>
                <a:tc>
                  <a:txBody>
                    <a:bodyPr/>
                    <a:lstStyle/>
                    <a:p>
                      <a:pPr algn="ctr"/>
                      <a:r>
                        <a:rPr kumimoji="1" lang="en-US" altLang="ja-JP" sz="1400" dirty="0">
                          <a:latin typeface="+mn-ea"/>
                          <a:ea typeface="+mn-ea"/>
                        </a:rPr>
                        <a:t>1.2</a:t>
                      </a:r>
                      <a:endParaRPr kumimoji="1" lang="ja-JP" altLang="en-US" sz="1400" dirty="0">
                        <a:latin typeface="+mn-ea"/>
                        <a:ea typeface="+mn-ea"/>
                      </a:endParaRPr>
                    </a:p>
                  </a:txBody>
                  <a:tcPr marL="72722" marR="0" marT="24241" marB="24241" anchor="ctr"/>
                </a:tc>
                <a:tc>
                  <a:txBody>
                    <a:bodyPr/>
                    <a:lstStyle/>
                    <a:p>
                      <a:pPr algn="ctr"/>
                      <a:r>
                        <a:rPr kumimoji="1" lang="ja-JP" altLang="en-US" sz="1400" dirty="0">
                          <a:latin typeface="+mn-ea"/>
                          <a:ea typeface="+mn-ea"/>
                        </a:rPr>
                        <a:t>⑭</a:t>
                      </a:r>
                    </a:p>
                  </a:txBody>
                  <a:tcPr marL="72722" marR="0" marT="24241" marB="24241" anchor="ctr"/>
                </a:tc>
                <a:tc>
                  <a:txBody>
                    <a:bodyPr/>
                    <a:lstStyle/>
                    <a:p>
                      <a:pPr algn="l"/>
                      <a:r>
                        <a:rPr kumimoji="1" lang="ja-JP" altLang="en-US" sz="1400" dirty="0">
                          <a:latin typeface="+mn-ea"/>
                          <a:ea typeface="+mn-ea"/>
                        </a:rPr>
                        <a:t>塩昆布</a:t>
                      </a:r>
                    </a:p>
                  </a:txBody>
                  <a:tcPr marL="24241" marR="0" marT="24241" marB="24241" anchor="ctr"/>
                </a:tc>
                <a:tc>
                  <a:txBody>
                    <a:bodyPr/>
                    <a:lstStyle/>
                    <a:p>
                      <a:pPr algn="ctr"/>
                      <a:r>
                        <a:rPr kumimoji="1" lang="en-US" altLang="ja-JP" sz="1400" dirty="0">
                          <a:latin typeface="+mn-ea"/>
                          <a:ea typeface="+mn-ea"/>
                        </a:rPr>
                        <a:t>0.8</a:t>
                      </a:r>
                      <a:endParaRPr kumimoji="1" lang="ja-JP" altLang="en-US" sz="1400" dirty="0">
                        <a:latin typeface="+mn-ea"/>
                        <a:ea typeface="+mn-ea"/>
                      </a:endParaRPr>
                    </a:p>
                  </a:txBody>
                  <a:tcPr marL="72722" marR="0" marT="24241" marB="24241" anchor="ctr"/>
                </a:tc>
                <a:extLst>
                  <a:ext uri="{0D108BD9-81ED-4DB2-BD59-A6C34878D82A}">
                    <a16:rowId xmlns="" xmlns:a16="http://schemas.microsoft.com/office/drawing/2014/main" val="10004"/>
                  </a:ext>
                </a:extLst>
              </a:tr>
              <a:tr h="339931">
                <a:tc>
                  <a:txBody>
                    <a:bodyPr/>
                    <a:lstStyle/>
                    <a:p>
                      <a:pPr algn="ctr"/>
                      <a:r>
                        <a:rPr kumimoji="1" lang="ja-JP" altLang="en-US" sz="1400" dirty="0">
                          <a:latin typeface="+mn-ea"/>
                          <a:ea typeface="+mn-ea"/>
                        </a:rPr>
                        <a:t>⑤</a:t>
                      </a:r>
                    </a:p>
                  </a:txBody>
                  <a:tcPr marL="0" marR="0" marT="24241" marB="24241" anchor="ctr"/>
                </a:tc>
                <a:tc>
                  <a:txBody>
                    <a:bodyPr/>
                    <a:lstStyle/>
                    <a:p>
                      <a:pPr algn="l"/>
                      <a:r>
                        <a:rPr kumimoji="1" lang="ja-JP" altLang="en-US" sz="1400" dirty="0">
                          <a:latin typeface="+mn-ea"/>
                          <a:ea typeface="+mn-ea"/>
                        </a:rPr>
                        <a:t>きゅうりの漬物</a:t>
                      </a:r>
                    </a:p>
                  </a:txBody>
                  <a:tcPr marL="24241" marR="0" marT="24241" marB="24241" anchor="ctr"/>
                </a:tc>
                <a:tc>
                  <a:txBody>
                    <a:bodyPr/>
                    <a:lstStyle/>
                    <a:p>
                      <a:pPr algn="ctr"/>
                      <a:r>
                        <a:rPr kumimoji="1" lang="en-US" altLang="ja-JP" sz="1400" dirty="0">
                          <a:latin typeface="+mn-ea"/>
                          <a:ea typeface="+mn-ea"/>
                        </a:rPr>
                        <a:t>1.2</a:t>
                      </a:r>
                      <a:endParaRPr kumimoji="1" lang="ja-JP" altLang="en-US" sz="1400" dirty="0">
                        <a:latin typeface="+mn-ea"/>
                        <a:ea typeface="+mn-ea"/>
                      </a:endParaRPr>
                    </a:p>
                  </a:txBody>
                  <a:tcPr marL="72722" marR="0" marT="24241" marB="24241" anchor="ctr"/>
                </a:tc>
                <a:tc>
                  <a:txBody>
                    <a:bodyPr/>
                    <a:lstStyle/>
                    <a:p>
                      <a:pPr algn="ctr"/>
                      <a:r>
                        <a:rPr kumimoji="1" lang="ja-JP" altLang="en-US" sz="1400" dirty="0">
                          <a:latin typeface="+mn-ea"/>
                          <a:ea typeface="+mn-ea"/>
                        </a:rPr>
                        <a:t>⑮</a:t>
                      </a:r>
                    </a:p>
                  </a:txBody>
                  <a:tcPr marL="72722" marR="0" marT="24241" marB="24241" anchor="ctr"/>
                </a:tc>
                <a:tc>
                  <a:txBody>
                    <a:bodyPr/>
                    <a:lstStyle/>
                    <a:p>
                      <a:pPr algn="l"/>
                      <a:r>
                        <a:rPr kumimoji="1" lang="ja-JP" altLang="en-US" sz="1400" dirty="0" err="1">
                          <a:latin typeface="+mn-ea"/>
                          <a:ea typeface="+mn-ea"/>
                        </a:rPr>
                        <a:t>かぶの</a:t>
                      </a:r>
                      <a:r>
                        <a:rPr kumimoji="1" lang="ja-JP" altLang="en-US" sz="1400" dirty="0">
                          <a:latin typeface="+mn-ea"/>
                          <a:ea typeface="+mn-ea"/>
                        </a:rPr>
                        <a:t>漬物</a:t>
                      </a:r>
                    </a:p>
                  </a:txBody>
                  <a:tcPr marL="24241" marR="0" marT="24241" marB="24241" anchor="ctr"/>
                </a:tc>
                <a:tc>
                  <a:txBody>
                    <a:bodyPr/>
                    <a:lstStyle/>
                    <a:p>
                      <a:pPr algn="ctr"/>
                      <a:r>
                        <a:rPr kumimoji="1" lang="en-US" altLang="ja-JP" sz="1400" dirty="0">
                          <a:latin typeface="+mn-ea"/>
                          <a:ea typeface="+mn-ea"/>
                        </a:rPr>
                        <a:t>0.8</a:t>
                      </a:r>
                      <a:endParaRPr kumimoji="1" lang="ja-JP" altLang="en-US" sz="1400" dirty="0">
                        <a:latin typeface="+mn-ea"/>
                        <a:ea typeface="+mn-ea"/>
                      </a:endParaRPr>
                    </a:p>
                  </a:txBody>
                  <a:tcPr marL="72722" marR="0" marT="24241" marB="24241" anchor="ctr"/>
                </a:tc>
                <a:extLst>
                  <a:ext uri="{0D108BD9-81ED-4DB2-BD59-A6C34878D82A}">
                    <a16:rowId xmlns="" xmlns:a16="http://schemas.microsoft.com/office/drawing/2014/main" val="10005"/>
                  </a:ext>
                </a:extLst>
              </a:tr>
              <a:tr h="339931">
                <a:tc>
                  <a:txBody>
                    <a:bodyPr/>
                    <a:lstStyle/>
                    <a:p>
                      <a:pPr algn="ctr"/>
                      <a:r>
                        <a:rPr kumimoji="1" lang="ja-JP" altLang="en-US" sz="1400" dirty="0">
                          <a:latin typeface="+mn-ea"/>
                          <a:ea typeface="+mn-ea"/>
                        </a:rPr>
                        <a:t>⑥</a:t>
                      </a:r>
                    </a:p>
                  </a:txBody>
                  <a:tcPr marL="0" marR="0" marT="24241" marB="24241" anchor="ctr"/>
                </a:tc>
                <a:tc>
                  <a:txBody>
                    <a:bodyPr/>
                    <a:lstStyle/>
                    <a:p>
                      <a:pPr algn="l"/>
                      <a:r>
                        <a:rPr kumimoji="1" lang="ja-JP" altLang="en-US" sz="1400" dirty="0">
                          <a:latin typeface="+mn-ea"/>
                          <a:ea typeface="+mn-ea"/>
                        </a:rPr>
                        <a:t>辛子</a:t>
                      </a:r>
                      <a:r>
                        <a:rPr kumimoji="1" lang="ja-JP" altLang="en-US" sz="1400" dirty="0" err="1">
                          <a:latin typeface="+mn-ea"/>
                          <a:ea typeface="+mn-ea"/>
                        </a:rPr>
                        <a:t>めんたいこ</a:t>
                      </a:r>
                      <a:endParaRPr kumimoji="1" lang="ja-JP" altLang="en-US" sz="1400" dirty="0">
                        <a:latin typeface="+mn-ea"/>
                        <a:ea typeface="+mn-ea"/>
                      </a:endParaRPr>
                    </a:p>
                  </a:txBody>
                  <a:tcPr marL="24241" marR="0" marT="24241" marB="24241" anchor="ctr"/>
                </a:tc>
                <a:tc>
                  <a:txBody>
                    <a:bodyPr/>
                    <a:lstStyle/>
                    <a:p>
                      <a:pPr algn="ctr"/>
                      <a:r>
                        <a:rPr kumimoji="1" lang="en-US" altLang="ja-JP" sz="1400" dirty="0">
                          <a:latin typeface="+mn-ea"/>
                          <a:ea typeface="+mn-ea"/>
                        </a:rPr>
                        <a:t>1.1</a:t>
                      </a:r>
                      <a:endParaRPr kumimoji="1" lang="ja-JP" altLang="en-US" sz="1400" dirty="0">
                        <a:latin typeface="+mn-ea"/>
                        <a:ea typeface="+mn-ea"/>
                      </a:endParaRPr>
                    </a:p>
                  </a:txBody>
                  <a:tcPr marL="72722" marR="0" marT="24241" marB="24241" anchor="ctr"/>
                </a:tc>
                <a:tc>
                  <a:txBody>
                    <a:bodyPr/>
                    <a:lstStyle/>
                    <a:p>
                      <a:pPr algn="ctr"/>
                      <a:r>
                        <a:rPr kumimoji="1" lang="ja-JP" altLang="en-US" sz="1400" dirty="0">
                          <a:latin typeface="+mn-ea"/>
                          <a:ea typeface="+mn-ea"/>
                        </a:rPr>
                        <a:t>⑯</a:t>
                      </a:r>
                    </a:p>
                  </a:txBody>
                  <a:tcPr marL="72722" marR="0" marT="24241" marB="24241" anchor="ctr"/>
                </a:tc>
                <a:tc>
                  <a:txBody>
                    <a:bodyPr/>
                    <a:lstStyle/>
                    <a:p>
                      <a:pPr algn="l"/>
                      <a:r>
                        <a:rPr kumimoji="1" lang="ja-JP" altLang="en-US" sz="1400" dirty="0">
                          <a:latin typeface="+mn-ea"/>
                          <a:ea typeface="+mn-ea"/>
                        </a:rPr>
                        <a:t>福神漬</a:t>
                      </a:r>
                    </a:p>
                  </a:txBody>
                  <a:tcPr marL="24241" marR="0" marT="24241" marB="24241" anchor="ctr"/>
                </a:tc>
                <a:tc>
                  <a:txBody>
                    <a:bodyPr/>
                    <a:lstStyle/>
                    <a:p>
                      <a:pPr algn="ctr"/>
                      <a:r>
                        <a:rPr kumimoji="1" lang="en-US" altLang="ja-JP" sz="1400" dirty="0">
                          <a:latin typeface="+mn-ea"/>
                          <a:ea typeface="+mn-ea"/>
                        </a:rPr>
                        <a:t>0.8</a:t>
                      </a:r>
                      <a:endParaRPr kumimoji="1" lang="ja-JP" altLang="en-US" sz="1400" dirty="0">
                        <a:latin typeface="+mn-ea"/>
                        <a:ea typeface="+mn-ea"/>
                      </a:endParaRPr>
                    </a:p>
                  </a:txBody>
                  <a:tcPr marL="72722" marR="0" marT="24241" marB="24241" anchor="ctr"/>
                </a:tc>
                <a:extLst>
                  <a:ext uri="{0D108BD9-81ED-4DB2-BD59-A6C34878D82A}">
                    <a16:rowId xmlns="" xmlns:a16="http://schemas.microsoft.com/office/drawing/2014/main" val="10006"/>
                  </a:ext>
                </a:extLst>
              </a:tr>
              <a:tr h="339931">
                <a:tc>
                  <a:txBody>
                    <a:bodyPr/>
                    <a:lstStyle/>
                    <a:p>
                      <a:pPr algn="ctr"/>
                      <a:r>
                        <a:rPr kumimoji="1" lang="ja-JP" altLang="en-US" sz="1400" dirty="0">
                          <a:latin typeface="+mn-ea"/>
                          <a:ea typeface="+mn-ea"/>
                        </a:rPr>
                        <a:t>⑦</a:t>
                      </a:r>
                    </a:p>
                  </a:txBody>
                  <a:tcPr marL="0" marR="0" marT="24241" marB="24241" anchor="ctr"/>
                </a:tc>
                <a:tc>
                  <a:txBody>
                    <a:bodyPr/>
                    <a:lstStyle/>
                    <a:p>
                      <a:pPr algn="l"/>
                      <a:r>
                        <a:rPr kumimoji="1" lang="ja-JP" altLang="en-US" sz="1400" dirty="0">
                          <a:latin typeface="+mn-ea"/>
                          <a:ea typeface="+mn-ea"/>
                        </a:rPr>
                        <a:t>塩</a:t>
                      </a:r>
                      <a:r>
                        <a:rPr kumimoji="1" lang="ja-JP" altLang="en-US" sz="1400" dirty="0" err="1">
                          <a:latin typeface="+mn-ea"/>
                          <a:ea typeface="+mn-ea"/>
                        </a:rPr>
                        <a:t>さば</a:t>
                      </a:r>
                      <a:endParaRPr kumimoji="1" lang="ja-JP" altLang="en-US" sz="1400" dirty="0">
                        <a:latin typeface="+mn-ea"/>
                        <a:ea typeface="+mn-ea"/>
                      </a:endParaRPr>
                    </a:p>
                  </a:txBody>
                  <a:tcPr marL="24241" marR="0" marT="24241" marB="24241" anchor="ctr"/>
                </a:tc>
                <a:tc>
                  <a:txBody>
                    <a:bodyPr/>
                    <a:lstStyle/>
                    <a:p>
                      <a:pPr algn="ctr"/>
                      <a:r>
                        <a:rPr kumimoji="1" lang="en-US" altLang="ja-JP" sz="1400" dirty="0">
                          <a:latin typeface="+mn-ea"/>
                          <a:ea typeface="+mn-ea"/>
                        </a:rPr>
                        <a:t>1.1</a:t>
                      </a:r>
                      <a:endParaRPr kumimoji="1" lang="ja-JP" altLang="en-US" sz="1400" dirty="0">
                        <a:latin typeface="+mn-ea"/>
                        <a:ea typeface="+mn-ea"/>
                      </a:endParaRPr>
                    </a:p>
                  </a:txBody>
                  <a:tcPr marL="72722" marR="0" marT="24241" marB="24241" anchor="ctr"/>
                </a:tc>
                <a:tc>
                  <a:txBody>
                    <a:bodyPr/>
                    <a:lstStyle/>
                    <a:p>
                      <a:pPr algn="ctr"/>
                      <a:r>
                        <a:rPr kumimoji="1" lang="ja-JP" altLang="en-US" sz="1400" dirty="0">
                          <a:latin typeface="+mn-ea"/>
                          <a:ea typeface="+mn-ea"/>
                        </a:rPr>
                        <a:t>⑰</a:t>
                      </a:r>
                    </a:p>
                  </a:txBody>
                  <a:tcPr marL="72722" marR="0" marT="24241" marB="24241" anchor="ctr"/>
                </a:tc>
                <a:tc>
                  <a:txBody>
                    <a:bodyPr/>
                    <a:lstStyle/>
                    <a:p>
                      <a:pPr algn="l"/>
                      <a:r>
                        <a:rPr kumimoji="1" lang="ja-JP" altLang="en-US" sz="1400" dirty="0">
                          <a:latin typeface="+mn-ea"/>
                          <a:ea typeface="+mn-ea"/>
                        </a:rPr>
                        <a:t>キムチ</a:t>
                      </a:r>
                    </a:p>
                  </a:txBody>
                  <a:tcPr marL="24241" marR="0" marT="24241" marB="24241" anchor="ctr"/>
                </a:tc>
                <a:tc>
                  <a:txBody>
                    <a:bodyPr/>
                    <a:lstStyle/>
                    <a:p>
                      <a:pPr algn="ctr"/>
                      <a:r>
                        <a:rPr kumimoji="1" lang="en-US" altLang="ja-JP" sz="1400" dirty="0">
                          <a:latin typeface="+mn-ea"/>
                          <a:ea typeface="+mn-ea"/>
                        </a:rPr>
                        <a:t>0.7</a:t>
                      </a:r>
                      <a:endParaRPr kumimoji="1" lang="ja-JP" altLang="en-US" sz="1400" dirty="0">
                        <a:latin typeface="+mn-ea"/>
                        <a:ea typeface="+mn-ea"/>
                      </a:endParaRPr>
                    </a:p>
                  </a:txBody>
                  <a:tcPr marL="72722" marR="0" marT="24241" marB="24241" anchor="ctr"/>
                </a:tc>
                <a:extLst>
                  <a:ext uri="{0D108BD9-81ED-4DB2-BD59-A6C34878D82A}">
                    <a16:rowId xmlns="" xmlns:a16="http://schemas.microsoft.com/office/drawing/2014/main" val="10007"/>
                  </a:ext>
                </a:extLst>
              </a:tr>
              <a:tr h="339931">
                <a:tc>
                  <a:txBody>
                    <a:bodyPr/>
                    <a:lstStyle/>
                    <a:p>
                      <a:pPr algn="ctr"/>
                      <a:r>
                        <a:rPr kumimoji="1" lang="ja-JP" altLang="en-US" sz="1400" dirty="0">
                          <a:latin typeface="+mn-ea"/>
                          <a:ea typeface="+mn-ea"/>
                        </a:rPr>
                        <a:t>⑧</a:t>
                      </a:r>
                    </a:p>
                  </a:txBody>
                  <a:tcPr marL="0" marR="0" marT="24241" marB="24241" anchor="ctr"/>
                </a:tc>
                <a:tc>
                  <a:txBody>
                    <a:bodyPr/>
                    <a:lstStyle/>
                    <a:p>
                      <a:pPr algn="l"/>
                      <a:r>
                        <a:rPr kumimoji="1" lang="ja-JP" altLang="en-US" sz="1400" dirty="0">
                          <a:latin typeface="+mn-ea"/>
                          <a:ea typeface="+mn-ea"/>
                        </a:rPr>
                        <a:t>白菜の漬物</a:t>
                      </a:r>
                    </a:p>
                  </a:txBody>
                  <a:tcPr marL="24241" marR="0" marT="24241" marB="24241" anchor="ctr"/>
                </a:tc>
                <a:tc>
                  <a:txBody>
                    <a:bodyPr/>
                    <a:lstStyle/>
                    <a:p>
                      <a:pPr algn="ctr"/>
                      <a:r>
                        <a:rPr kumimoji="1" lang="en-US" altLang="ja-JP" sz="1400" dirty="0">
                          <a:latin typeface="+mn-ea"/>
                          <a:ea typeface="+mn-ea"/>
                        </a:rPr>
                        <a:t>1.0</a:t>
                      </a:r>
                      <a:endParaRPr kumimoji="1" lang="ja-JP" altLang="en-US" sz="1400" dirty="0">
                        <a:latin typeface="+mn-ea"/>
                        <a:ea typeface="+mn-ea"/>
                      </a:endParaRPr>
                    </a:p>
                  </a:txBody>
                  <a:tcPr marL="72722" marR="0" marT="24241" marB="24241" anchor="ctr"/>
                </a:tc>
                <a:tc>
                  <a:txBody>
                    <a:bodyPr/>
                    <a:lstStyle/>
                    <a:p>
                      <a:pPr algn="ctr"/>
                      <a:r>
                        <a:rPr kumimoji="1" lang="ja-JP" altLang="en-US" sz="1400" dirty="0">
                          <a:latin typeface="+mn-ea"/>
                          <a:ea typeface="+mn-ea"/>
                        </a:rPr>
                        <a:t>⑱</a:t>
                      </a:r>
                    </a:p>
                  </a:txBody>
                  <a:tcPr marL="72722" marR="0" marT="24241" marB="24241" anchor="ctr"/>
                </a:tc>
                <a:tc>
                  <a:txBody>
                    <a:bodyPr/>
                    <a:lstStyle/>
                    <a:p>
                      <a:pPr algn="l"/>
                      <a:r>
                        <a:rPr kumimoji="1" lang="ja-JP" altLang="en-US" sz="1400" dirty="0">
                          <a:latin typeface="+mn-ea"/>
                          <a:ea typeface="+mn-ea"/>
                        </a:rPr>
                        <a:t>焼き豚</a:t>
                      </a:r>
                    </a:p>
                  </a:txBody>
                  <a:tcPr marL="24241" marR="0" marT="24241" marB="24241" anchor="ctr"/>
                </a:tc>
                <a:tc>
                  <a:txBody>
                    <a:bodyPr/>
                    <a:lstStyle/>
                    <a:p>
                      <a:pPr algn="ctr"/>
                      <a:r>
                        <a:rPr kumimoji="1" lang="en-US" altLang="ja-JP" sz="1400" dirty="0">
                          <a:latin typeface="+mn-ea"/>
                          <a:ea typeface="+mn-ea"/>
                        </a:rPr>
                        <a:t>0.7</a:t>
                      </a:r>
                      <a:endParaRPr kumimoji="1" lang="ja-JP" altLang="en-US" sz="1400" dirty="0">
                        <a:latin typeface="+mn-ea"/>
                        <a:ea typeface="+mn-ea"/>
                      </a:endParaRPr>
                    </a:p>
                  </a:txBody>
                  <a:tcPr marL="72722" marR="0" marT="24241" marB="24241" anchor="ctr"/>
                </a:tc>
                <a:extLst>
                  <a:ext uri="{0D108BD9-81ED-4DB2-BD59-A6C34878D82A}">
                    <a16:rowId xmlns="" xmlns:a16="http://schemas.microsoft.com/office/drawing/2014/main" val="10008"/>
                  </a:ext>
                </a:extLst>
              </a:tr>
              <a:tr h="339931">
                <a:tc>
                  <a:txBody>
                    <a:bodyPr/>
                    <a:lstStyle/>
                    <a:p>
                      <a:pPr algn="ctr"/>
                      <a:r>
                        <a:rPr kumimoji="1" lang="ja-JP" altLang="en-US" sz="1400" dirty="0">
                          <a:latin typeface="+mn-ea"/>
                          <a:ea typeface="+mn-ea"/>
                        </a:rPr>
                        <a:t>⑨</a:t>
                      </a:r>
                    </a:p>
                  </a:txBody>
                  <a:tcPr marL="0" marR="0" marT="24241" marB="24241" anchor="ctr"/>
                </a:tc>
                <a:tc>
                  <a:txBody>
                    <a:bodyPr/>
                    <a:lstStyle/>
                    <a:p>
                      <a:pPr algn="l"/>
                      <a:r>
                        <a:rPr kumimoji="1" lang="ja-JP" altLang="en-US" sz="1400" dirty="0" err="1">
                          <a:latin typeface="+mn-ea"/>
                          <a:ea typeface="+mn-ea"/>
                        </a:rPr>
                        <a:t>まあじの</a:t>
                      </a:r>
                      <a:r>
                        <a:rPr kumimoji="1" lang="ja-JP" altLang="en-US" sz="1400" dirty="0">
                          <a:latin typeface="+mn-ea"/>
                          <a:ea typeface="+mn-ea"/>
                        </a:rPr>
                        <a:t>開き干し</a:t>
                      </a:r>
                    </a:p>
                  </a:txBody>
                  <a:tcPr marL="24241" marR="0" marT="24241" marB="24241" anchor="ctr"/>
                </a:tc>
                <a:tc>
                  <a:txBody>
                    <a:bodyPr/>
                    <a:lstStyle/>
                    <a:p>
                      <a:pPr algn="ctr"/>
                      <a:r>
                        <a:rPr kumimoji="1" lang="en-US" altLang="ja-JP" sz="1400" dirty="0">
                          <a:latin typeface="+mn-ea"/>
                          <a:ea typeface="+mn-ea"/>
                        </a:rPr>
                        <a:t>1.0</a:t>
                      </a:r>
                      <a:endParaRPr kumimoji="1" lang="ja-JP" altLang="en-US" sz="1400" dirty="0">
                        <a:latin typeface="+mn-ea"/>
                        <a:ea typeface="+mn-ea"/>
                      </a:endParaRPr>
                    </a:p>
                  </a:txBody>
                  <a:tcPr marL="72722" marR="0" marT="24241" marB="24241" anchor="ctr"/>
                </a:tc>
                <a:tc>
                  <a:txBody>
                    <a:bodyPr/>
                    <a:lstStyle/>
                    <a:p>
                      <a:pPr algn="ctr"/>
                      <a:r>
                        <a:rPr kumimoji="1" lang="ja-JP" altLang="en-US" sz="1400" dirty="0">
                          <a:latin typeface="+mn-ea"/>
                          <a:ea typeface="+mn-ea"/>
                        </a:rPr>
                        <a:t>⑲</a:t>
                      </a:r>
                    </a:p>
                  </a:txBody>
                  <a:tcPr marL="72722" marR="0" marT="24241" marB="24241" anchor="ctr"/>
                </a:tc>
                <a:tc>
                  <a:txBody>
                    <a:bodyPr/>
                    <a:lstStyle/>
                    <a:p>
                      <a:pPr algn="l"/>
                      <a:r>
                        <a:rPr kumimoji="1" lang="ja-JP" altLang="en-US" sz="1400" dirty="0">
                          <a:latin typeface="+mn-ea"/>
                          <a:ea typeface="+mn-ea"/>
                        </a:rPr>
                        <a:t>刻み昆布</a:t>
                      </a:r>
                    </a:p>
                  </a:txBody>
                  <a:tcPr marL="24241" marR="0" marT="24241" marB="24241" anchor="ctr"/>
                </a:tc>
                <a:tc>
                  <a:txBody>
                    <a:bodyPr/>
                    <a:lstStyle/>
                    <a:p>
                      <a:pPr algn="ctr"/>
                      <a:r>
                        <a:rPr kumimoji="1" lang="en-US" altLang="ja-JP" sz="1400" dirty="0">
                          <a:latin typeface="+mn-ea"/>
                          <a:ea typeface="+mn-ea"/>
                        </a:rPr>
                        <a:t>0.7</a:t>
                      </a:r>
                      <a:endParaRPr kumimoji="1" lang="ja-JP" altLang="en-US" sz="1400" dirty="0">
                        <a:latin typeface="+mn-ea"/>
                        <a:ea typeface="+mn-ea"/>
                      </a:endParaRPr>
                    </a:p>
                  </a:txBody>
                  <a:tcPr marL="72722" marR="0" marT="24241" marB="24241" anchor="ctr"/>
                </a:tc>
                <a:extLst>
                  <a:ext uri="{0D108BD9-81ED-4DB2-BD59-A6C34878D82A}">
                    <a16:rowId xmlns="" xmlns:a16="http://schemas.microsoft.com/office/drawing/2014/main" val="10009"/>
                  </a:ext>
                </a:extLst>
              </a:tr>
              <a:tr h="339931">
                <a:tc>
                  <a:txBody>
                    <a:bodyPr/>
                    <a:lstStyle/>
                    <a:p>
                      <a:pPr algn="ctr"/>
                      <a:r>
                        <a:rPr kumimoji="1" lang="ja-JP" altLang="en-US" sz="1400" dirty="0">
                          <a:latin typeface="+mn-ea"/>
                          <a:ea typeface="+mn-ea"/>
                        </a:rPr>
                        <a:t>⑩</a:t>
                      </a:r>
                    </a:p>
                  </a:txBody>
                  <a:tcPr marL="0" marR="0" marT="24241" marB="24241" anchor="ctr">
                    <a:lnB w="12700" cap="flat" cmpd="sng" algn="ctr">
                      <a:solidFill>
                        <a:schemeClr val="tx1"/>
                      </a:solidFill>
                      <a:prstDash val="solid"/>
                      <a:round/>
                      <a:headEnd type="none" w="med" len="med"/>
                      <a:tailEnd type="none" w="med" len="med"/>
                    </a:lnB>
                  </a:tcPr>
                </a:tc>
                <a:tc>
                  <a:txBody>
                    <a:bodyPr/>
                    <a:lstStyle/>
                    <a:p>
                      <a:pPr algn="l"/>
                      <a:r>
                        <a:rPr kumimoji="1" lang="ja-JP" altLang="en-US" sz="1400" dirty="0">
                          <a:latin typeface="+mn-ea"/>
                          <a:ea typeface="+mn-ea"/>
                        </a:rPr>
                        <a:t>塩</a:t>
                      </a:r>
                      <a:r>
                        <a:rPr kumimoji="1" lang="ja-JP" altLang="en-US" sz="1400" dirty="0" err="1">
                          <a:latin typeface="+mn-ea"/>
                          <a:ea typeface="+mn-ea"/>
                        </a:rPr>
                        <a:t>ざけ</a:t>
                      </a:r>
                      <a:endParaRPr kumimoji="1" lang="ja-JP" altLang="en-US" sz="1400" dirty="0">
                        <a:latin typeface="+mn-ea"/>
                        <a:ea typeface="+mn-ea"/>
                      </a:endParaRPr>
                    </a:p>
                  </a:txBody>
                  <a:tcPr marL="24241" marR="0" marT="24241" marB="24241" anchor="ctr">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n-ea"/>
                          <a:ea typeface="+mn-ea"/>
                        </a:rPr>
                        <a:t>0.9</a:t>
                      </a:r>
                      <a:endParaRPr kumimoji="1" lang="ja-JP" altLang="en-US" sz="1400" dirty="0">
                        <a:latin typeface="+mn-ea"/>
                        <a:ea typeface="+mn-ea"/>
                      </a:endParaRPr>
                    </a:p>
                  </a:txBody>
                  <a:tcPr marL="72722" marR="0" marT="24241" marB="24241" anchor="ctr">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n-ea"/>
                          <a:ea typeface="+mn-ea"/>
                        </a:rPr>
                        <a:t>⑳</a:t>
                      </a:r>
                    </a:p>
                  </a:txBody>
                  <a:tcPr marL="72722" marR="0" marT="24241" marB="24241" anchor="ctr">
                    <a:lnB w="12700" cap="flat" cmpd="sng" algn="ctr">
                      <a:solidFill>
                        <a:schemeClr val="tx1"/>
                      </a:solidFill>
                      <a:prstDash val="solid"/>
                      <a:round/>
                      <a:headEnd type="none" w="med" len="med"/>
                      <a:tailEnd type="none" w="med" len="med"/>
                    </a:lnB>
                  </a:tcPr>
                </a:tc>
                <a:tc>
                  <a:txBody>
                    <a:bodyPr/>
                    <a:lstStyle/>
                    <a:p>
                      <a:pPr algn="l"/>
                      <a:r>
                        <a:rPr kumimoji="1" lang="ja-JP" altLang="en-US" sz="1400" dirty="0">
                          <a:latin typeface="+mn-ea"/>
                          <a:ea typeface="+mn-ea"/>
                        </a:rPr>
                        <a:t>さつま揚げ</a:t>
                      </a:r>
                    </a:p>
                  </a:txBody>
                  <a:tcPr marL="24241" marR="0" marT="24241" marB="24241" anchor="ctr">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n-ea"/>
                          <a:ea typeface="+mn-ea"/>
                        </a:rPr>
                        <a:t>0.7</a:t>
                      </a:r>
                      <a:endParaRPr kumimoji="1" lang="ja-JP" altLang="en-US" sz="1400" dirty="0">
                        <a:latin typeface="+mn-ea"/>
                        <a:ea typeface="+mn-ea"/>
                      </a:endParaRPr>
                    </a:p>
                  </a:txBody>
                  <a:tcPr marL="72722" marR="0" marT="24241" marB="24241" anchor="ct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10"/>
                  </a:ext>
                </a:extLst>
              </a:tr>
            </a:tbl>
          </a:graphicData>
        </a:graphic>
      </p:graphicFrame>
      <p:cxnSp>
        <p:nvCxnSpPr>
          <p:cNvPr id="9" name="直線コネクタ 8"/>
          <p:cNvCxnSpPr>
            <a:cxnSpLocks/>
          </p:cNvCxnSpPr>
          <p:nvPr/>
        </p:nvCxnSpPr>
        <p:spPr>
          <a:xfrm flipH="1">
            <a:off x="7106184" y="4925871"/>
            <a:ext cx="1952212" cy="9309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927679" y="1030994"/>
            <a:ext cx="4288353" cy="646331"/>
          </a:xfrm>
          <a:prstGeom prst="rect">
            <a:avLst/>
          </a:prstGeom>
          <a:noFill/>
        </p:spPr>
        <p:txBody>
          <a:bodyPr wrap="none" rtlCol="0">
            <a:spAutoFit/>
          </a:bodyPr>
          <a:lstStyle/>
          <a:p>
            <a:pPr algn="ctr"/>
            <a:r>
              <a:rPr lang="ja-JP" altLang="en-US" sz="2000" dirty="0">
                <a:latin typeface="+mn-ea"/>
              </a:rPr>
              <a:t>食品群別の食塩相当量摂取割合（％</a:t>
            </a:r>
            <a:r>
              <a:rPr lang="ja-JP" altLang="en-US" sz="2000" dirty="0" smtClean="0">
                <a:latin typeface="+mn-ea"/>
              </a:rPr>
              <a:t>）</a:t>
            </a:r>
            <a:endParaRPr lang="en-US" altLang="ja-JP" sz="2000" dirty="0" smtClean="0">
              <a:latin typeface="+mn-ea"/>
            </a:endParaRPr>
          </a:p>
          <a:p>
            <a:pPr algn="ctr"/>
            <a:r>
              <a:rPr lang="ja-JP" altLang="en-US" sz="1600" dirty="0" smtClean="0">
                <a:latin typeface="+mn-ea"/>
              </a:rPr>
              <a:t>（</a:t>
            </a:r>
            <a:r>
              <a:rPr lang="en-US" altLang="ja-JP" sz="1600" dirty="0">
                <a:latin typeface="+mn-ea"/>
              </a:rPr>
              <a:t>20</a:t>
            </a:r>
            <a:r>
              <a:rPr lang="ja-JP" altLang="en-US" sz="1600" dirty="0">
                <a:latin typeface="+mn-ea"/>
              </a:rPr>
              <a:t>歳以上）</a:t>
            </a:r>
          </a:p>
        </p:txBody>
      </p:sp>
      <p:sp>
        <p:nvSpPr>
          <p:cNvPr id="14" name="テキスト ボックス 13"/>
          <p:cNvSpPr txBox="1"/>
          <p:nvPr/>
        </p:nvSpPr>
        <p:spPr>
          <a:xfrm>
            <a:off x="7020180" y="5244507"/>
            <a:ext cx="3416320" cy="276999"/>
          </a:xfrm>
          <a:prstGeom prst="rect">
            <a:avLst/>
          </a:prstGeom>
          <a:noFill/>
        </p:spPr>
        <p:txBody>
          <a:bodyPr wrap="none" rtlCol="0">
            <a:spAutoFit/>
          </a:bodyPr>
          <a:lstStyle/>
          <a:p>
            <a:r>
              <a:rPr lang="ja-JP" altLang="en-US" sz="1200" dirty="0">
                <a:latin typeface="+mn-ea"/>
              </a:rPr>
              <a:t>資料：厚生労働省「平成</a:t>
            </a:r>
            <a:r>
              <a:rPr lang="en-US" altLang="ja-JP" sz="1200" dirty="0">
                <a:latin typeface="+mn-ea"/>
              </a:rPr>
              <a:t>28</a:t>
            </a:r>
            <a:r>
              <a:rPr lang="ja-JP" altLang="en-US" sz="1200" dirty="0">
                <a:latin typeface="+mn-ea"/>
              </a:rPr>
              <a:t>年国民健康・栄養調査」</a:t>
            </a:r>
          </a:p>
        </p:txBody>
      </p:sp>
      <p:graphicFrame>
        <p:nvGraphicFramePr>
          <p:cNvPr id="18" name="グラフ 17"/>
          <p:cNvGraphicFramePr/>
          <p:nvPr>
            <p:extLst>
              <p:ext uri="{D42A27DB-BD31-4B8C-83A1-F6EECF244321}">
                <p14:modId xmlns:p14="http://schemas.microsoft.com/office/powerpoint/2010/main" val="3025170624"/>
              </p:ext>
            </p:extLst>
          </p:nvPr>
        </p:nvGraphicFramePr>
        <p:xfrm>
          <a:off x="7943334" y="2377985"/>
          <a:ext cx="2762993" cy="2794925"/>
        </p:xfrm>
        <a:graphic>
          <a:graphicData uri="http://schemas.openxmlformats.org/drawingml/2006/chart">
            <c:chart xmlns:c="http://schemas.openxmlformats.org/drawingml/2006/chart" xmlns:r="http://schemas.openxmlformats.org/officeDocument/2006/relationships" r:id="rId3"/>
          </a:graphicData>
        </a:graphic>
      </p:graphicFrame>
      <p:cxnSp>
        <p:nvCxnSpPr>
          <p:cNvPr id="19" name="直線コネクタ 18"/>
          <p:cNvCxnSpPr>
            <a:cxnSpLocks/>
          </p:cNvCxnSpPr>
          <p:nvPr/>
        </p:nvCxnSpPr>
        <p:spPr>
          <a:xfrm flipH="1">
            <a:off x="7106184" y="2577998"/>
            <a:ext cx="1622156" cy="19125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ホームベース 19"/>
          <p:cNvSpPr/>
          <p:nvPr/>
        </p:nvSpPr>
        <p:spPr>
          <a:xfrm>
            <a:off x="2946" y="9798"/>
            <a:ext cx="2286786" cy="756000"/>
          </a:xfrm>
          <a:prstGeom prst="homePlat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2600" dirty="0" smtClean="0"/>
              <a:t>現状②</a:t>
            </a:r>
            <a:endParaRPr kumimoji="1" lang="ja-JP" altLang="en-US" sz="2600" dirty="0"/>
          </a:p>
        </p:txBody>
      </p:sp>
    </p:spTree>
    <p:extLst>
      <p:ext uri="{BB962C8B-B14F-4D97-AF65-F5344CB8AC3E}">
        <p14:creationId xmlns:p14="http://schemas.microsoft.com/office/powerpoint/2010/main" val="3032423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444137" y="167988"/>
            <a:ext cx="8921931" cy="646331"/>
          </a:xfrm>
          <a:prstGeom prst="rect">
            <a:avLst/>
          </a:prstGeom>
          <a:noFill/>
          <a:ln>
            <a:noFill/>
          </a:ln>
        </p:spPr>
        <p:txBody>
          <a:bodyPr wrap="square" rtlCol="0">
            <a:spAutoFit/>
          </a:bodyPr>
          <a:lstStyle/>
          <a:p>
            <a:r>
              <a:rPr lang="ja-JP" altLang="en-US" sz="2600" dirty="0">
                <a:latin typeface="+mn-ea"/>
              </a:rPr>
              <a:t>栄養成分表示を使って、食塩摂取量を減らす</a:t>
            </a:r>
            <a:r>
              <a:rPr lang="ja-JP" altLang="en-US" sz="3600" b="1" dirty="0">
                <a:solidFill>
                  <a:srgbClr val="EB4125"/>
                </a:solidFill>
                <a:latin typeface="+mn-ea"/>
              </a:rPr>
              <a:t>ポイント</a:t>
            </a:r>
            <a:endParaRPr lang="ja-JP" altLang="en-US" sz="3600" dirty="0">
              <a:solidFill>
                <a:srgbClr val="EB4125"/>
              </a:solidFill>
              <a:latin typeface="+mn-ea"/>
            </a:endParaRPr>
          </a:p>
        </p:txBody>
      </p:sp>
      <p:sp>
        <p:nvSpPr>
          <p:cNvPr id="10" name="正方形/長方形 9"/>
          <p:cNvSpPr/>
          <p:nvPr/>
        </p:nvSpPr>
        <p:spPr>
          <a:xfrm>
            <a:off x="444137" y="1317933"/>
            <a:ext cx="8656489" cy="473069"/>
          </a:xfrm>
          <a:prstGeom prst="rect">
            <a:avLst/>
          </a:prstGeom>
        </p:spPr>
        <p:txBody>
          <a:bodyPr wrap="square">
            <a:spAutoFit/>
          </a:bodyPr>
          <a:lstStyle/>
          <a:p>
            <a:pPr marL="285750" indent="-285750">
              <a:buFont typeface="Wingdings" panose="05000000000000000000" pitchFamily="2" charset="2"/>
              <a:buChar char="p"/>
            </a:pPr>
            <a:r>
              <a:rPr lang="ja-JP" altLang="en-US" sz="2400" dirty="0">
                <a:latin typeface="+mn-ea"/>
              </a:rPr>
              <a:t>ふだんよく食べる食品からの食塩摂取量を減らす</a:t>
            </a:r>
          </a:p>
        </p:txBody>
      </p:sp>
      <p:sp>
        <p:nvSpPr>
          <p:cNvPr id="12" name="正方形/長方形 11"/>
          <p:cNvSpPr/>
          <p:nvPr/>
        </p:nvSpPr>
        <p:spPr>
          <a:xfrm>
            <a:off x="458651" y="2879991"/>
            <a:ext cx="4897120" cy="461665"/>
          </a:xfrm>
          <a:prstGeom prst="rect">
            <a:avLst/>
          </a:prstGeom>
        </p:spPr>
        <p:txBody>
          <a:bodyPr wrap="square">
            <a:spAutoFit/>
          </a:bodyPr>
          <a:lstStyle/>
          <a:p>
            <a:pPr marL="285750" indent="-285750">
              <a:buFont typeface="Wingdings" panose="05000000000000000000" pitchFamily="2" charset="2"/>
              <a:buChar char="p"/>
            </a:pPr>
            <a:r>
              <a:rPr lang="ja-JP" altLang="en-US" sz="2400" dirty="0">
                <a:latin typeface="+mn-ea"/>
              </a:rPr>
              <a:t>調味料からの食塩摂取量を減らす</a:t>
            </a:r>
          </a:p>
        </p:txBody>
      </p:sp>
      <p:sp>
        <p:nvSpPr>
          <p:cNvPr id="13" name="正方形/長方形 12"/>
          <p:cNvSpPr/>
          <p:nvPr/>
        </p:nvSpPr>
        <p:spPr>
          <a:xfrm>
            <a:off x="771348" y="3334202"/>
            <a:ext cx="9548422" cy="400110"/>
          </a:xfrm>
          <a:prstGeom prst="rect">
            <a:avLst/>
          </a:prstGeom>
        </p:spPr>
        <p:txBody>
          <a:bodyPr wrap="square">
            <a:spAutoFit/>
          </a:bodyPr>
          <a:lstStyle/>
          <a:p>
            <a:r>
              <a:rPr lang="ja-JP" altLang="en-US" sz="2000" dirty="0">
                <a:latin typeface="+mn-ea"/>
              </a:rPr>
              <a:t>ふだんよく使う調味料に含まれる食塩量を知り、選び方や食べ方の工夫でおいしく減塩。</a:t>
            </a:r>
          </a:p>
        </p:txBody>
      </p:sp>
      <p:sp>
        <p:nvSpPr>
          <p:cNvPr id="14" name="テキスト ボックス 13"/>
          <p:cNvSpPr txBox="1"/>
          <p:nvPr/>
        </p:nvSpPr>
        <p:spPr>
          <a:xfrm>
            <a:off x="458650" y="4092032"/>
            <a:ext cx="5292000" cy="2834874"/>
          </a:xfrm>
          <a:prstGeom prst="rect">
            <a:avLst/>
          </a:prstGeom>
          <a:noFill/>
        </p:spPr>
        <p:txBody>
          <a:bodyPr wrap="square" rtlCol="0" anchor="ctr">
            <a:spAutoFit/>
          </a:bodyPr>
          <a:lstStyle/>
          <a:p>
            <a:r>
              <a:rPr lang="ja-JP" altLang="en-US" sz="1900" dirty="0" smtClean="0">
                <a:latin typeface="+mn-ea"/>
                <a:cs typeface="メイリオ" panose="020B0604030504040204" pitchFamily="50" charset="-128"/>
              </a:rPr>
              <a:t>大</a:t>
            </a:r>
            <a:r>
              <a:rPr lang="ja-JP" altLang="en-US" sz="1900" dirty="0">
                <a:latin typeface="+mn-ea"/>
                <a:cs typeface="メイリオ" panose="020B0604030504040204" pitchFamily="50" charset="-128"/>
              </a:rPr>
              <a:t>さじ１杯当たりの食塩量で比較してみると</a:t>
            </a:r>
            <a:r>
              <a:rPr lang="ja-JP" altLang="en-US" sz="1900" dirty="0" smtClean="0">
                <a:latin typeface="+mn-ea"/>
                <a:cs typeface="メイリオ" panose="020B0604030504040204" pitchFamily="50" charset="-128"/>
              </a:rPr>
              <a:t>、</a:t>
            </a:r>
            <a:endParaRPr lang="en-US" altLang="ja-JP" sz="1900" dirty="0" smtClean="0">
              <a:latin typeface="+mn-ea"/>
              <a:cs typeface="メイリオ" panose="020B0604030504040204" pitchFamily="50" charset="-128"/>
            </a:endParaRPr>
          </a:p>
          <a:p>
            <a:r>
              <a:rPr lang="ja-JP" altLang="en-US" sz="1900" dirty="0" smtClean="0">
                <a:latin typeface="+mn-ea"/>
                <a:cs typeface="メイリオ" panose="020B0604030504040204" pitchFamily="50" charset="-128"/>
              </a:rPr>
              <a:t>しょうゆ</a:t>
            </a:r>
            <a:r>
              <a:rPr lang="ja-JP" altLang="en-US" sz="1900" dirty="0">
                <a:latin typeface="+mn-ea"/>
                <a:cs typeface="メイリオ" panose="020B0604030504040204" pitchFamily="50" charset="-128"/>
              </a:rPr>
              <a:t>は大さじ１杯で約３ｇ、小さじ１杯で約１ｇ</a:t>
            </a:r>
            <a:r>
              <a:rPr lang="ja-JP" altLang="en-US" sz="1900" dirty="0" smtClean="0">
                <a:latin typeface="+mn-ea"/>
                <a:cs typeface="メイリオ" panose="020B0604030504040204" pitchFamily="50" charset="-128"/>
              </a:rPr>
              <a:t>。みそ</a:t>
            </a:r>
            <a:r>
              <a:rPr lang="ja-JP" altLang="en-US" sz="1900" dirty="0">
                <a:latin typeface="+mn-ea"/>
                <a:cs typeface="メイリオ" panose="020B0604030504040204" pitchFamily="50" charset="-128"/>
              </a:rPr>
              <a:t>は大さじ１杯で約２ｇです。料理をおいしくする調味料には、食塩量が多いという特徴</a:t>
            </a:r>
            <a:r>
              <a:rPr lang="ja-JP" altLang="en-US" sz="1900" dirty="0" smtClean="0">
                <a:latin typeface="+mn-ea"/>
                <a:cs typeface="メイリオ" panose="020B0604030504040204" pitchFamily="50" charset="-128"/>
              </a:rPr>
              <a:t>があります。</a:t>
            </a:r>
            <a:endParaRPr lang="en-US" altLang="ja-JP" sz="1900" dirty="0" smtClean="0">
              <a:latin typeface="+mn-ea"/>
              <a:cs typeface="メイリオ" panose="020B0604030504040204" pitchFamily="50" charset="-128"/>
            </a:endParaRPr>
          </a:p>
          <a:p>
            <a:endParaRPr lang="ja-JP" altLang="en-US" sz="800" dirty="0">
              <a:latin typeface="+mn-ea"/>
              <a:cs typeface="メイリオ" panose="020B0604030504040204" pitchFamily="50" charset="-128"/>
            </a:endParaRPr>
          </a:p>
          <a:p>
            <a:r>
              <a:rPr lang="ja-JP" altLang="en-US" sz="1900" dirty="0" smtClean="0">
                <a:latin typeface="+mn-ea"/>
                <a:cs typeface="メイリオ" panose="020B0604030504040204" pitchFamily="50" charset="-128"/>
              </a:rPr>
              <a:t>食塩量</a:t>
            </a:r>
            <a:r>
              <a:rPr lang="ja-JP" altLang="en-US" sz="1900" dirty="0">
                <a:latin typeface="+mn-ea"/>
                <a:cs typeface="メイリオ" panose="020B0604030504040204" pitchFamily="50" charset="-128"/>
              </a:rPr>
              <a:t>が少ない調味料を選ぶ、食塩量が多い食品を食べる回数を減らす、調味料の使い方を工夫する等で、食塩摂取量を減らすことができます。</a:t>
            </a:r>
          </a:p>
        </p:txBody>
      </p:sp>
      <p:sp>
        <p:nvSpPr>
          <p:cNvPr id="15" name="正方形/長方形 14"/>
          <p:cNvSpPr/>
          <p:nvPr/>
        </p:nvSpPr>
        <p:spPr>
          <a:xfrm>
            <a:off x="458650" y="2300515"/>
            <a:ext cx="9861120" cy="400110"/>
          </a:xfrm>
          <a:prstGeom prst="rect">
            <a:avLst/>
          </a:prstGeom>
        </p:spPr>
        <p:txBody>
          <a:bodyPr wrap="square">
            <a:spAutoFit/>
          </a:bodyPr>
          <a:lstStyle/>
          <a:p>
            <a:r>
              <a:rPr lang="ja-JP" altLang="en-US" sz="2000" dirty="0" err="1">
                <a:latin typeface="+mn-ea"/>
                <a:cs typeface="メイリオ" panose="020B0604030504040204" pitchFamily="50" charset="-128"/>
              </a:rPr>
              <a:t>めん</a:t>
            </a:r>
            <a:r>
              <a:rPr lang="ja-JP" altLang="en-US" sz="2000" dirty="0">
                <a:latin typeface="+mn-ea"/>
                <a:cs typeface="メイリオ" panose="020B0604030504040204" pitchFamily="50" charset="-128"/>
              </a:rPr>
              <a:t>類のスープを残す、減塩された食品を選ぶ等で、食塩摂取量を減らすことができます。</a:t>
            </a:r>
            <a:endParaRPr lang="en-US" altLang="ja-JP" sz="2000" dirty="0">
              <a:latin typeface="+mn-ea"/>
              <a:cs typeface="メイリオ" panose="020B0604030504040204" pitchFamily="50" charset="-128"/>
            </a:endParaRPr>
          </a:p>
        </p:txBody>
      </p:sp>
      <p:sp>
        <p:nvSpPr>
          <p:cNvPr id="4" name="角丸四角形 3"/>
          <p:cNvSpPr/>
          <p:nvPr/>
        </p:nvSpPr>
        <p:spPr>
          <a:xfrm>
            <a:off x="305906" y="1317933"/>
            <a:ext cx="10080000" cy="807702"/>
          </a:xfrm>
          <a:prstGeom prst="roundRect">
            <a:avLst/>
          </a:prstGeom>
          <a:noFill/>
          <a:ln w="19050">
            <a:solidFill>
              <a:srgbClr val="ED7D3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角丸四角形 15"/>
          <p:cNvSpPr/>
          <p:nvPr/>
        </p:nvSpPr>
        <p:spPr>
          <a:xfrm>
            <a:off x="305906" y="2879991"/>
            <a:ext cx="10080000" cy="914902"/>
          </a:xfrm>
          <a:prstGeom prst="roundRect">
            <a:avLst/>
          </a:prstGeom>
          <a:noFill/>
          <a:ln w="19050">
            <a:solidFill>
              <a:srgbClr val="ED7D3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7" name="正方形/長方形 16"/>
          <p:cNvSpPr/>
          <p:nvPr/>
        </p:nvSpPr>
        <p:spPr>
          <a:xfrm>
            <a:off x="771348" y="1725525"/>
            <a:ext cx="9627696" cy="400110"/>
          </a:xfrm>
          <a:prstGeom prst="rect">
            <a:avLst/>
          </a:prstGeom>
        </p:spPr>
        <p:txBody>
          <a:bodyPr wrap="square">
            <a:spAutoFit/>
          </a:bodyPr>
          <a:lstStyle/>
          <a:p>
            <a:r>
              <a:rPr lang="ja-JP" altLang="en-US" sz="2000" dirty="0">
                <a:latin typeface="+mn-ea"/>
              </a:rPr>
              <a:t>ふだんよく食べる食品に含まれる食塩量を知り、選び方や食べ方の工夫でおいしく減塩。</a:t>
            </a:r>
          </a:p>
        </p:txBody>
      </p:sp>
      <p:cxnSp>
        <p:nvCxnSpPr>
          <p:cNvPr id="19" name="直線コネクタ 18"/>
          <p:cNvCxnSpPr/>
          <p:nvPr/>
        </p:nvCxnSpPr>
        <p:spPr>
          <a:xfrm>
            <a:off x="305906" y="814319"/>
            <a:ext cx="8563774" cy="42016"/>
          </a:xfrm>
          <a:prstGeom prst="line">
            <a:avLst/>
          </a:prstGeom>
          <a:ln w="28575">
            <a:solidFill>
              <a:srgbClr val="ED7D31"/>
            </a:solidFill>
          </a:ln>
        </p:spPr>
        <p:style>
          <a:lnRef idx="3">
            <a:schemeClr val="accent5"/>
          </a:lnRef>
          <a:fillRef idx="0">
            <a:schemeClr val="accent5"/>
          </a:fillRef>
          <a:effectRef idx="2">
            <a:schemeClr val="accent5"/>
          </a:effectRef>
          <a:fontRef idx="minor">
            <a:schemeClr val="tx1"/>
          </a:fontRef>
        </p:style>
      </p:cxnSp>
      <p:sp>
        <p:nvSpPr>
          <p:cNvPr id="20" name="テキスト ボックス 19"/>
          <p:cNvSpPr txBox="1"/>
          <p:nvPr/>
        </p:nvSpPr>
        <p:spPr>
          <a:xfrm>
            <a:off x="6329553" y="6794385"/>
            <a:ext cx="3888304" cy="261610"/>
          </a:xfrm>
          <a:prstGeom prst="rect">
            <a:avLst/>
          </a:prstGeom>
          <a:noFill/>
        </p:spPr>
        <p:txBody>
          <a:bodyPr wrap="square" rtlCol="0">
            <a:spAutoFit/>
          </a:bodyPr>
          <a:lstStyle/>
          <a:p>
            <a:r>
              <a:rPr lang="ja-JP" altLang="en-US" sz="1100" dirty="0">
                <a:latin typeface="+mn-ea"/>
              </a:rPr>
              <a:t>食塩量は大さじ１杯（</a:t>
            </a:r>
            <a:r>
              <a:rPr lang="en-US" altLang="ja-JP" sz="1100" dirty="0">
                <a:latin typeface="+mn-ea"/>
              </a:rPr>
              <a:t>15</a:t>
            </a:r>
            <a:r>
              <a:rPr lang="ja-JP" altLang="en-US" sz="1100" dirty="0">
                <a:latin typeface="+mn-ea"/>
              </a:rPr>
              <a:t>ｍｌ）、小さじ１杯（５</a:t>
            </a:r>
            <a:r>
              <a:rPr lang="en-US" altLang="ja-JP" sz="1100" dirty="0">
                <a:latin typeface="+mn-ea"/>
              </a:rPr>
              <a:t>ml</a:t>
            </a:r>
            <a:r>
              <a:rPr lang="ja-JP" altLang="en-US" sz="1100" dirty="0">
                <a:latin typeface="+mn-ea"/>
              </a:rPr>
              <a:t>）当たりの概量（ｇ）</a:t>
            </a:r>
            <a:endParaRPr lang="en-US" altLang="ja-JP" sz="1100" dirty="0">
              <a:latin typeface="+mn-ea"/>
            </a:endParaRPr>
          </a:p>
        </p:txBody>
      </p:sp>
      <p:graphicFrame>
        <p:nvGraphicFramePr>
          <p:cNvPr id="21" name="表 20"/>
          <p:cNvGraphicFramePr>
            <a:graphicFrameLocks noGrp="1"/>
          </p:cNvGraphicFramePr>
          <p:nvPr>
            <p:extLst>
              <p:ext uri="{D42A27DB-BD31-4B8C-83A1-F6EECF244321}">
                <p14:modId xmlns:p14="http://schemas.microsoft.com/office/powerpoint/2010/main" val="2938734535"/>
              </p:ext>
            </p:extLst>
          </p:nvPr>
        </p:nvGraphicFramePr>
        <p:xfrm>
          <a:off x="5879612" y="4178235"/>
          <a:ext cx="4253877" cy="2630898"/>
        </p:xfrm>
        <a:graphic>
          <a:graphicData uri="http://schemas.openxmlformats.org/drawingml/2006/table">
            <a:tbl>
              <a:tblPr firstRow="1" bandRow="1">
                <a:tableStyleId>{5940675A-B579-460E-94D1-54222C63F5DA}</a:tableStyleId>
              </a:tblPr>
              <a:tblGrid>
                <a:gridCol w="1931591">
                  <a:extLst>
                    <a:ext uri="{9D8B030D-6E8A-4147-A177-3AD203B41FA5}">
                      <a16:colId xmlns="" xmlns:a16="http://schemas.microsoft.com/office/drawing/2014/main" val="20000"/>
                    </a:ext>
                  </a:extLst>
                </a:gridCol>
                <a:gridCol w="1190172">
                  <a:extLst>
                    <a:ext uri="{9D8B030D-6E8A-4147-A177-3AD203B41FA5}">
                      <a16:colId xmlns="" xmlns:a16="http://schemas.microsoft.com/office/drawing/2014/main" val="20001"/>
                    </a:ext>
                  </a:extLst>
                </a:gridCol>
                <a:gridCol w="1132114">
                  <a:extLst>
                    <a:ext uri="{9D8B030D-6E8A-4147-A177-3AD203B41FA5}">
                      <a16:colId xmlns="" xmlns:a16="http://schemas.microsoft.com/office/drawing/2014/main" val="20002"/>
                    </a:ext>
                  </a:extLst>
                </a:gridCol>
              </a:tblGrid>
              <a:tr h="151099">
                <a:tc>
                  <a:txBody>
                    <a:bodyPr/>
                    <a:lstStyle/>
                    <a:p>
                      <a:endParaRPr kumimoji="1" lang="ja-JP" altLang="en-US" sz="1600" dirty="0">
                        <a:latin typeface="+mn-ea"/>
                        <a:ea typeface="+mn-ea"/>
                      </a:endParaRPr>
                    </a:p>
                  </a:txBody>
                  <a:tcPr marL="61571" marR="61571" marT="24241" marB="24241">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a:latin typeface="+mn-ea"/>
                          <a:ea typeface="+mn-ea"/>
                        </a:rPr>
                        <a:t>大さじ１杯</a:t>
                      </a:r>
                    </a:p>
                  </a:txBody>
                  <a:tcPr marL="61571" marR="61571" marT="24241" marB="24241">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a:latin typeface="+mn-ea"/>
                          <a:ea typeface="+mn-ea"/>
                        </a:rPr>
                        <a:t>小さじ１杯</a:t>
                      </a:r>
                    </a:p>
                  </a:txBody>
                  <a:tcPr marL="61571" marR="61571" marT="24241" marB="24241">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151099">
                <a:tc>
                  <a:txBody>
                    <a:bodyPr/>
                    <a:lstStyle/>
                    <a:p>
                      <a:r>
                        <a:rPr kumimoji="1" lang="ja-JP" altLang="en-US" sz="1600" dirty="0">
                          <a:latin typeface="+mn-ea"/>
                          <a:ea typeface="+mn-ea"/>
                        </a:rPr>
                        <a:t>うす口しょうゆ</a:t>
                      </a:r>
                    </a:p>
                  </a:txBody>
                  <a:tcPr marL="61571" marR="61571" marT="24241" marB="24241">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2.9</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1.0</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151099">
                <a:tc>
                  <a:txBody>
                    <a:bodyPr/>
                    <a:lstStyle/>
                    <a:p>
                      <a:r>
                        <a:rPr kumimoji="1" lang="ja-JP" altLang="en-US" sz="1600" dirty="0">
                          <a:latin typeface="+mn-ea"/>
                          <a:ea typeface="+mn-ea"/>
                        </a:rPr>
                        <a:t>濃口しょうゆ</a:t>
                      </a:r>
                    </a:p>
                  </a:txBody>
                  <a:tcPr marL="61571" marR="61571" marT="24241" marB="24241">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2.6g</a:t>
                      </a:r>
                      <a:endParaRPr kumimoji="1" lang="ja-JP" altLang="en-US" sz="1600" dirty="0">
                        <a:latin typeface="+mn-ea"/>
                        <a:ea typeface="+mn-ea"/>
                      </a:endParaRP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0.9g</a:t>
                      </a:r>
                      <a:endParaRPr kumimoji="1" lang="ja-JP" altLang="en-US" sz="1600" dirty="0">
                        <a:latin typeface="+mn-ea"/>
                        <a:ea typeface="+mn-ea"/>
                      </a:endParaRP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151099">
                <a:tc>
                  <a:txBody>
                    <a:bodyPr/>
                    <a:lstStyle/>
                    <a:p>
                      <a:r>
                        <a:rPr kumimoji="1" lang="ja-JP" altLang="en-US" sz="1600" dirty="0">
                          <a:latin typeface="+mn-ea"/>
                          <a:ea typeface="+mn-ea"/>
                        </a:rPr>
                        <a:t>米</a:t>
                      </a:r>
                      <a:r>
                        <a:rPr kumimoji="1" lang="ja-JP" altLang="en-US" sz="1600" dirty="0" err="1">
                          <a:latin typeface="+mn-ea"/>
                          <a:ea typeface="+mn-ea"/>
                        </a:rPr>
                        <a:t>みそ</a:t>
                      </a:r>
                      <a:endParaRPr kumimoji="1" lang="ja-JP" altLang="en-US" sz="1600" dirty="0">
                        <a:latin typeface="+mn-ea"/>
                        <a:ea typeface="+mn-ea"/>
                      </a:endParaRPr>
                    </a:p>
                  </a:txBody>
                  <a:tcPr marL="61571" marR="61571" marT="24241" marB="24241">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2.2</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0.7</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151099">
                <a:tc>
                  <a:txBody>
                    <a:bodyPr/>
                    <a:lstStyle/>
                    <a:p>
                      <a:r>
                        <a:rPr kumimoji="1" lang="ja-JP" altLang="en-US" sz="1600" dirty="0">
                          <a:latin typeface="+mn-ea"/>
                          <a:ea typeface="+mn-ea"/>
                        </a:rPr>
                        <a:t>麦</a:t>
                      </a:r>
                      <a:r>
                        <a:rPr kumimoji="1" lang="ja-JP" altLang="en-US" sz="1600" dirty="0" err="1">
                          <a:latin typeface="+mn-ea"/>
                          <a:ea typeface="+mn-ea"/>
                        </a:rPr>
                        <a:t>みそ</a:t>
                      </a:r>
                      <a:endParaRPr kumimoji="1" lang="ja-JP" altLang="en-US" sz="1600" dirty="0">
                        <a:latin typeface="+mn-ea"/>
                        <a:ea typeface="+mn-ea"/>
                      </a:endParaRPr>
                    </a:p>
                  </a:txBody>
                  <a:tcPr marL="61571" marR="61571" marT="24241" marB="24241">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1.9</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0.6</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151099">
                <a:tc>
                  <a:txBody>
                    <a:bodyPr/>
                    <a:lstStyle/>
                    <a:p>
                      <a:r>
                        <a:rPr kumimoji="1" lang="ja-JP" altLang="en-US" sz="1600" dirty="0">
                          <a:latin typeface="+mn-ea"/>
                          <a:ea typeface="+mn-ea"/>
                        </a:rPr>
                        <a:t>ウスターソース</a:t>
                      </a:r>
                    </a:p>
                  </a:txBody>
                  <a:tcPr marL="61571" marR="61571" marT="24241" marB="24241">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1.5</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0.5</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r h="151099">
                <a:tc>
                  <a:txBody>
                    <a:bodyPr/>
                    <a:lstStyle/>
                    <a:p>
                      <a:r>
                        <a:rPr kumimoji="1" lang="ja-JP" altLang="en-US" sz="1600" dirty="0">
                          <a:latin typeface="+mn-ea"/>
                          <a:ea typeface="+mn-ea"/>
                        </a:rPr>
                        <a:t>マヨネーズ</a:t>
                      </a:r>
                    </a:p>
                  </a:txBody>
                  <a:tcPr marL="61571" marR="61571" marT="24241" marB="24241">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0.3</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0.1</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7"/>
                  </a:ext>
                </a:extLst>
              </a:tr>
              <a:tr h="151099">
                <a:tc>
                  <a:txBody>
                    <a:bodyPr/>
                    <a:lstStyle/>
                    <a:p>
                      <a:r>
                        <a:rPr kumimoji="1" lang="ja-JP" altLang="en-US" sz="1600" dirty="0">
                          <a:latin typeface="+mn-ea"/>
                          <a:ea typeface="+mn-ea"/>
                        </a:rPr>
                        <a:t>顆粒だし</a:t>
                      </a:r>
                    </a:p>
                  </a:txBody>
                  <a:tcPr marL="61571" marR="61571" marT="24241" marB="24241">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3.9</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1.3</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8"/>
                  </a:ext>
                </a:extLst>
              </a:tr>
              <a:tr h="151099">
                <a:tc>
                  <a:txBody>
                    <a:bodyPr/>
                    <a:lstStyle/>
                    <a:p>
                      <a:r>
                        <a:rPr kumimoji="1" lang="ja-JP" altLang="en-US" sz="1600" dirty="0">
                          <a:latin typeface="+mn-ea"/>
                          <a:ea typeface="+mn-ea"/>
                        </a:rPr>
                        <a:t>めんつゆ（ストレート）</a:t>
                      </a:r>
                    </a:p>
                  </a:txBody>
                  <a:tcPr marL="61571" marR="61571" marT="24241" marB="24241">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0.5</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600" dirty="0">
                          <a:latin typeface="+mn-ea"/>
                          <a:ea typeface="+mn-ea"/>
                        </a:rPr>
                        <a:t>0.2</a:t>
                      </a:r>
                      <a:r>
                        <a:rPr kumimoji="1" lang="ja-JP" altLang="en-US" sz="1600" dirty="0">
                          <a:latin typeface="+mn-ea"/>
                          <a:ea typeface="+mn-ea"/>
                        </a:rPr>
                        <a:t>ｇ</a:t>
                      </a:r>
                    </a:p>
                  </a:txBody>
                  <a:tcPr marL="61571" marR="61571" marT="24241" marB="24241">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9"/>
                  </a:ext>
                </a:extLst>
              </a:tr>
            </a:tbl>
          </a:graphicData>
        </a:graphic>
      </p:graphicFrame>
      <p:sp>
        <p:nvSpPr>
          <p:cNvPr id="22" name="テキスト ボックス 21">
            <a:extLst>
              <a:ext uri="{FF2B5EF4-FFF2-40B4-BE49-F238E27FC236}">
                <a16:creationId xmlns="" xmlns:a16="http://schemas.microsoft.com/office/drawing/2014/main" id="{2A6FBE4B-06D9-4D9F-A197-33C7383AFEFF}"/>
              </a:ext>
            </a:extLst>
          </p:cNvPr>
          <p:cNvSpPr txBox="1"/>
          <p:nvPr/>
        </p:nvSpPr>
        <p:spPr>
          <a:xfrm>
            <a:off x="5935712" y="3869166"/>
            <a:ext cx="4076757" cy="307777"/>
          </a:xfrm>
          <a:prstGeom prst="rect">
            <a:avLst/>
          </a:prstGeom>
          <a:noFill/>
        </p:spPr>
        <p:txBody>
          <a:bodyPr wrap="none" rtlCol="0">
            <a:spAutoFit/>
          </a:bodyPr>
          <a:lstStyle/>
          <a:p>
            <a:r>
              <a:rPr lang="ja-JP" altLang="en-US" sz="1400" dirty="0">
                <a:latin typeface="+mn-ea"/>
              </a:rPr>
              <a:t>主な調味料の大さじ１杯</a:t>
            </a:r>
            <a:r>
              <a:rPr lang="ja-JP" altLang="en-US" sz="1400" dirty="0" smtClean="0">
                <a:latin typeface="+mn-ea"/>
              </a:rPr>
              <a:t>、小</a:t>
            </a:r>
            <a:r>
              <a:rPr lang="ja-JP" altLang="en-US" sz="1400" dirty="0">
                <a:latin typeface="+mn-ea"/>
              </a:rPr>
              <a:t>さじ１杯当たりの食塩量</a:t>
            </a:r>
          </a:p>
        </p:txBody>
      </p:sp>
    </p:spTree>
    <p:extLst>
      <p:ext uri="{BB962C8B-B14F-4D97-AF65-F5344CB8AC3E}">
        <p14:creationId xmlns:p14="http://schemas.microsoft.com/office/powerpoint/2010/main" val="645945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892671" y="5499626"/>
            <a:ext cx="7908994" cy="1255728"/>
          </a:xfrm>
          <a:prstGeom prst="rect">
            <a:avLst/>
          </a:prstGeom>
          <a:noFill/>
        </p:spPr>
        <p:txBody>
          <a:bodyPr wrap="square" rtlCol="0">
            <a:spAutoFit/>
          </a:bodyPr>
          <a:lstStyle/>
          <a:p>
            <a:r>
              <a:rPr lang="ja-JP" altLang="en-US" sz="1890" dirty="0" smtClean="0">
                <a:solidFill>
                  <a:prstClr val="black"/>
                </a:solidFill>
                <a:latin typeface="+mn-ea"/>
              </a:rPr>
              <a:t>「</a:t>
            </a:r>
            <a:r>
              <a:rPr lang="en-US" altLang="ja-JP" sz="1890" dirty="0">
                <a:solidFill>
                  <a:prstClr val="black"/>
                </a:solidFill>
                <a:latin typeface="+mn-ea"/>
              </a:rPr>
              <a:t>50</a:t>
            </a:r>
            <a:r>
              <a:rPr lang="ja-JP" altLang="en-US" sz="1890" dirty="0">
                <a:solidFill>
                  <a:prstClr val="black"/>
                </a:solidFill>
                <a:latin typeface="+mn-ea"/>
              </a:rPr>
              <a:t>％減塩」と表示されている食品を選べば、食塩摂取量を半減できます</a:t>
            </a:r>
            <a:r>
              <a:rPr lang="ja-JP" altLang="en-US" sz="1890" dirty="0" smtClean="0">
                <a:solidFill>
                  <a:prstClr val="black"/>
                </a:solidFill>
                <a:latin typeface="+mn-ea"/>
              </a:rPr>
              <a:t>。</a:t>
            </a:r>
            <a:endParaRPr lang="en-US" altLang="ja-JP" sz="1890" dirty="0">
              <a:solidFill>
                <a:prstClr val="black"/>
              </a:solidFill>
              <a:latin typeface="+mn-ea"/>
            </a:endParaRPr>
          </a:p>
          <a:p>
            <a:r>
              <a:rPr lang="ja-JP" altLang="en-US" sz="1890" dirty="0" smtClean="0">
                <a:solidFill>
                  <a:prstClr val="black"/>
                </a:solidFill>
                <a:latin typeface="+mn-ea"/>
              </a:rPr>
              <a:t>（</a:t>
            </a:r>
            <a:r>
              <a:rPr lang="ja-JP" altLang="en-US" sz="1890" dirty="0">
                <a:solidFill>
                  <a:prstClr val="black"/>
                </a:solidFill>
                <a:latin typeface="+mn-ea"/>
              </a:rPr>
              <a:t>例）</a:t>
            </a:r>
            <a:endParaRPr lang="en-US" altLang="ja-JP" sz="1890" dirty="0">
              <a:solidFill>
                <a:prstClr val="black"/>
              </a:solidFill>
              <a:latin typeface="+mn-ea"/>
            </a:endParaRPr>
          </a:p>
          <a:p>
            <a:r>
              <a:rPr lang="ja-JP" altLang="en-US" sz="1890" dirty="0" smtClean="0">
                <a:solidFill>
                  <a:prstClr val="black"/>
                </a:solidFill>
                <a:latin typeface="+mn-ea"/>
              </a:rPr>
              <a:t>梅干</a:t>
            </a:r>
            <a:r>
              <a:rPr lang="ja-JP" altLang="en-US" sz="1890" dirty="0">
                <a:solidFill>
                  <a:prstClr val="black"/>
                </a:solidFill>
                <a:latin typeface="+mn-ea"/>
              </a:rPr>
              <a:t>１個（</a:t>
            </a:r>
            <a:r>
              <a:rPr lang="en-US" altLang="ja-JP" sz="1890" dirty="0">
                <a:solidFill>
                  <a:prstClr val="black"/>
                </a:solidFill>
                <a:latin typeface="+mn-ea"/>
              </a:rPr>
              <a:t>10</a:t>
            </a:r>
            <a:r>
              <a:rPr lang="ja-JP" altLang="en-US" sz="1890" dirty="0">
                <a:solidFill>
                  <a:prstClr val="black"/>
                </a:solidFill>
                <a:latin typeface="+mn-ea"/>
              </a:rPr>
              <a:t>ｇ）の食塩相当量は</a:t>
            </a:r>
            <a:r>
              <a:rPr lang="en-US" altLang="ja-JP" sz="1890" dirty="0">
                <a:solidFill>
                  <a:prstClr val="black"/>
                </a:solidFill>
                <a:latin typeface="+mn-ea"/>
              </a:rPr>
              <a:t>2.2</a:t>
            </a:r>
            <a:r>
              <a:rPr lang="ja-JP" altLang="en-US" sz="1890" dirty="0" err="1" smtClean="0">
                <a:solidFill>
                  <a:prstClr val="black"/>
                </a:solidFill>
                <a:latin typeface="+mn-ea"/>
              </a:rPr>
              <a:t>ｇ</a:t>
            </a:r>
            <a:endParaRPr lang="en-US" altLang="ja-JP" sz="1890" dirty="0" smtClean="0">
              <a:solidFill>
                <a:prstClr val="black"/>
              </a:solidFill>
              <a:latin typeface="+mn-ea"/>
            </a:endParaRPr>
          </a:p>
          <a:p>
            <a:r>
              <a:rPr lang="ja-JP" altLang="en-US" sz="1890" dirty="0" smtClean="0">
                <a:solidFill>
                  <a:prstClr val="black"/>
                </a:solidFill>
                <a:latin typeface="+mn-ea"/>
              </a:rPr>
              <a:t>→</a:t>
            </a:r>
            <a:r>
              <a:rPr lang="en-US" altLang="ja-JP" sz="1890" dirty="0" smtClean="0">
                <a:solidFill>
                  <a:prstClr val="black"/>
                </a:solidFill>
                <a:latin typeface="+mn-ea"/>
              </a:rPr>
              <a:t>50</a:t>
            </a:r>
            <a:r>
              <a:rPr lang="ja-JP" altLang="en-US" sz="1890" dirty="0">
                <a:solidFill>
                  <a:prstClr val="black"/>
                </a:solidFill>
                <a:latin typeface="+mn-ea"/>
              </a:rPr>
              <a:t>％減塩した商品の食塩相当量は</a:t>
            </a:r>
            <a:r>
              <a:rPr lang="en-US" altLang="ja-JP" sz="1890" dirty="0">
                <a:solidFill>
                  <a:prstClr val="black"/>
                </a:solidFill>
                <a:latin typeface="+mn-ea"/>
              </a:rPr>
              <a:t>1.1</a:t>
            </a:r>
            <a:r>
              <a:rPr lang="ja-JP" altLang="en-US" sz="1890" dirty="0">
                <a:solidFill>
                  <a:prstClr val="black"/>
                </a:solidFill>
                <a:latin typeface="+mn-ea"/>
              </a:rPr>
              <a:t>ｇ　　</a:t>
            </a:r>
          </a:p>
        </p:txBody>
      </p:sp>
      <p:sp>
        <p:nvSpPr>
          <p:cNvPr id="23" name="正方形/長方形 22"/>
          <p:cNvSpPr/>
          <p:nvPr/>
        </p:nvSpPr>
        <p:spPr>
          <a:xfrm>
            <a:off x="577958" y="5048375"/>
            <a:ext cx="3881191" cy="446276"/>
          </a:xfrm>
          <a:prstGeom prst="rect">
            <a:avLst/>
          </a:prstGeom>
        </p:spPr>
        <p:txBody>
          <a:bodyPr wrap="none">
            <a:spAutoFit/>
          </a:bodyPr>
          <a:lstStyle/>
          <a:p>
            <a:pPr marL="342900" indent="-342900">
              <a:buFont typeface="Wingdings" panose="05000000000000000000" pitchFamily="2" charset="2"/>
              <a:buChar char="l"/>
            </a:pPr>
            <a:r>
              <a:rPr lang="ja-JP" altLang="en-US" sz="2300" dirty="0">
                <a:solidFill>
                  <a:srgbClr val="FF0000"/>
                </a:solidFill>
                <a:latin typeface="+mn-ea"/>
              </a:rPr>
              <a:t>減塩された食品を選びます</a:t>
            </a:r>
            <a:endParaRPr lang="en-US" altLang="ja-JP" sz="2300" dirty="0">
              <a:solidFill>
                <a:srgbClr val="FF0000"/>
              </a:solidFill>
              <a:latin typeface="+mn-ea"/>
            </a:endParaRPr>
          </a:p>
        </p:txBody>
      </p:sp>
      <p:sp>
        <p:nvSpPr>
          <p:cNvPr id="59" name="円形吹き出し 58"/>
          <p:cNvSpPr/>
          <p:nvPr/>
        </p:nvSpPr>
        <p:spPr>
          <a:xfrm>
            <a:off x="8174774" y="5619787"/>
            <a:ext cx="2006672" cy="1306068"/>
          </a:xfrm>
          <a:prstGeom prst="wedgeEllipseCallout">
            <a:avLst>
              <a:gd name="adj1" fmla="val -80367"/>
              <a:gd name="adj2" fmla="val 21996"/>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solidFill>
                  <a:prstClr val="black"/>
                </a:solidFill>
                <a:latin typeface="+mn-ea"/>
              </a:rPr>
              <a:t>減塩食品で</a:t>
            </a:r>
            <a:endParaRPr lang="en-US" altLang="ja-JP" sz="1890" dirty="0">
              <a:solidFill>
                <a:prstClr val="black"/>
              </a:solidFill>
              <a:latin typeface="+mn-ea"/>
            </a:endParaRPr>
          </a:p>
          <a:p>
            <a:pPr algn="ctr"/>
            <a:r>
              <a:rPr lang="ja-JP" altLang="en-US" sz="1890" dirty="0">
                <a:solidFill>
                  <a:srgbClr val="FF0000"/>
                </a:solidFill>
                <a:latin typeface="+mn-ea"/>
              </a:rPr>
              <a:t>約</a:t>
            </a:r>
            <a:r>
              <a:rPr lang="en-US" altLang="ja-JP" sz="1890" dirty="0">
                <a:solidFill>
                  <a:srgbClr val="FF0000"/>
                </a:solidFill>
                <a:latin typeface="+mn-ea"/>
              </a:rPr>
              <a:t>1</a:t>
            </a:r>
            <a:r>
              <a:rPr lang="ja-JP" altLang="en-US" sz="1890" dirty="0">
                <a:solidFill>
                  <a:srgbClr val="FF0000"/>
                </a:solidFill>
                <a:latin typeface="+mn-ea"/>
              </a:rPr>
              <a:t>ｇ減</a:t>
            </a:r>
          </a:p>
        </p:txBody>
      </p:sp>
      <p:sp>
        <p:nvSpPr>
          <p:cNvPr id="25" name="テキスト ボックス 24"/>
          <p:cNvSpPr txBox="1"/>
          <p:nvPr/>
        </p:nvSpPr>
        <p:spPr>
          <a:xfrm>
            <a:off x="577958" y="1462868"/>
            <a:ext cx="7829451" cy="446276"/>
          </a:xfrm>
          <a:prstGeom prst="rect">
            <a:avLst/>
          </a:prstGeom>
          <a:noFill/>
        </p:spPr>
        <p:txBody>
          <a:bodyPr wrap="square" rtlCol="0">
            <a:spAutoFit/>
          </a:bodyPr>
          <a:lstStyle/>
          <a:p>
            <a:pPr marL="342900" indent="-342900">
              <a:buFont typeface="Wingdings" panose="05000000000000000000" pitchFamily="2" charset="2"/>
              <a:buChar char="l"/>
            </a:pPr>
            <a:r>
              <a:rPr lang="ja-JP" altLang="en-US" sz="2300" dirty="0">
                <a:solidFill>
                  <a:srgbClr val="FF0000"/>
                </a:solidFill>
                <a:latin typeface="+mn-ea"/>
              </a:rPr>
              <a:t>めん類のスープを残すと、食塩摂取量を減らせます</a:t>
            </a:r>
          </a:p>
        </p:txBody>
      </p:sp>
      <p:sp>
        <p:nvSpPr>
          <p:cNvPr id="29" name="正方形/長方形 28"/>
          <p:cNvSpPr/>
          <p:nvPr/>
        </p:nvSpPr>
        <p:spPr>
          <a:xfrm>
            <a:off x="892671" y="1887035"/>
            <a:ext cx="9476029" cy="646331"/>
          </a:xfrm>
          <a:prstGeom prst="rect">
            <a:avLst/>
          </a:prstGeom>
        </p:spPr>
        <p:txBody>
          <a:bodyPr wrap="square">
            <a:spAutoFit/>
          </a:bodyPr>
          <a:lstStyle/>
          <a:p>
            <a:r>
              <a:rPr lang="ja-JP" altLang="en-US" dirty="0">
                <a:latin typeface="+mn-ea"/>
              </a:rPr>
              <a:t>カップ</a:t>
            </a:r>
            <a:r>
              <a:rPr lang="ja-JP" altLang="en-US" dirty="0" err="1">
                <a:latin typeface="+mn-ea"/>
              </a:rPr>
              <a:t>めんや</a:t>
            </a:r>
            <a:r>
              <a:rPr lang="ja-JP" altLang="en-US" dirty="0">
                <a:latin typeface="+mn-ea"/>
              </a:rPr>
              <a:t>インスタントラーメンには、めん・かやくとスープそれぞれの食塩相当量を表示している商品もあります</a:t>
            </a:r>
            <a:r>
              <a:rPr lang="ja-JP" altLang="en-US" dirty="0" smtClean="0">
                <a:latin typeface="+mn-ea"/>
              </a:rPr>
              <a:t>。スープ</a:t>
            </a:r>
            <a:r>
              <a:rPr lang="ja-JP" altLang="en-US" dirty="0">
                <a:latin typeface="+mn-ea"/>
              </a:rPr>
              <a:t>を半分残せば、食塩摂取量を</a:t>
            </a:r>
            <a:r>
              <a:rPr lang="ja-JP" altLang="en-US" dirty="0">
                <a:solidFill>
                  <a:srgbClr val="FF0000"/>
                </a:solidFill>
                <a:latin typeface="+mn-ea"/>
              </a:rPr>
              <a:t>約２ｇ</a:t>
            </a:r>
            <a:r>
              <a:rPr lang="ja-JP" altLang="en-US" dirty="0">
                <a:latin typeface="+mn-ea"/>
              </a:rPr>
              <a:t>減らすことができます。</a:t>
            </a:r>
          </a:p>
        </p:txBody>
      </p:sp>
      <p:sp>
        <p:nvSpPr>
          <p:cNvPr id="31" name="角丸四角形 30"/>
          <p:cNvSpPr/>
          <p:nvPr/>
        </p:nvSpPr>
        <p:spPr>
          <a:xfrm>
            <a:off x="2940678" y="2602306"/>
            <a:ext cx="3712787" cy="2178392"/>
          </a:xfrm>
          <a:prstGeom prst="roundRect">
            <a:avLst>
              <a:gd name="adj" fmla="val 7432"/>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890" dirty="0">
              <a:solidFill>
                <a:prstClr val="black"/>
              </a:solidFill>
              <a:latin typeface="+mn-ea"/>
            </a:endParaRPr>
          </a:p>
        </p:txBody>
      </p:sp>
      <p:sp>
        <p:nvSpPr>
          <p:cNvPr id="39" name="正方形/長方形 38"/>
          <p:cNvSpPr/>
          <p:nvPr/>
        </p:nvSpPr>
        <p:spPr>
          <a:xfrm>
            <a:off x="4656510" y="2628453"/>
            <a:ext cx="1884570" cy="674031"/>
          </a:xfrm>
          <a:prstGeom prst="rect">
            <a:avLst/>
          </a:prstGeom>
        </p:spPr>
        <p:txBody>
          <a:bodyPr wrap="square">
            <a:spAutoFit/>
          </a:bodyPr>
          <a:lstStyle/>
          <a:p>
            <a:pPr algn="ctr"/>
            <a:r>
              <a:rPr lang="ja-JP" altLang="en-US" sz="1890" dirty="0">
                <a:solidFill>
                  <a:prstClr val="black"/>
                </a:solidFill>
                <a:latin typeface="+mn-ea"/>
              </a:rPr>
              <a:t>栄養成分表示</a:t>
            </a:r>
            <a:endParaRPr lang="en-US" altLang="ja-JP" sz="1890" dirty="0">
              <a:solidFill>
                <a:prstClr val="black"/>
              </a:solidFill>
              <a:latin typeface="+mn-ea"/>
            </a:endParaRPr>
          </a:p>
          <a:p>
            <a:pPr algn="ctr"/>
            <a:r>
              <a:rPr lang="ja-JP" altLang="en-US" sz="1890" dirty="0">
                <a:solidFill>
                  <a:prstClr val="black"/>
                </a:solidFill>
                <a:latin typeface="+mn-ea"/>
              </a:rPr>
              <a:t>１食（</a:t>
            </a:r>
            <a:r>
              <a:rPr lang="en-US" altLang="ja-JP" sz="1890" dirty="0">
                <a:solidFill>
                  <a:prstClr val="black"/>
                </a:solidFill>
                <a:latin typeface="+mn-ea"/>
              </a:rPr>
              <a:t>88</a:t>
            </a:r>
            <a:r>
              <a:rPr lang="ja-JP" altLang="en-US" sz="1890" dirty="0">
                <a:solidFill>
                  <a:prstClr val="black"/>
                </a:solidFill>
                <a:latin typeface="+mn-ea"/>
              </a:rPr>
              <a:t>ｇ）当たり</a:t>
            </a:r>
            <a:endParaRPr lang="en-US" altLang="ja-JP" sz="1890" dirty="0">
              <a:solidFill>
                <a:prstClr val="black"/>
              </a:solidFill>
              <a:latin typeface="+mn-ea"/>
            </a:endParaRPr>
          </a:p>
        </p:txBody>
      </p:sp>
      <p:sp>
        <p:nvSpPr>
          <p:cNvPr id="40" name="テキスト ボックス 39"/>
          <p:cNvSpPr txBox="1"/>
          <p:nvPr/>
        </p:nvSpPr>
        <p:spPr>
          <a:xfrm>
            <a:off x="3103493" y="2661140"/>
            <a:ext cx="943073" cy="383182"/>
          </a:xfrm>
          <a:prstGeom prst="rect">
            <a:avLst/>
          </a:prstGeom>
          <a:noFill/>
        </p:spPr>
        <p:txBody>
          <a:bodyPr wrap="square" rtlCol="0">
            <a:spAutoFit/>
          </a:bodyPr>
          <a:lstStyle/>
          <a:p>
            <a:r>
              <a:rPr lang="en-US" altLang="ja-JP" sz="1890" dirty="0">
                <a:solidFill>
                  <a:prstClr val="black"/>
                </a:solidFill>
                <a:latin typeface="+mn-ea"/>
              </a:rPr>
              <a:t>【</a:t>
            </a:r>
            <a:r>
              <a:rPr lang="ja-JP" altLang="en-US" sz="1890" dirty="0">
                <a:solidFill>
                  <a:prstClr val="black"/>
                </a:solidFill>
                <a:latin typeface="+mn-ea"/>
              </a:rPr>
              <a:t>例</a:t>
            </a:r>
            <a:r>
              <a:rPr lang="en-US" altLang="ja-JP" sz="1890" dirty="0">
                <a:solidFill>
                  <a:prstClr val="black"/>
                </a:solidFill>
                <a:latin typeface="+mn-ea"/>
              </a:rPr>
              <a:t>】</a:t>
            </a:r>
            <a:endParaRPr lang="ja-JP" altLang="en-US" sz="1890" dirty="0">
              <a:solidFill>
                <a:prstClr val="black"/>
              </a:solidFill>
              <a:latin typeface="+mn-ea"/>
            </a:endParaRPr>
          </a:p>
        </p:txBody>
      </p:sp>
      <p:sp>
        <p:nvSpPr>
          <p:cNvPr id="41" name="円形吹き出し 40"/>
          <p:cNvSpPr/>
          <p:nvPr/>
        </p:nvSpPr>
        <p:spPr>
          <a:xfrm>
            <a:off x="6883892" y="2661140"/>
            <a:ext cx="2294218" cy="1115573"/>
          </a:xfrm>
          <a:prstGeom prst="wedgeEllipseCallout">
            <a:avLst>
              <a:gd name="adj1" fmla="val -76399"/>
              <a:gd name="adj2" fmla="val 86166"/>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solidFill>
                  <a:prstClr val="black"/>
                </a:solidFill>
                <a:latin typeface="+mn-ea"/>
              </a:rPr>
              <a:t>スープを半分残せば、</a:t>
            </a:r>
            <a:endParaRPr lang="en-US" altLang="ja-JP" sz="1890" dirty="0">
              <a:solidFill>
                <a:prstClr val="black"/>
              </a:solidFill>
              <a:latin typeface="+mn-ea"/>
            </a:endParaRPr>
          </a:p>
          <a:p>
            <a:pPr algn="ctr"/>
            <a:r>
              <a:rPr lang="ja-JP" altLang="en-US" sz="1890" dirty="0">
                <a:solidFill>
                  <a:srgbClr val="FF0000"/>
                </a:solidFill>
                <a:latin typeface="+mn-ea"/>
              </a:rPr>
              <a:t>約</a:t>
            </a:r>
            <a:r>
              <a:rPr lang="en-US" altLang="ja-JP" sz="1890" dirty="0">
                <a:solidFill>
                  <a:srgbClr val="FF0000"/>
                </a:solidFill>
                <a:latin typeface="+mn-ea"/>
              </a:rPr>
              <a:t>2</a:t>
            </a:r>
            <a:r>
              <a:rPr lang="ja-JP" altLang="en-US" sz="1890" dirty="0">
                <a:solidFill>
                  <a:srgbClr val="FF0000"/>
                </a:solidFill>
                <a:latin typeface="+mn-ea"/>
              </a:rPr>
              <a:t>ｇ減</a:t>
            </a:r>
          </a:p>
        </p:txBody>
      </p:sp>
      <p:sp>
        <p:nvSpPr>
          <p:cNvPr id="42" name="テキスト ボックス 41"/>
          <p:cNvSpPr txBox="1"/>
          <p:nvPr/>
        </p:nvSpPr>
        <p:spPr>
          <a:xfrm>
            <a:off x="4786094" y="3306951"/>
            <a:ext cx="1600862" cy="383182"/>
          </a:xfrm>
          <a:prstGeom prst="rect">
            <a:avLst/>
          </a:prstGeom>
          <a:noFill/>
        </p:spPr>
        <p:txBody>
          <a:bodyPr wrap="square" rtlCol="0">
            <a:spAutoFit/>
          </a:bodyPr>
          <a:lstStyle/>
          <a:p>
            <a:pPr algn="ctr"/>
            <a:r>
              <a:rPr lang="ja-JP" altLang="en-US" sz="1890" dirty="0">
                <a:solidFill>
                  <a:prstClr val="black"/>
                </a:solidFill>
                <a:latin typeface="+mn-ea"/>
              </a:rPr>
              <a:t>食塩相当量</a:t>
            </a:r>
          </a:p>
        </p:txBody>
      </p:sp>
      <p:sp>
        <p:nvSpPr>
          <p:cNvPr id="43" name="テキスト ボックス 42"/>
          <p:cNvSpPr txBox="1"/>
          <p:nvPr/>
        </p:nvSpPr>
        <p:spPr>
          <a:xfrm>
            <a:off x="2973267" y="3639537"/>
            <a:ext cx="1668838" cy="383182"/>
          </a:xfrm>
          <a:prstGeom prst="rect">
            <a:avLst/>
          </a:prstGeom>
          <a:noFill/>
        </p:spPr>
        <p:txBody>
          <a:bodyPr wrap="square" rtlCol="0">
            <a:spAutoFit/>
          </a:bodyPr>
          <a:lstStyle/>
          <a:p>
            <a:r>
              <a:rPr lang="ja-JP" altLang="en-US" sz="1890" dirty="0">
                <a:solidFill>
                  <a:prstClr val="black"/>
                </a:solidFill>
                <a:latin typeface="+mn-ea"/>
              </a:rPr>
              <a:t>カップ麺全体</a:t>
            </a:r>
          </a:p>
        </p:txBody>
      </p:sp>
      <p:sp>
        <p:nvSpPr>
          <p:cNvPr id="44" name="テキスト ボックス 43"/>
          <p:cNvSpPr txBox="1"/>
          <p:nvPr/>
        </p:nvSpPr>
        <p:spPr>
          <a:xfrm>
            <a:off x="3342014" y="3978785"/>
            <a:ext cx="1609663" cy="674031"/>
          </a:xfrm>
          <a:prstGeom prst="rect">
            <a:avLst/>
          </a:prstGeom>
          <a:noFill/>
        </p:spPr>
        <p:txBody>
          <a:bodyPr wrap="square" rtlCol="0">
            <a:spAutoFit/>
          </a:bodyPr>
          <a:lstStyle/>
          <a:p>
            <a:r>
              <a:rPr lang="ja-JP" altLang="en-US" sz="1890" dirty="0">
                <a:solidFill>
                  <a:prstClr val="black"/>
                </a:solidFill>
                <a:latin typeface="+mn-ea"/>
              </a:rPr>
              <a:t>めん・かやく</a:t>
            </a:r>
            <a:endParaRPr lang="en-US" altLang="ja-JP" sz="1890" dirty="0">
              <a:solidFill>
                <a:prstClr val="black"/>
              </a:solidFill>
              <a:latin typeface="+mn-ea"/>
            </a:endParaRPr>
          </a:p>
          <a:p>
            <a:r>
              <a:rPr lang="ja-JP" altLang="en-US" sz="1890" dirty="0">
                <a:solidFill>
                  <a:prstClr val="black"/>
                </a:solidFill>
                <a:latin typeface="+mn-ea"/>
              </a:rPr>
              <a:t>スープ</a:t>
            </a:r>
          </a:p>
        </p:txBody>
      </p:sp>
      <p:sp>
        <p:nvSpPr>
          <p:cNvPr id="45" name="大かっこ 44"/>
          <p:cNvSpPr/>
          <p:nvPr/>
        </p:nvSpPr>
        <p:spPr>
          <a:xfrm>
            <a:off x="3338116" y="4011661"/>
            <a:ext cx="2865172" cy="645622"/>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890" dirty="0">
              <a:solidFill>
                <a:prstClr val="black"/>
              </a:solidFill>
              <a:latin typeface="+mn-ea"/>
            </a:endParaRPr>
          </a:p>
        </p:txBody>
      </p:sp>
      <p:sp>
        <p:nvSpPr>
          <p:cNvPr id="46" name="角丸四角形 45"/>
          <p:cNvSpPr/>
          <p:nvPr/>
        </p:nvSpPr>
        <p:spPr>
          <a:xfrm>
            <a:off x="7088133" y="3993910"/>
            <a:ext cx="1249005" cy="720088"/>
          </a:xfrm>
          <a:prstGeom prst="roundRect">
            <a:avLst/>
          </a:prstGeom>
          <a:solidFill>
            <a:schemeClr val="bg1"/>
          </a:solidFill>
          <a:ln w="28575">
            <a:solidFill>
              <a:srgbClr val="C0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890" dirty="0">
                <a:solidFill>
                  <a:prstClr val="black"/>
                </a:solidFill>
                <a:latin typeface="+mn-ea"/>
              </a:rPr>
              <a:t>ここもチェック</a:t>
            </a:r>
          </a:p>
        </p:txBody>
      </p:sp>
      <p:cxnSp>
        <p:nvCxnSpPr>
          <p:cNvPr id="47" name="直線コネクタ 46"/>
          <p:cNvCxnSpPr>
            <a:cxnSpLocks/>
            <a:stCxn id="46" idx="1"/>
          </p:cNvCxnSpPr>
          <p:nvPr/>
        </p:nvCxnSpPr>
        <p:spPr>
          <a:xfrm flipH="1">
            <a:off x="5950401" y="4353954"/>
            <a:ext cx="1137732" cy="109257"/>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3398637" y="4324841"/>
            <a:ext cx="2539169" cy="302153"/>
          </a:xfrm>
          <a:prstGeom prst="rect">
            <a:avLst/>
          </a:prstGeom>
          <a:noFill/>
          <a:ln w="28575">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890" dirty="0">
              <a:solidFill>
                <a:prstClr val="black"/>
              </a:solidFill>
              <a:latin typeface="+mn-ea"/>
            </a:endParaRPr>
          </a:p>
        </p:txBody>
      </p:sp>
      <p:sp>
        <p:nvSpPr>
          <p:cNvPr id="49" name="テキスト ボックス 48"/>
          <p:cNvSpPr txBox="1"/>
          <p:nvPr/>
        </p:nvSpPr>
        <p:spPr>
          <a:xfrm>
            <a:off x="5277585" y="3948496"/>
            <a:ext cx="774224" cy="674031"/>
          </a:xfrm>
          <a:prstGeom prst="rect">
            <a:avLst/>
          </a:prstGeom>
          <a:noFill/>
        </p:spPr>
        <p:txBody>
          <a:bodyPr wrap="square" rtlCol="0">
            <a:spAutoFit/>
          </a:bodyPr>
          <a:lstStyle/>
          <a:p>
            <a:r>
              <a:rPr lang="en-US" altLang="ja-JP" sz="1890" dirty="0">
                <a:solidFill>
                  <a:prstClr val="black"/>
                </a:solidFill>
                <a:latin typeface="+mn-ea"/>
              </a:rPr>
              <a:t>1.5</a:t>
            </a:r>
            <a:r>
              <a:rPr lang="ja-JP" altLang="en-US" sz="1890" dirty="0">
                <a:solidFill>
                  <a:prstClr val="black"/>
                </a:solidFill>
                <a:latin typeface="+mn-ea"/>
              </a:rPr>
              <a:t>ｇ</a:t>
            </a:r>
            <a:endParaRPr lang="en-US" altLang="ja-JP" sz="1890" dirty="0">
              <a:solidFill>
                <a:prstClr val="black"/>
              </a:solidFill>
              <a:latin typeface="+mn-ea"/>
            </a:endParaRPr>
          </a:p>
          <a:p>
            <a:r>
              <a:rPr lang="en-US" altLang="ja-JP" sz="1890" dirty="0">
                <a:solidFill>
                  <a:prstClr val="black"/>
                </a:solidFill>
                <a:latin typeface="+mn-ea"/>
              </a:rPr>
              <a:t>4.0g</a:t>
            </a:r>
            <a:endParaRPr lang="ja-JP" altLang="en-US" sz="1890" dirty="0">
              <a:solidFill>
                <a:prstClr val="black"/>
              </a:solidFill>
              <a:latin typeface="+mn-ea"/>
            </a:endParaRPr>
          </a:p>
        </p:txBody>
      </p:sp>
      <p:sp>
        <p:nvSpPr>
          <p:cNvPr id="51" name="テキスト ボックス 50"/>
          <p:cNvSpPr txBox="1"/>
          <p:nvPr/>
        </p:nvSpPr>
        <p:spPr>
          <a:xfrm>
            <a:off x="5264990" y="3636697"/>
            <a:ext cx="672817" cy="383182"/>
          </a:xfrm>
          <a:prstGeom prst="rect">
            <a:avLst/>
          </a:prstGeom>
          <a:noFill/>
        </p:spPr>
        <p:txBody>
          <a:bodyPr wrap="square" rtlCol="0">
            <a:spAutoFit/>
          </a:bodyPr>
          <a:lstStyle/>
          <a:p>
            <a:r>
              <a:rPr lang="en-US" altLang="ja-JP" sz="1890" dirty="0">
                <a:solidFill>
                  <a:prstClr val="black"/>
                </a:solidFill>
                <a:latin typeface="+mn-ea"/>
              </a:rPr>
              <a:t>5.5g</a:t>
            </a:r>
            <a:endParaRPr lang="ja-JP" altLang="en-US" sz="1890" dirty="0">
              <a:solidFill>
                <a:prstClr val="black"/>
              </a:solidFill>
              <a:latin typeface="+mn-ea"/>
            </a:endParaRPr>
          </a:p>
        </p:txBody>
      </p:sp>
      <p:sp>
        <p:nvSpPr>
          <p:cNvPr id="26" name="ホームベース 25"/>
          <p:cNvSpPr/>
          <p:nvPr/>
        </p:nvSpPr>
        <p:spPr>
          <a:xfrm>
            <a:off x="0" y="174168"/>
            <a:ext cx="2455817" cy="504000"/>
          </a:xfrm>
          <a:prstGeom prst="homePlate">
            <a:avLst/>
          </a:prstGeom>
          <a:solidFill>
            <a:srgbClr val="EB4125"/>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600" dirty="0" smtClean="0">
                <a:latin typeface="+mn-ea"/>
              </a:rPr>
              <a:t>ポイント①</a:t>
            </a:r>
            <a:endParaRPr kumimoji="1" lang="ja-JP" altLang="en-US" sz="2600" dirty="0">
              <a:latin typeface="+mn-ea"/>
            </a:endParaRPr>
          </a:p>
        </p:txBody>
      </p:sp>
      <p:sp>
        <p:nvSpPr>
          <p:cNvPr id="28" name="テキスト ボックス 27"/>
          <p:cNvSpPr txBox="1"/>
          <p:nvPr/>
        </p:nvSpPr>
        <p:spPr>
          <a:xfrm>
            <a:off x="179906" y="890379"/>
            <a:ext cx="10332000" cy="400110"/>
          </a:xfrm>
          <a:prstGeom prst="rect">
            <a:avLst/>
          </a:prstGeom>
          <a:solidFill>
            <a:schemeClr val="accent4">
              <a:lumMod val="20000"/>
              <a:lumOff val="80000"/>
            </a:schemeClr>
          </a:solidFill>
        </p:spPr>
        <p:txBody>
          <a:bodyPr wrap="square" rtlCol="0">
            <a:spAutoFit/>
          </a:bodyPr>
          <a:lstStyle/>
          <a:p>
            <a:r>
              <a:rPr lang="ja-JP" altLang="en-US" sz="2000" dirty="0" smtClean="0">
                <a:latin typeface="+mn-ea"/>
                <a:cs typeface="メイリオ" panose="020B0604030504040204" pitchFamily="50" charset="-128"/>
              </a:rPr>
              <a:t>ふだん</a:t>
            </a:r>
            <a:r>
              <a:rPr lang="ja-JP" altLang="en-US" sz="2000" dirty="0">
                <a:latin typeface="+mn-ea"/>
                <a:cs typeface="メイリオ" panose="020B0604030504040204" pitchFamily="50" charset="-128"/>
              </a:rPr>
              <a:t>よく食べる食品に含まれる食塩量を知り、選び方や食べ方の工夫でおいしく減塩。</a:t>
            </a:r>
          </a:p>
        </p:txBody>
      </p:sp>
      <p:sp>
        <p:nvSpPr>
          <p:cNvPr id="24" name="正方形/長方形 23"/>
          <p:cNvSpPr/>
          <p:nvPr/>
        </p:nvSpPr>
        <p:spPr>
          <a:xfrm>
            <a:off x="2234350" y="164749"/>
            <a:ext cx="8417229" cy="492443"/>
          </a:xfrm>
          <a:prstGeom prst="rect">
            <a:avLst/>
          </a:prstGeom>
        </p:spPr>
        <p:txBody>
          <a:bodyPr wrap="square">
            <a:spAutoFit/>
          </a:bodyPr>
          <a:lstStyle/>
          <a:p>
            <a:pPr algn="ctr"/>
            <a:r>
              <a:rPr lang="ja-JP" altLang="en-US" sz="2600" dirty="0">
                <a:latin typeface="+mn-ea"/>
              </a:rPr>
              <a:t>ふだんよく食べる食品からの食塩摂取量を減らす</a:t>
            </a:r>
          </a:p>
        </p:txBody>
      </p:sp>
      <p:sp>
        <p:nvSpPr>
          <p:cNvPr id="30" name="角丸四角形 29"/>
          <p:cNvSpPr/>
          <p:nvPr/>
        </p:nvSpPr>
        <p:spPr>
          <a:xfrm>
            <a:off x="2083579" y="192168"/>
            <a:ext cx="8568000" cy="475200"/>
          </a:xfrm>
          <a:prstGeom prst="roundRect">
            <a:avLst/>
          </a:prstGeom>
          <a:noFill/>
          <a:ln w="19050">
            <a:solidFill>
              <a:srgbClr val="EB4125"/>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atin typeface="+mn-ea"/>
            </a:endParaRPr>
          </a:p>
        </p:txBody>
      </p:sp>
    </p:spTree>
    <p:extLst>
      <p:ext uri="{BB962C8B-B14F-4D97-AF65-F5344CB8AC3E}">
        <p14:creationId xmlns:p14="http://schemas.microsoft.com/office/powerpoint/2010/main" val="867008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テキスト ボックス 62"/>
          <p:cNvSpPr txBox="1"/>
          <p:nvPr/>
        </p:nvSpPr>
        <p:spPr>
          <a:xfrm>
            <a:off x="883031" y="1709212"/>
            <a:ext cx="7193023" cy="1255728"/>
          </a:xfrm>
          <a:prstGeom prst="rect">
            <a:avLst/>
          </a:prstGeom>
          <a:noFill/>
        </p:spPr>
        <p:txBody>
          <a:bodyPr wrap="square" rtlCol="0">
            <a:spAutoFit/>
          </a:bodyPr>
          <a:lstStyle/>
          <a:p>
            <a:r>
              <a:rPr lang="ja-JP" altLang="en-US" sz="1890" dirty="0">
                <a:solidFill>
                  <a:prstClr val="black"/>
                </a:solidFill>
                <a:latin typeface="+mn-ea"/>
              </a:rPr>
              <a:t>　「○％減塩」、「塩分控えめ」という栄養強調表示が役立ちます。</a:t>
            </a:r>
            <a:endParaRPr lang="en-US" altLang="ja-JP" sz="1890" dirty="0">
              <a:solidFill>
                <a:prstClr val="black"/>
              </a:solidFill>
              <a:latin typeface="+mn-ea"/>
            </a:endParaRPr>
          </a:p>
          <a:p>
            <a:r>
              <a:rPr lang="ja-JP" altLang="en-US" sz="1890" dirty="0">
                <a:solidFill>
                  <a:prstClr val="black"/>
                </a:solidFill>
                <a:latin typeface="+mn-ea"/>
              </a:rPr>
              <a:t>　（例）</a:t>
            </a:r>
            <a:endParaRPr lang="en-US" altLang="ja-JP" sz="1890" dirty="0">
              <a:solidFill>
                <a:prstClr val="black"/>
              </a:solidFill>
              <a:latin typeface="+mn-ea"/>
            </a:endParaRPr>
          </a:p>
          <a:p>
            <a:r>
              <a:rPr lang="ja-JP" altLang="en-US" sz="1890" dirty="0">
                <a:solidFill>
                  <a:prstClr val="black"/>
                </a:solidFill>
                <a:latin typeface="+mn-ea"/>
              </a:rPr>
              <a:t>　　大さじ１杯のしょうゆの食塩相当量は</a:t>
            </a:r>
            <a:r>
              <a:rPr lang="en-US" altLang="ja-JP" sz="1890" dirty="0">
                <a:solidFill>
                  <a:prstClr val="black"/>
                </a:solidFill>
                <a:latin typeface="+mn-ea"/>
              </a:rPr>
              <a:t>2.6</a:t>
            </a:r>
            <a:r>
              <a:rPr lang="ja-JP" altLang="en-US" sz="1890" dirty="0">
                <a:solidFill>
                  <a:prstClr val="black"/>
                </a:solidFill>
                <a:latin typeface="+mn-ea"/>
              </a:rPr>
              <a:t>ｇ</a:t>
            </a:r>
            <a:endParaRPr lang="en-US" altLang="ja-JP" sz="1890" dirty="0">
              <a:solidFill>
                <a:prstClr val="black"/>
              </a:solidFill>
              <a:latin typeface="+mn-ea"/>
            </a:endParaRPr>
          </a:p>
          <a:p>
            <a:r>
              <a:rPr lang="ja-JP" altLang="en-US" sz="1890" dirty="0">
                <a:solidFill>
                  <a:prstClr val="black"/>
                </a:solidFill>
                <a:latin typeface="+mn-ea"/>
              </a:rPr>
              <a:t>　　→　</a:t>
            </a:r>
            <a:r>
              <a:rPr lang="en-US" altLang="ja-JP" sz="1890" dirty="0">
                <a:solidFill>
                  <a:prstClr val="black"/>
                </a:solidFill>
                <a:latin typeface="+mn-ea"/>
              </a:rPr>
              <a:t>40</a:t>
            </a:r>
            <a:r>
              <a:rPr lang="ja-JP" altLang="en-US" sz="1890" dirty="0">
                <a:solidFill>
                  <a:prstClr val="black"/>
                </a:solidFill>
                <a:latin typeface="+mn-ea"/>
              </a:rPr>
              <a:t>％減塩しょうゆに置き換えると食塩相当量は</a:t>
            </a:r>
            <a:r>
              <a:rPr lang="en-US" altLang="ja-JP" sz="1890" dirty="0">
                <a:solidFill>
                  <a:prstClr val="black"/>
                </a:solidFill>
                <a:latin typeface="+mn-ea"/>
              </a:rPr>
              <a:t>1.6</a:t>
            </a:r>
            <a:r>
              <a:rPr lang="ja-JP" altLang="en-US" sz="1890" dirty="0">
                <a:solidFill>
                  <a:prstClr val="black"/>
                </a:solidFill>
                <a:latin typeface="+mn-ea"/>
              </a:rPr>
              <a:t>ｇ</a:t>
            </a:r>
            <a:endParaRPr lang="en-US" altLang="ja-JP" sz="1890" dirty="0">
              <a:solidFill>
                <a:prstClr val="black"/>
              </a:solidFill>
              <a:latin typeface="+mn-ea"/>
            </a:endParaRPr>
          </a:p>
        </p:txBody>
      </p:sp>
      <p:sp>
        <p:nvSpPr>
          <p:cNvPr id="55" name="テキスト ボックス 54"/>
          <p:cNvSpPr txBox="1"/>
          <p:nvPr/>
        </p:nvSpPr>
        <p:spPr>
          <a:xfrm>
            <a:off x="556152" y="5534632"/>
            <a:ext cx="4108898" cy="658642"/>
          </a:xfrm>
          <a:prstGeom prst="rect">
            <a:avLst/>
          </a:prstGeom>
          <a:noFill/>
        </p:spPr>
        <p:txBody>
          <a:bodyPr wrap="square" rtlCol="0">
            <a:spAutoFit/>
          </a:bodyPr>
          <a:lstStyle/>
          <a:p>
            <a:pPr marL="342900" indent="-342900">
              <a:lnSpc>
                <a:spcPct val="80000"/>
              </a:lnSpc>
              <a:buFont typeface="Wingdings" panose="05000000000000000000" pitchFamily="2" charset="2"/>
              <a:buChar char="l"/>
            </a:pPr>
            <a:r>
              <a:rPr lang="ja-JP" altLang="en-US" sz="2300" dirty="0">
                <a:solidFill>
                  <a:srgbClr val="FF0000"/>
                </a:solidFill>
                <a:latin typeface="+mn-ea"/>
              </a:rPr>
              <a:t>調味料の使い方を工夫して、こつこつ減塩</a:t>
            </a:r>
          </a:p>
        </p:txBody>
      </p:sp>
      <p:sp>
        <p:nvSpPr>
          <p:cNvPr id="150" name="テキスト ボックス 149"/>
          <p:cNvSpPr txBox="1"/>
          <p:nvPr/>
        </p:nvSpPr>
        <p:spPr>
          <a:xfrm>
            <a:off x="916760" y="6281292"/>
            <a:ext cx="3565985" cy="674031"/>
          </a:xfrm>
          <a:prstGeom prst="rect">
            <a:avLst/>
          </a:prstGeom>
          <a:noFill/>
        </p:spPr>
        <p:txBody>
          <a:bodyPr wrap="square" lIns="0" rIns="0" rtlCol="0">
            <a:spAutoFit/>
          </a:bodyPr>
          <a:lstStyle/>
          <a:p>
            <a:r>
              <a:rPr lang="ja-JP" altLang="en-US" sz="1890" dirty="0">
                <a:solidFill>
                  <a:prstClr val="black"/>
                </a:solidFill>
                <a:latin typeface="+mn-ea"/>
              </a:rPr>
              <a:t>　しょうゆの使い方を工夫すれば、食塩摂取量を</a:t>
            </a:r>
            <a:r>
              <a:rPr lang="ja-JP" altLang="en-US" sz="1890" dirty="0">
                <a:solidFill>
                  <a:srgbClr val="FF0000"/>
                </a:solidFill>
                <a:latin typeface="+mn-ea"/>
              </a:rPr>
              <a:t>半減</a:t>
            </a:r>
            <a:r>
              <a:rPr lang="ja-JP" altLang="en-US" sz="1890" dirty="0">
                <a:solidFill>
                  <a:prstClr val="black"/>
                </a:solidFill>
                <a:latin typeface="+mn-ea"/>
              </a:rPr>
              <a:t>できます。</a:t>
            </a:r>
            <a:endParaRPr lang="en-US" altLang="ja-JP" sz="1890" dirty="0">
              <a:solidFill>
                <a:prstClr val="black"/>
              </a:solidFill>
              <a:latin typeface="+mn-ea"/>
            </a:endParaRPr>
          </a:p>
        </p:txBody>
      </p:sp>
      <p:sp>
        <p:nvSpPr>
          <p:cNvPr id="10" name="正方形/長方形 9"/>
          <p:cNvSpPr/>
          <p:nvPr/>
        </p:nvSpPr>
        <p:spPr>
          <a:xfrm>
            <a:off x="556152" y="1315995"/>
            <a:ext cx="5206833" cy="446276"/>
          </a:xfrm>
          <a:prstGeom prst="rect">
            <a:avLst/>
          </a:prstGeom>
        </p:spPr>
        <p:txBody>
          <a:bodyPr wrap="square">
            <a:spAutoFit/>
          </a:bodyPr>
          <a:lstStyle/>
          <a:p>
            <a:pPr marL="342900" indent="-342900">
              <a:buFont typeface="Wingdings" panose="05000000000000000000" pitchFamily="2" charset="2"/>
              <a:buChar char="l"/>
            </a:pPr>
            <a:r>
              <a:rPr lang="ja-JP" altLang="en-US" sz="2300" dirty="0">
                <a:solidFill>
                  <a:srgbClr val="FF0000"/>
                </a:solidFill>
                <a:latin typeface="+mn-ea"/>
              </a:rPr>
              <a:t>食塩量が少ない調味料を選びます</a:t>
            </a:r>
          </a:p>
        </p:txBody>
      </p:sp>
      <p:sp>
        <p:nvSpPr>
          <p:cNvPr id="36" name="テキスト ボックス 35"/>
          <p:cNvSpPr txBox="1"/>
          <p:nvPr/>
        </p:nvSpPr>
        <p:spPr>
          <a:xfrm>
            <a:off x="556152" y="3042165"/>
            <a:ext cx="6422870" cy="446276"/>
          </a:xfrm>
          <a:prstGeom prst="rect">
            <a:avLst/>
          </a:prstGeom>
          <a:noFill/>
        </p:spPr>
        <p:txBody>
          <a:bodyPr wrap="square" rtlCol="0">
            <a:spAutoFit/>
          </a:bodyPr>
          <a:lstStyle/>
          <a:p>
            <a:pPr marL="342900" indent="-342900">
              <a:buFont typeface="Wingdings" panose="05000000000000000000" pitchFamily="2" charset="2"/>
              <a:buChar char="l"/>
            </a:pPr>
            <a:r>
              <a:rPr lang="ja-JP" altLang="en-US" sz="2300" dirty="0">
                <a:solidFill>
                  <a:srgbClr val="FF0000"/>
                </a:solidFill>
                <a:latin typeface="+mn-ea"/>
              </a:rPr>
              <a:t>食べる回数で、食塩摂取量を減らせます</a:t>
            </a:r>
          </a:p>
        </p:txBody>
      </p:sp>
      <p:sp>
        <p:nvSpPr>
          <p:cNvPr id="99" name="円形吹き出し 98"/>
          <p:cNvSpPr/>
          <p:nvPr/>
        </p:nvSpPr>
        <p:spPr>
          <a:xfrm>
            <a:off x="7208321" y="1902173"/>
            <a:ext cx="2079027" cy="951837"/>
          </a:xfrm>
          <a:prstGeom prst="wedgeEllipseCallout">
            <a:avLst>
              <a:gd name="adj1" fmla="val -58673"/>
              <a:gd name="adj2" fmla="val 38863"/>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solidFill>
                  <a:prstClr val="black"/>
                </a:solidFill>
                <a:latin typeface="+mn-ea"/>
              </a:rPr>
              <a:t>減塩食品で</a:t>
            </a:r>
            <a:r>
              <a:rPr lang="ja-JP" altLang="en-US" sz="1890" dirty="0">
                <a:solidFill>
                  <a:srgbClr val="FF0000"/>
                </a:solidFill>
                <a:latin typeface="+mn-ea"/>
              </a:rPr>
              <a:t>約</a:t>
            </a:r>
            <a:r>
              <a:rPr lang="en-US" altLang="ja-JP" sz="1890" dirty="0">
                <a:solidFill>
                  <a:srgbClr val="FF0000"/>
                </a:solidFill>
                <a:latin typeface="+mn-ea"/>
              </a:rPr>
              <a:t>1</a:t>
            </a:r>
            <a:r>
              <a:rPr lang="ja-JP" altLang="en-US" sz="1890" dirty="0">
                <a:solidFill>
                  <a:srgbClr val="FF0000"/>
                </a:solidFill>
                <a:latin typeface="+mn-ea"/>
              </a:rPr>
              <a:t>ｇ減</a:t>
            </a:r>
          </a:p>
        </p:txBody>
      </p:sp>
      <p:sp>
        <p:nvSpPr>
          <p:cNvPr id="64" name="テキスト ボックス 63"/>
          <p:cNvSpPr txBox="1"/>
          <p:nvPr/>
        </p:nvSpPr>
        <p:spPr>
          <a:xfrm>
            <a:off x="4931130" y="6544518"/>
            <a:ext cx="2317468" cy="609398"/>
          </a:xfrm>
          <a:prstGeom prst="rect">
            <a:avLst/>
          </a:prstGeom>
          <a:noFill/>
        </p:spPr>
        <p:txBody>
          <a:bodyPr wrap="square" rtlCol="0">
            <a:spAutoFit/>
          </a:bodyPr>
          <a:lstStyle/>
          <a:p>
            <a:r>
              <a:rPr lang="ja-JP" altLang="en-US" sz="1680" dirty="0">
                <a:solidFill>
                  <a:prstClr val="black"/>
                </a:solidFill>
                <a:latin typeface="+mn-ea"/>
              </a:rPr>
              <a:t>　刺身５切れ分</a:t>
            </a:r>
            <a:endParaRPr lang="en-US" altLang="ja-JP" sz="1680" dirty="0">
              <a:solidFill>
                <a:prstClr val="black"/>
              </a:solidFill>
              <a:latin typeface="+mn-ea"/>
            </a:endParaRPr>
          </a:p>
          <a:p>
            <a:r>
              <a:rPr lang="ja-JP" altLang="en-US" sz="1680" dirty="0">
                <a:solidFill>
                  <a:prstClr val="black"/>
                </a:solidFill>
                <a:latin typeface="+mn-ea"/>
              </a:rPr>
              <a:t>　食塩相当量</a:t>
            </a:r>
            <a:r>
              <a:rPr lang="ja-JP" altLang="en-US" sz="1680" dirty="0" smtClean="0">
                <a:solidFill>
                  <a:prstClr val="black"/>
                </a:solidFill>
                <a:latin typeface="+mn-ea"/>
              </a:rPr>
              <a:t>約</a:t>
            </a:r>
            <a:r>
              <a:rPr lang="ja-JP" altLang="en-US" sz="1680" dirty="0">
                <a:solidFill>
                  <a:prstClr val="black"/>
                </a:solidFill>
                <a:latin typeface="+mn-ea"/>
              </a:rPr>
              <a:t>１</a:t>
            </a:r>
            <a:r>
              <a:rPr lang="en-US" altLang="ja-JP" sz="1680" dirty="0" smtClean="0">
                <a:solidFill>
                  <a:prstClr val="black"/>
                </a:solidFill>
                <a:latin typeface="+mn-ea"/>
              </a:rPr>
              <a:t>g</a:t>
            </a:r>
            <a:endParaRPr lang="en-US" altLang="ja-JP" sz="1680" dirty="0">
              <a:solidFill>
                <a:prstClr val="black"/>
              </a:solidFill>
              <a:latin typeface="+mn-ea"/>
            </a:endParaRPr>
          </a:p>
        </p:txBody>
      </p:sp>
      <p:sp>
        <p:nvSpPr>
          <p:cNvPr id="65" name="テキスト ボックス 64"/>
          <p:cNvSpPr txBox="1"/>
          <p:nvPr/>
        </p:nvSpPr>
        <p:spPr>
          <a:xfrm>
            <a:off x="7227576" y="6544518"/>
            <a:ext cx="2098581" cy="609398"/>
          </a:xfrm>
          <a:prstGeom prst="rect">
            <a:avLst/>
          </a:prstGeom>
          <a:noFill/>
        </p:spPr>
        <p:txBody>
          <a:bodyPr wrap="square" rtlCol="0">
            <a:spAutoFit/>
          </a:bodyPr>
          <a:lstStyle/>
          <a:p>
            <a:r>
              <a:rPr lang="ja-JP" altLang="en-US" sz="1680" dirty="0">
                <a:solidFill>
                  <a:prstClr val="black"/>
                </a:solidFill>
                <a:latin typeface="+mn-ea"/>
              </a:rPr>
              <a:t>　刺身５切れ分　</a:t>
            </a:r>
            <a:endParaRPr lang="en-US" altLang="ja-JP" sz="1680" dirty="0">
              <a:solidFill>
                <a:prstClr val="black"/>
              </a:solidFill>
              <a:latin typeface="+mn-ea"/>
            </a:endParaRPr>
          </a:p>
          <a:p>
            <a:r>
              <a:rPr lang="ja-JP" altLang="en-US" sz="1680" dirty="0">
                <a:solidFill>
                  <a:prstClr val="black"/>
                </a:solidFill>
                <a:latin typeface="+mn-ea"/>
              </a:rPr>
              <a:t>　食塩相当量約</a:t>
            </a:r>
            <a:r>
              <a:rPr lang="en-US" altLang="ja-JP" sz="1680" dirty="0">
                <a:solidFill>
                  <a:prstClr val="black"/>
                </a:solidFill>
                <a:latin typeface="+mn-ea"/>
              </a:rPr>
              <a:t>0.5g</a:t>
            </a:r>
          </a:p>
        </p:txBody>
      </p:sp>
      <p:grpSp>
        <p:nvGrpSpPr>
          <p:cNvPr id="21" name="グループ化 20"/>
          <p:cNvGrpSpPr/>
          <p:nvPr/>
        </p:nvGrpSpPr>
        <p:grpSpPr>
          <a:xfrm>
            <a:off x="5455384" y="6075647"/>
            <a:ext cx="884330" cy="342719"/>
            <a:chOff x="412388" y="8614886"/>
            <a:chExt cx="1197224" cy="376362"/>
          </a:xfrm>
        </p:grpSpPr>
        <p:grpSp>
          <p:nvGrpSpPr>
            <p:cNvPr id="15" name="グループ化 14"/>
            <p:cNvGrpSpPr/>
            <p:nvPr/>
          </p:nvGrpSpPr>
          <p:grpSpPr>
            <a:xfrm>
              <a:off x="412388" y="8703083"/>
              <a:ext cx="713486" cy="288165"/>
              <a:chOff x="3693594" y="8831644"/>
              <a:chExt cx="989289" cy="419004"/>
            </a:xfrm>
          </p:grpSpPr>
          <p:sp>
            <p:nvSpPr>
              <p:cNvPr id="4" name="フローチャート: 手作業 3"/>
              <p:cNvSpPr/>
              <p:nvPr/>
            </p:nvSpPr>
            <p:spPr>
              <a:xfrm>
                <a:off x="3724800" y="9076984"/>
                <a:ext cx="948405" cy="173664"/>
              </a:xfrm>
              <a:prstGeom prst="flowChartManualOperati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sz="1680" dirty="0">
                  <a:solidFill>
                    <a:prstClr val="black"/>
                  </a:solidFill>
                  <a:latin typeface="+mn-ea"/>
                </a:endParaRPr>
              </a:p>
            </p:txBody>
          </p:sp>
          <p:sp>
            <p:nvSpPr>
              <p:cNvPr id="11" name="円/楕円 10"/>
              <p:cNvSpPr/>
              <p:nvPr/>
            </p:nvSpPr>
            <p:spPr>
              <a:xfrm>
                <a:off x="3693594" y="8831644"/>
                <a:ext cx="989289" cy="38361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sz="1680" dirty="0">
                  <a:solidFill>
                    <a:prstClr val="black"/>
                  </a:solidFill>
                  <a:latin typeface="+mn-ea"/>
                </a:endParaRPr>
              </a:p>
            </p:txBody>
          </p:sp>
        </p:grpSp>
        <p:sp>
          <p:nvSpPr>
            <p:cNvPr id="5" name="円/楕円 4"/>
            <p:cNvSpPr/>
            <p:nvPr/>
          </p:nvSpPr>
          <p:spPr>
            <a:xfrm>
              <a:off x="486318" y="8739561"/>
              <a:ext cx="566987" cy="202316"/>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80" dirty="0">
                <a:solidFill>
                  <a:prstClr val="white"/>
                </a:solidFill>
                <a:latin typeface="+mn-ea"/>
              </a:endParaRPr>
            </a:p>
          </p:txBody>
        </p:sp>
        <p:grpSp>
          <p:nvGrpSpPr>
            <p:cNvPr id="14" name="グループ化 13"/>
            <p:cNvGrpSpPr/>
            <p:nvPr/>
          </p:nvGrpSpPr>
          <p:grpSpPr>
            <a:xfrm>
              <a:off x="619260" y="8614886"/>
              <a:ext cx="990352" cy="280809"/>
              <a:chOff x="4022419" y="8731101"/>
              <a:chExt cx="1078526" cy="408308"/>
            </a:xfrm>
          </p:grpSpPr>
          <p:sp>
            <p:nvSpPr>
              <p:cNvPr id="58" name="正方形/長方形 57"/>
              <p:cNvSpPr/>
              <p:nvPr/>
            </p:nvSpPr>
            <p:spPr>
              <a:xfrm rot="19791655">
                <a:off x="4303479" y="8762157"/>
                <a:ext cx="797466" cy="41155"/>
              </a:xfrm>
              <a:prstGeom prst="rect">
                <a:avLst/>
              </a:prstGeom>
              <a:solidFill>
                <a:schemeClr val="accent2">
                  <a:lumMod val="7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80" dirty="0">
                  <a:solidFill>
                    <a:prstClr val="white"/>
                  </a:solidFill>
                  <a:latin typeface="+mn-ea"/>
                </a:endParaRPr>
              </a:p>
            </p:txBody>
          </p:sp>
          <p:sp>
            <p:nvSpPr>
              <p:cNvPr id="6" name="大波 5"/>
              <p:cNvSpPr/>
              <p:nvPr/>
            </p:nvSpPr>
            <p:spPr>
              <a:xfrm rot="10292968">
                <a:off x="4022419" y="8881119"/>
                <a:ext cx="424406" cy="258290"/>
              </a:xfrm>
              <a:prstGeom prst="wave">
                <a:avLst>
                  <a:gd name="adj1" fmla="val 5676"/>
                  <a:gd name="adj2" fmla="val 1105"/>
                </a:avLst>
              </a:prstGeom>
              <a:pattFill prst="pct60">
                <a:fgClr>
                  <a:srgbClr val="FF0000"/>
                </a:fgClr>
                <a:bgClr>
                  <a:srgbClr val="FF5050"/>
                </a:bgClr>
              </a:pattFill>
              <a:ln w="25400">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80" b="1" dirty="0">
                  <a:ln w="22225">
                    <a:solidFill>
                      <a:srgbClr val="C0504D"/>
                    </a:solidFill>
                    <a:prstDash val="solid"/>
                  </a:ln>
                  <a:solidFill>
                    <a:srgbClr val="C0504D">
                      <a:lumMod val="40000"/>
                      <a:lumOff val="60000"/>
                    </a:srgbClr>
                  </a:solidFill>
                  <a:latin typeface="+mn-ea"/>
                </a:endParaRPr>
              </a:p>
            </p:txBody>
          </p:sp>
          <p:sp>
            <p:nvSpPr>
              <p:cNvPr id="7" name="正方形/長方形 6"/>
              <p:cNvSpPr/>
              <p:nvPr/>
            </p:nvSpPr>
            <p:spPr>
              <a:xfrm rot="19791655">
                <a:off x="4291804" y="8731101"/>
                <a:ext cx="797466" cy="41155"/>
              </a:xfrm>
              <a:prstGeom prst="rect">
                <a:avLst/>
              </a:prstGeom>
              <a:solidFill>
                <a:schemeClr val="accent2">
                  <a:lumMod val="7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80" dirty="0">
                  <a:solidFill>
                    <a:prstClr val="white"/>
                  </a:solidFill>
                  <a:latin typeface="+mn-ea"/>
                </a:endParaRPr>
              </a:p>
            </p:txBody>
          </p:sp>
        </p:grpSp>
        <p:sp>
          <p:nvSpPr>
            <p:cNvPr id="60" name="円/楕円 59"/>
            <p:cNvSpPr/>
            <p:nvPr/>
          </p:nvSpPr>
          <p:spPr>
            <a:xfrm>
              <a:off x="478071" y="8742933"/>
              <a:ext cx="566987" cy="202316"/>
            </a:xfrm>
            <a:prstGeom prst="ellipse">
              <a:avLst/>
            </a:prstGeom>
            <a:solidFill>
              <a:schemeClr val="accent2">
                <a:lumMod val="50000"/>
                <a:alpha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80" dirty="0">
                <a:solidFill>
                  <a:prstClr val="white"/>
                </a:solidFill>
                <a:latin typeface="+mn-ea"/>
              </a:endParaRPr>
            </a:p>
          </p:txBody>
        </p:sp>
      </p:grpSp>
      <p:sp>
        <p:nvSpPr>
          <p:cNvPr id="66" name="右矢印 65"/>
          <p:cNvSpPr/>
          <p:nvPr/>
        </p:nvSpPr>
        <p:spPr>
          <a:xfrm>
            <a:off x="7005495" y="6136011"/>
            <a:ext cx="250745" cy="31916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80" dirty="0">
              <a:solidFill>
                <a:prstClr val="black"/>
              </a:solidFill>
              <a:latin typeface="+mn-ea"/>
            </a:endParaRPr>
          </a:p>
        </p:txBody>
      </p:sp>
      <p:grpSp>
        <p:nvGrpSpPr>
          <p:cNvPr id="20" name="グループ化 19"/>
          <p:cNvGrpSpPr/>
          <p:nvPr/>
        </p:nvGrpSpPr>
        <p:grpSpPr>
          <a:xfrm>
            <a:off x="7566142" y="5990691"/>
            <a:ext cx="897557" cy="509440"/>
            <a:chOff x="2165213" y="8447955"/>
            <a:chExt cx="1215131" cy="559449"/>
          </a:xfrm>
        </p:grpSpPr>
        <p:grpSp>
          <p:nvGrpSpPr>
            <p:cNvPr id="83" name="グループ化 82"/>
            <p:cNvGrpSpPr/>
            <p:nvPr/>
          </p:nvGrpSpPr>
          <p:grpSpPr>
            <a:xfrm>
              <a:off x="2165213" y="8719239"/>
              <a:ext cx="713486" cy="288165"/>
              <a:chOff x="3693594" y="8831644"/>
              <a:chExt cx="989289" cy="419004"/>
            </a:xfrm>
          </p:grpSpPr>
          <p:sp>
            <p:nvSpPr>
              <p:cNvPr id="90" name="フローチャート: 手作業 89"/>
              <p:cNvSpPr/>
              <p:nvPr/>
            </p:nvSpPr>
            <p:spPr>
              <a:xfrm>
                <a:off x="3724800" y="9076984"/>
                <a:ext cx="948405" cy="173664"/>
              </a:xfrm>
              <a:prstGeom prst="flowChartManualOperati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sz="1680" dirty="0">
                  <a:solidFill>
                    <a:prstClr val="black"/>
                  </a:solidFill>
                  <a:latin typeface="+mn-ea"/>
                </a:endParaRPr>
              </a:p>
            </p:txBody>
          </p:sp>
          <p:sp>
            <p:nvSpPr>
              <p:cNvPr id="92" name="円/楕円 91"/>
              <p:cNvSpPr/>
              <p:nvPr/>
            </p:nvSpPr>
            <p:spPr>
              <a:xfrm>
                <a:off x="3693594" y="8831644"/>
                <a:ext cx="989289" cy="38361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sz="1680" dirty="0">
                  <a:solidFill>
                    <a:prstClr val="black"/>
                  </a:solidFill>
                  <a:latin typeface="+mn-ea"/>
                </a:endParaRPr>
              </a:p>
            </p:txBody>
          </p:sp>
        </p:grpSp>
        <p:sp>
          <p:nvSpPr>
            <p:cNvPr id="84" name="円/楕円 83"/>
            <p:cNvSpPr/>
            <p:nvPr/>
          </p:nvSpPr>
          <p:spPr>
            <a:xfrm>
              <a:off x="2239143" y="8755717"/>
              <a:ext cx="566987" cy="202316"/>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80" dirty="0">
                <a:solidFill>
                  <a:prstClr val="white"/>
                </a:solidFill>
                <a:latin typeface="+mn-ea"/>
              </a:endParaRPr>
            </a:p>
          </p:txBody>
        </p:sp>
        <p:grpSp>
          <p:nvGrpSpPr>
            <p:cNvPr id="18" name="グループ化 17"/>
            <p:cNvGrpSpPr/>
            <p:nvPr/>
          </p:nvGrpSpPr>
          <p:grpSpPr>
            <a:xfrm>
              <a:off x="2439609" y="8447955"/>
              <a:ext cx="940735" cy="335523"/>
              <a:chOff x="2439609" y="8438430"/>
              <a:chExt cx="940735" cy="335523"/>
            </a:xfrm>
          </p:grpSpPr>
          <p:sp>
            <p:nvSpPr>
              <p:cNvPr id="87" name="正方形/長方形 86"/>
              <p:cNvSpPr/>
              <p:nvPr/>
            </p:nvSpPr>
            <p:spPr>
              <a:xfrm rot="19791655">
                <a:off x="2648074" y="8459788"/>
                <a:ext cx="732270" cy="28304"/>
              </a:xfrm>
              <a:prstGeom prst="rect">
                <a:avLst/>
              </a:prstGeom>
              <a:solidFill>
                <a:schemeClr val="accent2">
                  <a:lumMod val="7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80" dirty="0">
                  <a:solidFill>
                    <a:prstClr val="white"/>
                  </a:solidFill>
                  <a:latin typeface="+mn-ea"/>
                </a:endParaRPr>
              </a:p>
            </p:txBody>
          </p:sp>
          <p:sp>
            <p:nvSpPr>
              <p:cNvPr id="88" name="大波 87"/>
              <p:cNvSpPr/>
              <p:nvPr/>
            </p:nvSpPr>
            <p:spPr>
              <a:xfrm rot="9547636">
                <a:off x="2439609" y="8596317"/>
                <a:ext cx="389709" cy="177636"/>
              </a:xfrm>
              <a:prstGeom prst="wave">
                <a:avLst>
                  <a:gd name="adj1" fmla="val 5676"/>
                  <a:gd name="adj2" fmla="val 1105"/>
                </a:avLst>
              </a:prstGeom>
              <a:pattFill prst="pct60">
                <a:fgClr>
                  <a:srgbClr val="FF0000"/>
                </a:fgClr>
                <a:bgClr>
                  <a:srgbClr val="FF5050"/>
                </a:bgClr>
              </a:pattFill>
              <a:ln w="25400">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80" b="1" dirty="0">
                  <a:ln w="22225">
                    <a:solidFill>
                      <a:srgbClr val="C0504D"/>
                    </a:solidFill>
                    <a:prstDash val="solid"/>
                  </a:ln>
                  <a:solidFill>
                    <a:srgbClr val="C0504D">
                      <a:lumMod val="40000"/>
                      <a:lumOff val="60000"/>
                    </a:srgbClr>
                  </a:solidFill>
                  <a:latin typeface="+mn-ea"/>
                </a:endParaRPr>
              </a:p>
            </p:txBody>
          </p:sp>
          <p:sp>
            <p:nvSpPr>
              <p:cNvPr id="89" name="正方形/長方形 88"/>
              <p:cNvSpPr/>
              <p:nvPr/>
            </p:nvSpPr>
            <p:spPr>
              <a:xfrm rot="19791655">
                <a:off x="2637354" y="8438430"/>
                <a:ext cx="732270" cy="28304"/>
              </a:xfrm>
              <a:prstGeom prst="rect">
                <a:avLst/>
              </a:prstGeom>
              <a:solidFill>
                <a:schemeClr val="accent2">
                  <a:lumMod val="7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80" dirty="0">
                  <a:solidFill>
                    <a:prstClr val="white"/>
                  </a:solidFill>
                  <a:latin typeface="+mn-ea"/>
                </a:endParaRPr>
              </a:p>
            </p:txBody>
          </p:sp>
        </p:grpSp>
        <p:sp>
          <p:nvSpPr>
            <p:cNvPr id="86" name="円/楕円 85"/>
            <p:cNvSpPr/>
            <p:nvPr/>
          </p:nvSpPr>
          <p:spPr>
            <a:xfrm>
              <a:off x="2230896" y="8759089"/>
              <a:ext cx="566987" cy="202316"/>
            </a:xfrm>
            <a:prstGeom prst="ellipse">
              <a:avLst/>
            </a:prstGeom>
            <a:solidFill>
              <a:schemeClr val="accent2">
                <a:lumMod val="50000"/>
                <a:alpha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80" dirty="0">
                <a:solidFill>
                  <a:prstClr val="white"/>
                </a:solidFill>
                <a:latin typeface="+mn-ea"/>
              </a:endParaRPr>
            </a:p>
          </p:txBody>
        </p:sp>
      </p:grpSp>
      <p:sp>
        <p:nvSpPr>
          <p:cNvPr id="93" name="円形吹き出し 92"/>
          <p:cNvSpPr/>
          <p:nvPr/>
        </p:nvSpPr>
        <p:spPr>
          <a:xfrm>
            <a:off x="8460573" y="5923014"/>
            <a:ext cx="1600474" cy="837258"/>
          </a:xfrm>
          <a:prstGeom prst="wedgeEllipseCallout">
            <a:avLst>
              <a:gd name="adj1" fmla="val -67245"/>
              <a:gd name="adj2" fmla="val 1695"/>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solidFill>
                  <a:srgbClr val="FF0000"/>
                </a:solidFill>
                <a:latin typeface="+mn-ea"/>
              </a:rPr>
              <a:t>約</a:t>
            </a:r>
            <a:r>
              <a:rPr lang="en-US" altLang="ja-JP" sz="1890" dirty="0">
                <a:solidFill>
                  <a:srgbClr val="FF0000"/>
                </a:solidFill>
                <a:latin typeface="+mn-ea"/>
              </a:rPr>
              <a:t>0.5</a:t>
            </a:r>
            <a:r>
              <a:rPr lang="ja-JP" altLang="en-US" sz="1890" dirty="0">
                <a:solidFill>
                  <a:srgbClr val="FF0000"/>
                </a:solidFill>
                <a:latin typeface="+mn-ea"/>
              </a:rPr>
              <a:t>ｇ減</a:t>
            </a:r>
          </a:p>
        </p:txBody>
      </p:sp>
      <p:sp>
        <p:nvSpPr>
          <p:cNvPr id="28" name="正方形/長方形 27"/>
          <p:cNvSpPr/>
          <p:nvPr/>
        </p:nvSpPr>
        <p:spPr>
          <a:xfrm>
            <a:off x="4741079" y="5624868"/>
            <a:ext cx="2396810" cy="350865"/>
          </a:xfrm>
          <a:prstGeom prst="rect">
            <a:avLst/>
          </a:prstGeom>
        </p:spPr>
        <p:txBody>
          <a:bodyPr wrap="none">
            <a:spAutoFit/>
          </a:bodyPr>
          <a:lstStyle/>
          <a:p>
            <a:r>
              <a:rPr lang="ja-JP" altLang="en-US" sz="1680" dirty="0">
                <a:solidFill>
                  <a:prstClr val="black"/>
                </a:solidFill>
                <a:latin typeface="+mn-ea"/>
              </a:rPr>
              <a:t>しょうゆをたっぷりつける</a:t>
            </a:r>
            <a:endParaRPr lang="en-US" altLang="ja-JP" sz="1680" dirty="0">
              <a:solidFill>
                <a:prstClr val="black"/>
              </a:solidFill>
              <a:latin typeface="+mn-ea"/>
            </a:endParaRPr>
          </a:p>
        </p:txBody>
      </p:sp>
      <p:sp>
        <p:nvSpPr>
          <p:cNvPr id="111" name="正方形/長方形 110"/>
          <p:cNvSpPr/>
          <p:nvPr/>
        </p:nvSpPr>
        <p:spPr>
          <a:xfrm>
            <a:off x="7435899" y="5585822"/>
            <a:ext cx="2473754" cy="350865"/>
          </a:xfrm>
          <a:prstGeom prst="rect">
            <a:avLst/>
          </a:prstGeom>
        </p:spPr>
        <p:txBody>
          <a:bodyPr wrap="none">
            <a:spAutoFit/>
          </a:bodyPr>
          <a:lstStyle/>
          <a:p>
            <a:r>
              <a:rPr lang="ja-JP" altLang="en-US" sz="1680" dirty="0">
                <a:solidFill>
                  <a:prstClr val="black"/>
                </a:solidFill>
                <a:latin typeface="+mn-ea"/>
              </a:rPr>
              <a:t>しょうゆを少なめにつける</a:t>
            </a:r>
            <a:endParaRPr lang="en-US" altLang="ja-JP" sz="1680" dirty="0">
              <a:solidFill>
                <a:prstClr val="black"/>
              </a:solidFill>
              <a:latin typeface="+mn-ea"/>
            </a:endParaRPr>
          </a:p>
        </p:txBody>
      </p:sp>
      <p:grpSp>
        <p:nvGrpSpPr>
          <p:cNvPr id="12" name="グループ化 11"/>
          <p:cNvGrpSpPr/>
          <p:nvPr/>
        </p:nvGrpSpPr>
        <p:grpSpPr>
          <a:xfrm>
            <a:off x="959452" y="3531658"/>
            <a:ext cx="8963935" cy="1734660"/>
            <a:chOff x="458375" y="2680945"/>
            <a:chExt cx="9984360" cy="1932126"/>
          </a:xfrm>
        </p:grpSpPr>
        <p:pic>
          <p:nvPicPr>
            <p:cNvPr id="53" name="Picture 1184" descr="C:\Documents and Settings\Administrator\My Documents\My Pictures\62.bmp"/>
            <p:cNvPicPr>
              <a:picLocks noChangeAspect="1" noChangeArrowheads="1"/>
            </p:cNvPicPr>
            <p:nvPr/>
          </p:nvPicPr>
          <p:blipFill>
            <a:blip r:embed="rId2" cstate="print">
              <a:clrChange>
                <a:clrFrom>
                  <a:srgbClr val="E6E6E6"/>
                </a:clrFrom>
                <a:clrTo>
                  <a:srgbClr val="E6E6E6">
                    <a:alpha val="0"/>
                  </a:srgbClr>
                </a:clrTo>
              </a:clrChange>
              <a:extLst>
                <a:ext uri="{28A0092B-C50C-407E-A947-70E740481C1C}">
                  <a14:useLocalDpi xmlns:a14="http://schemas.microsoft.com/office/drawing/2010/main" val="0"/>
                </a:ext>
              </a:extLst>
            </a:blip>
            <a:srcRect/>
            <a:stretch>
              <a:fillRect/>
            </a:stretch>
          </p:blipFill>
          <p:spPr bwMode="auto">
            <a:xfrm>
              <a:off x="929536" y="3228435"/>
              <a:ext cx="502840" cy="473481"/>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184" descr="C:\Documents and Settings\Administrator\My Documents\My Pictures\62.bmp"/>
            <p:cNvPicPr>
              <a:picLocks noChangeAspect="1" noChangeArrowheads="1"/>
            </p:cNvPicPr>
            <p:nvPr/>
          </p:nvPicPr>
          <p:blipFill>
            <a:blip r:embed="rId3" cstate="print">
              <a:clrChange>
                <a:clrFrom>
                  <a:srgbClr val="E6E6E6"/>
                </a:clrFrom>
                <a:clrTo>
                  <a:srgbClr val="E6E6E6">
                    <a:alpha val="0"/>
                  </a:srgbClr>
                </a:clrTo>
              </a:clrChange>
              <a:extLst>
                <a:ext uri="{28A0092B-C50C-407E-A947-70E740481C1C}">
                  <a14:useLocalDpi xmlns:a14="http://schemas.microsoft.com/office/drawing/2010/main" val="0"/>
                </a:ext>
              </a:extLst>
            </a:blip>
            <a:srcRect/>
            <a:stretch>
              <a:fillRect/>
            </a:stretch>
          </p:blipFill>
          <p:spPr bwMode="auto">
            <a:xfrm>
              <a:off x="1444800" y="3219669"/>
              <a:ext cx="529973" cy="49902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184" descr="C:\Documents and Settings\Administrator\My Documents\My Pictures\62.bmp"/>
            <p:cNvPicPr>
              <a:picLocks noChangeAspect="1" noChangeArrowheads="1"/>
            </p:cNvPicPr>
            <p:nvPr/>
          </p:nvPicPr>
          <p:blipFill>
            <a:blip r:embed="rId3" cstate="print">
              <a:clrChange>
                <a:clrFrom>
                  <a:srgbClr val="E6E6E6"/>
                </a:clrFrom>
                <a:clrTo>
                  <a:srgbClr val="E6E6E6">
                    <a:alpha val="0"/>
                  </a:srgbClr>
                </a:clrTo>
              </a:clrChange>
              <a:extLst>
                <a:ext uri="{28A0092B-C50C-407E-A947-70E740481C1C}">
                  <a14:useLocalDpi xmlns:a14="http://schemas.microsoft.com/office/drawing/2010/main" val="0"/>
                </a:ext>
              </a:extLst>
            </a:blip>
            <a:srcRect/>
            <a:stretch>
              <a:fillRect/>
            </a:stretch>
          </p:blipFill>
          <p:spPr bwMode="auto">
            <a:xfrm>
              <a:off x="1975140" y="3222350"/>
              <a:ext cx="527941" cy="497117"/>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766688" y="2680945"/>
              <a:ext cx="2944844" cy="426802"/>
            </a:xfrm>
            <a:prstGeom prst="rect">
              <a:avLst/>
            </a:prstGeom>
            <a:noFill/>
          </p:spPr>
          <p:txBody>
            <a:bodyPr wrap="square" lIns="0" rIns="0" rtlCol="0">
              <a:spAutoFit/>
            </a:bodyPr>
            <a:lstStyle/>
            <a:p>
              <a:pPr algn="ctr"/>
              <a:r>
                <a:rPr lang="en-US" altLang="ja-JP" sz="1890" dirty="0">
                  <a:solidFill>
                    <a:prstClr val="black"/>
                  </a:solidFill>
                  <a:latin typeface="+mn-ea"/>
                </a:rPr>
                <a:t>【</a:t>
              </a:r>
              <a:r>
                <a:rPr lang="ja-JP" altLang="en-US" sz="1890" dirty="0">
                  <a:solidFill>
                    <a:prstClr val="black"/>
                  </a:solidFill>
                  <a:latin typeface="+mn-ea"/>
                </a:rPr>
                <a:t>１日に３杯食べた場合</a:t>
              </a:r>
              <a:r>
                <a:rPr lang="en-US" altLang="ja-JP" sz="1890" dirty="0">
                  <a:solidFill>
                    <a:prstClr val="black"/>
                  </a:solidFill>
                  <a:latin typeface="+mn-ea"/>
                </a:rPr>
                <a:t>】</a:t>
              </a:r>
              <a:endParaRPr lang="ja-JP" altLang="en-US" sz="1890" dirty="0">
                <a:solidFill>
                  <a:prstClr val="black"/>
                </a:solidFill>
                <a:latin typeface="+mn-ea"/>
              </a:endParaRPr>
            </a:p>
          </p:txBody>
        </p:sp>
        <p:sp>
          <p:nvSpPr>
            <p:cNvPr id="3" name="テキスト ボックス 2"/>
            <p:cNvSpPr txBox="1"/>
            <p:nvPr/>
          </p:nvSpPr>
          <p:spPr>
            <a:xfrm>
              <a:off x="458375" y="3923484"/>
              <a:ext cx="3469871" cy="678769"/>
            </a:xfrm>
            <a:prstGeom prst="rect">
              <a:avLst/>
            </a:prstGeom>
            <a:noFill/>
          </p:spPr>
          <p:txBody>
            <a:bodyPr wrap="square" rtlCol="0">
              <a:spAutoFit/>
            </a:bodyPr>
            <a:lstStyle/>
            <a:p>
              <a:r>
                <a:rPr lang="ja-JP" altLang="en-US" sz="1680" dirty="0">
                  <a:solidFill>
                    <a:prstClr val="black"/>
                  </a:solidFill>
                  <a:latin typeface="+mn-ea"/>
                </a:rPr>
                <a:t>みそ汁から摂取する食塩相当量</a:t>
              </a:r>
              <a:endParaRPr lang="en-US" altLang="ja-JP" sz="1680" dirty="0">
                <a:solidFill>
                  <a:prstClr val="black"/>
                </a:solidFill>
                <a:latin typeface="+mn-ea"/>
              </a:endParaRPr>
            </a:p>
            <a:p>
              <a:r>
                <a:rPr lang="ja-JP" altLang="en-US" sz="1680" dirty="0">
                  <a:solidFill>
                    <a:prstClr val="black"/>
                  </a:solidFill>
                  <a:latin typeface="+mn-ea"/>
                </a:rPr>
                <a:t>　１杯あたり</a:t>
              </a:r>
              <a:r>
                <a:rPr lang="en-US" altLang="ja-JP" sz="1680" dirty="0">
                  <a:solidFill>
                    <a:prstClr val="black"/>
                  </a:solidFill>
                  <a:latin typeface="+mn-ea"/>
                </a:rPr>
                <a:t>1.2</a:t>
              </a:r>
              <a:r>
                <a:rPr lang="ja-JP" altLang="en-US" sz="1680" dirty="0">
                  <a:solidFill>
                    <a:prstClr val="black"/>
                  </a:solidFill>
                  <a:latin typeface="+mn-ea"/>
                </a:rPr>
                <a:t>ｇ</a:t>
              </a:r>
              <a:r>
                <a:rPr lang="en-US" altLang="ja-JP" sz="1680" dirty="0">
                  <a:solidFill>
                    <a:prstClr val="black"/>
                  </a:solidFill>
                  <a:latin typeface="+mn-ea"/>
                </a:rPr>
                <a:t>×</a:t>
              </a:r>
              <a:r>
                <a:rPr lang="ja-JP" altLang="en-US" sz="1680" dirty="0">
                  <a:solidFill>
                    <a:prstClr val="black"/>
                  </a:solidFill>
                  <a:latin typeface="+mn-ea"/>
                </a:rPr>
                <a:t>３＝</a:t>
              </a:r>
              <a:r>
                <a:rPr lang="en-US" altLang="ja-JP" sz="1680" dirty="0">
                  <a:solidFill>
                    <a:prstClr val="black"/>
                  </a:solidFill>
                  <a:latin typeface="+mn-ea"/>
                </a:rPr>
                <a:t>3.6</a:t>
              </a:r>
              <a:r>
                <a:rPr lang="ja-JP" altLang="en-US" sz="1680" dirty="0">
                  <a:solidFill>
                    <a:prstClr val="black"/>
                  </a:solidFill>
                  <a:latin typeface="+mn-ea"/>
                </a:rPr>
                <a:t>ｇ</a:t>
              </a:r>
            </a:p>
          </p:txBody>
        </p:sp>
        <p:sp>
          <p:nvSpPr>
            <p:cNvPr id="73" name="右矢印 72"/>
            <p:cNvSpPr/>
            <p:nvPr/>
          </p:nvSpPr>
          <p:spPr>
            <a:xfrm>
              <a:off x="7054314" y="3257433"/>
              <a:ext cx="249300" cy="549794"/>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57" dirty="0">
                <a:solidFill>
                  <a:prstClr val="black"/>
                </a:solidFill>
                <a:latin typeface="+mn-ea"/>
              </a:endParaRPr>
            </a:p>
          </p:txBody>
        </p:sp>
        <p:sp>
          <p:nvSpPr>
            <p:cNvPr id="74" name="テキスト ボックス 73"/>
            <p:cNvSpPr txBox="1"/>
            <p:nvPr/>
          </p:nvSpPr>
          <p:spPr>
            <a:xfrm>
              <a:off x="4106728" y="2693932"/>
              <a:ext cx="2500862" cy="426802"/>
            </a:xfrm>
            <a:prstGeom prst="rect">
              <a:avLst/>
            </a:prstGeom>
            <a:noFill/>
          </p:spPr>
          <p:txBody>
            <a:bodyPr wrap="square" lIns="0" rIns="0" rtlCol="0">
              <a:spAutoFit/>
            </a:bodyPr>
            <a:lstStyle/>
            <a:p>
              <a:pPr algn="ctr"/>
              <a:r>
                <a:rPr lang="en-US" altLang="ja-JP" sz="1890" dirty="0">
                  <a:solidFill>
                    <a:prstClr val="black"/>
                  </a:solidFill>
                  <a:latin typeface="+mn-ea"/>
                </a:rPr>
                <a:t>【</a:t>
              </a:r>
              <a:r>
                <a:rPr lang="ja-JP" altLang="en-US" sz="1890" dirty="0">
                  <a:solidFill>
                    <a:prstClr val="black"/>
                  </a:solidFill>
                  <a:latin typeface="+mn-ea"/>
                </a:rPr>
                <a:t>１日２杯にした場合</a:t>
              </a:r>
              <a:r>
                <a:rPr lang="en-US" altLang="ja-JP" sz="1890" dirty="0">
                  <a:solidFill>
                    <a:prstClr val="black"/>
                  </a:solidFill>
                  <a:latin typeface="+mn-ea"/>
                </a:rPr>
                <a:t>】</a:t>
              </a:r>
              <a:endParaRPr lang="ja-JP" altLang="en-US" sz="1890" dirty="0">
                <a:solidFill>
                  <a:prstClr val="black"/>
                </a:solidFill>
                <a:latin typeface="+mn-ea"/>
              </a:endParaRPr>
            </a:p>
          </p:txBody>
        </p:sp>
        <p:pic>
          <p:nvPicPr>
            <p:cNvPr id="75" name="Picture 1184" descr="C:\Documents and Settings\Administrator\My Documents\My Pictures\62.bmp"/>
            <p:cNvPicPr>
              <a:picLocks noChangeAspect="1" noChangeArrowheads="1"/>
            </p:cNvPicPr>
            <p:nvPr/>
          </p:nvPicPr>
          <p:blipFill>
            <a:blip r:embed="rId4" cstate="print">
              <a:clrChange>
                <a:clrFrom>
                  <a:srgbClr val="E6E6E6"/>
                </a:clrFrom>
                <a:clrTo>
                  <a:srgbClr val="E6E6E6">
                    <a:alpha val="0"/>
                  </a:srgbClr>
                </a:clrTo>
              </a:clrChange>
              <a:extLst>
                <a:ext uri="{28A0092B-C50C-407E-A947-70E740481C1C}">
                  <a14:useLocalDpi xmlns:a14="http://schemas.microsoft.com/office/drawing/2010/main" val="0"/>
                </a:ext>
              </a:extLst>
            </a:blip>
            <a:srcRect/>
            <a:stretch>
              <a:fillRect/>
            </a:stretch>
          </p:blipFill>
          <p:spPr bwMode="auto">
            <a:xfrm>
              <a:off x="4525243" y="3268794"/>
              <a:ext cx="518758" cy="488471"/>
            </a:xfrm>
            <a:prstGeom prst="rect">
              <a:avLst/>
            </a:prstGeom>
            <a:noFill/>
            <a:extLst>
              <a:ext uri="{909E8E84-426E-40DD-AFC4-6F175D3DCCD1}">
                <a14:hiddenFill xmlns:a14="http://schemas.microsoft.com/office/drawing/2010/main">
                  <a:solidFill>
                    <a:srgbClr val="FFFFFF"/>
                  </a:solidFill>
                </a14:hiddenFill>
              </a:ext>
            </a:extLst>
          </p:spPr>
        </p:pic>
        <p:pic>
          <p:nvPicPr>
            <p:cNvPr id="155" name="Picture 1184" descr="C:\Documents and Settings\Administrator\My Documents\My Pictures\62.bmp"/>
            <p:cNvPicPr>
              <a:picLocks noChangeAspect="1" noChangeArrowheads="1"/>
            </p:cNvPicPr>
            <p:nvPr/>
          </p:nvPicPr>
          <p:blipFill>
            <a:blip r:embed="rId5" cstate="print">
              <a:clrChange>
                <a:clrFrom>
                  <a:srgbClr val="E6E6E6"/>
                </a:clrFrom>
                <a:clrTo>
                  <a:srgbClr val="E6E6E6">
                    <a:alpha val="0"/>
                  </a:srgbClr>
                </a:clrTo>
              </a:clrChange>
              <a:extLst>
                <a:ext uri="{28A0092B-C50C-407E-A947-70E740481C1C}">
                  <a14:useLocalDpi xmlns:a14="http://schemas.microsoft.com/office/drawing/2010/main" val="0"/>
                </a:ext>
              </a:extLst>
            </a:blip>
            <a:srcRect/>
            <a:stretch>
              <a:fillRect/>
            </a:stretch>
          </p:blipFill>
          <p:spPr bwMode="auto">
            <a:xfrm>
              <a:off x="5016985" y="3279440"/>
              <a:ext cx="535226" cy="503976"/>
            </a:xfrm>
            <a:prstGeom prst="rect">
              <a:avLst/>
            </a:prstGeom>
            <a:noFill/>
            <a:extLst>
              <a:ext uri="{909E8E84-426E-40DD-AFC4-6F175D3DCCD1}">
                <a14:hiddenFill xmlns:a14="http://schemas.microsoft.com/office/drawing/2010/main">
                  <a:solidFill>
                    <a:srgbClr val="FFFFFF"/>
                  </a:solidFill>
                </a14:hiddenFill>
              </a:ext>
            </a:extLst>
          </p:spPr>
        </p:pic>
        <p:sp>
          <p:nvSpPr>
            <p:cNvPr id="156" name="テキスト ボックス 155"/>
            <p:cNvSpPr txBox="1"/>
            <p:nvPr/>
          </p:nvSpPr>
          <p:spPr>
            <a:xfrm>
              <a:off x="7555259" y="2693932"/>
              <a:ext cx="2570616" cy="426802"/>
            </a:xfrm>
            <a:prstGeom prst="rect">
              <a:avLst/>
            </a:prstGeom>
            <a:noFill/>
          </p:spPr>
          <p:txBody>
            <a:bodyPr wrap="square" lIns="0" rIns="0" rtlCol="0">
              <a:spAutoFit/>
            </a:bodyPr>
            <a:lstStyle/>
            <a:p>
              <a:pPr algn="ctr"/>
              <a:r>
                <a:rPr lang="en-US" altLang="ja-JP" sz="1890" dirty="0">
                  <a:solidFill>
                    <a:prstClr val="black"/>
                  </a:solidFill>
                  <a:latin typeface="+mn-ea"/>
                </a:rPr>
                <a:t>【</a:t>
              </a:r>
              <a:r>
                <a:rPr lang="ja-JP" altLang="en-US" sz="1890" dirty="0">
                  <a:solidFill>
                    <a:prstClr val="black"/>
                  </a:solidFill>
                  <a:latin typeface="+mn-ea"/>
                </a:rPr>
                <a:t>１日１杯にした場合</a:t>
              </a:r>
              <a:r>
                <a:rPr lang="en-US" altLang="ja-JP" sz="1890" dirty="0">
                  <a:solidFill>
                    <a:prstClr val="black"/>
                  </a:solidFill>
                  <a:latin typeface="+mn-ea"/>
                </a:rPr>
                <a:t>】</a:t>
              </a:r>
              <a:endParaRPr lang="ja-JP" altLang="en-US" sz="1890" dirty="0">
                <a:solidFill>
                  <a:prstClr val="black"/>
                </a:solidFill>
                <a:latin typeface="+mn-ea"/>
              </a:endParaRPr>
            </a:p>
          </p:txBody>
        </p:sp>
        <p:pic>
          <p:nvPicPr>
            <p:cNvPr id="157" name="Picture 1184" descr="C:\Documents and Settings\Administrator\My Documents\My Pictures\62.bmp"/>
            <p:cNvPicPr>
              <a:picLocks noChangeAspect="1" noChangeArrowheads="1"/>
            </p:cNvPicPr>
            <p:nvPr/>
          </p:nvPicPr>
          <p:blipFill>
            <a:blip r:embed="rId6" cstate="print">
              <a:clrChange>
                <a:clrFrom>
                  <a:srgbClr val="E6E6E6"/>
                </a:clrFrom>
                <a:clrTo>
                  <a:srgbClr val="E6E6E6">
                    <a:alpha val="0"/>
                  </a:srgbClr>
                </a:clrTo>
              </a:clrChange>
              <a:extLst>
                <a:ext uri="{28A0092B-C50C-407E-A947-70E740481C1C}">
                  <a14:useLocalDpi xmlns:a14="http://schemas.microsoft.com/office/drawing/2010/main" val="0"/>
                </a:ext>
              </a:extLst>
            </a:blip>
            <a:srcRect/>
            <a:stretch>
              <a:fillRect/>
            </a:stretch>
          </p:blipFill>
          <p:spPr bwMode="auto">
            <a:xfrm>
              <a:off x="8054410" y="3323449"/>
              <a:ext cx="497614" cy="468559"/>
            </a:xfrm>
            <a:prstGeom prst="rect">
              <a:avLst/>
            </a:prstGeom>
            <a:noFill/>
            <a:extLst>
              <a:ext uri="{909E8E84-426E-40DD-AFC4-6F175D3DCCD1}">
                <a14:hiddenFill xmlns:a14="http://schemas.microsoft.com/office/drawing/2010/main">
                  <a:solidFill>
                    <a:srgbClr val="FFFFFF"/>
                  </a:solidFill>
                </a14:hiddenFill>
              </a:ext>
            </a:extLst>
          </p:spPr>
        </p:pic>
        <p:sp>
          <p:nvSpPr>
            <p:cNvPr id="31" name="円形吹き出し 30"/>
            <p:cNvSpPr/>
            <p:nvPr/>
          </p:nvSpPr>
          <p:spPr>
            <a:xfrm>
              <a:off x="5610805" y="3807226"/>
              <a:ext cx="1581876" cy="805845"/>
            </a:xfrm>
            <a:prstGeom prst="wedgeEllipseCallout">
              <a:avLst>
                <a:gd name="adj1" fmla="val -59069"/>
                <a:gd name="adj2" fmla="val -43952"/>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solidFill>
                    <a:srgbClr val="FF0000"/>
                  </a:solidFill>
                  <a:latin typeface="+mn-ea"/>
                </a:rPr>
                <a:t>約１ｇ減</a:t>
              </a:r>
            </a:p>
          </p:txBody>
        </p:sp>
        <p:sp>
          <p:nvSpPr>
            <p:cNvPr id="159" name="円形吹き出し 158"/>
            <p:cNvSpPr/>
            <p:nvPr/>
          </p:nvSpPr>
          <p:spPr>
            <a:xfrm>
              <a:off x="8552021" y="3792008"/>
              <a:ext cx="1890714" cy="782394"/>
            </a:xfrm>
            <a:prstGeom prst="wedgeEllipseCallout">
              <a:avLst>
                <a:gd name="adj1" fmla="val -52396"/>
                <a:gd name="adj2" fmla="val -47949"/>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solidFill>
                    <a:prstClr val="black"/>
                  </a:solidFill>
                  <a:latin typeface="+mn-ea"/>
                </a:rPr>
                <a:t>さらに</a:t>
              </a:r>
              <a:endParaRPr lang="en-US" altLang="ja-JP" sz="1890" dirty="0">
                <a:solidFill>
                  <a:prstClr val="black"/>
                </a:solidFill>
                <a:latin typeface="+mn-ea"/>
              </a:endParaRPr>
            </a:p>
            <a:p>
              <a:pPr algn="ctr"/>
              <a:r>
                <a:rPr lang="ja-JP" altLang="en-US" sz="1890" dirty="0">
                  <a:solidFill>
                    <a:srgbClr val="FF0000"/>
                  </a:solidFill>
                  <a:latin typeface="+mn-ea"/>
                </a:rPr>
                <a:t>約１ｇ減</a:t>
              </a:r>
            </a:p>
          </p:txBody>
        </p:sp>
        <p:sp>
          <p:nvSpPr>
            <p:cNvPr id="115" name="右矢印 114"/>
            <p:cNvSpPr/>
            <p:nvPr/>
          </p:nvSpPr>
          <p:spPr>
            <a:xfrm>
              <a:off x="3519279" y="3231854"/>
              <a:ext cx="249300" cy="549794"/>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57" dirty="0">
                <a:solidFill>
                  <a:prstClr val="black"/>
                </a:solidFill>
                <a:latin typeface="+mn-ea"/>
              </a:endParaRPr>
            </a:p>
          </p:txBody>
        </p:sp>
      </p:grpSp>
      <p:sp>
        <p:nvSpPr>
          <p:cNvPr id="61" name="ホームベース 60"/>
          <p:cNvSpPr/>
          <p:nvPr/>
        </p:nvSpPr>
        <p:spPr>
          <a:xfrm>
            <a:off x="0" y="177248"/>
            <a:ext cx="2455817" cy="504000"/>
          </a:xfrm>
          <a:prstGeom prst="homePlate">
            <a:avLst/>
          </a:prstGeom>
          <a:solidFill>
            <a:srgbClr val="EB4125"/>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600" dirty="0">
                <a:latin typeface="+mn-ea"/>
              </a:rPr>
              <a:t>ポイント②</a:t>
            </a:r>
          </a:p>
        </p:txBody>
      </p:sp>
      <p:sp>
        <p:nvSpPr>
          <p:cNvPr id="67" name="テキスト ボックス 66"/>
          <p:cNvSpPr txBox="1"/>
          <p:nvPr/>
        </p:nvSpPr>
        <p:spPr>
          <a:xfrm>
            <a:off x="179906" y="832323"/>
            <a:ext cx="10332000" cy="400110"/>
          </a:xfrm>
          <a:prstGeom prst="rect">
            <a:avLst/>
          </a:prstGeom>
          <a:solidFill>
            <a:schemeClr val="accent4">
              <a:lumMod val="20000"/>
              <a:lumOff val="80000"/>
            </a:schemeClr>
          </a:solidFill>
        </p:spPr>
        <p:txBody>
          <a:bodyPr wrap="square" rtlCol="0">
            <a:spAutoFit/>
          </a:bodyPr>
          <a:lstStyle/>
          <a:p>
            <a:r>
              <a:rPr lang="ja-JP" altLang="en-US" sz="2000" dirty="0" smtClean="0">
                <a:solidFill>
                  <a:prstClr val="black"/>
                </a:solidFill>
                <a:latin typeface="+mn-ea"/>
              </a:rPr>
              <a:t>ふだん</a:t>
            </a:r>
            <a:r>
              <a:rPr lang="ja-JP" altLang="en-US" sz="2000" dirty="0">
                <a:solidFill>
                  <a:prstClr val="black"/>
                </a:solidFill>
                <a:latin typeface="+mn-ea"/>
              </a:rPr>
              <a:t>よく使う調味料に含まれる食塩量を知り、選び方や食べ方の工夫でおいしく減塩。</a:t>
            </a:r>
          </a:p>
        </p:txBody>
      </p:sp>
      <p:sp>
        <p:nvSpPr>
          <p:cNvPr id="52" name="正方形/長方形 51"/>
          <p:cNvSpPr/>
          <p:nvPr/>
        </p:nvSpPr>
        <p:spPr>
          <a:xfrm>
            <a:off x="2234350" y="164749"/>
            <a:ext cx="8417229" cy="492443"/>
          </a:xfrm>
          <a:prstGeom prst="rect">
            <a:avLst/>
          </a:prstGeom>
        </p:spPr>
        <p:txBody>
          <a:bodyPr wrap="square">
            <a:spAutoFit/>
          </a:bodyPr>
          <a:lstStyle/>
          <a:p>
            <a:pPr algn="ctr"/>
            <a:r>
              <a:rPr lang="ja-JP" altLang="en-US" sz="2600" dirty="0">
                <a:latin typeface="+mn-ea"/>
              </a:rPr>
              <a:t>調味料からの食塩摂取量を減らす</a:t>
            </a:r>
          </a:p>
        </p:txBody>
      </p:sp>
      <p:sp>
        <p:nvSpPr>
          <p:cNvPr id="54" name="角丸四角形 53"/>
          <p:cNvSpPr/>
          <p:nvPr/>
        </p:nvSpPr>
        <p:spPr>
          <a:xfrm>
            <a:off x="2083579" y="192168"/>
            <a:ext cx="8568000" cy="478800"/>
          </a:xfrm>
          <a:prstGeom prst="roundRect">
            <a:avLst/>
          </a:prstGeom>
          <a:noFill/>
          <a:ln w="19050">
            <a:solidFill>
              <a:srgbClr val="EB4125"/>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atin typeface="+mn-ea"/>
            </a:endParaRPr>
          </a:p>
        </p:txBody>
      </p:sp>
    </p:spTree>
    <p:extLst>
      <p:ext uri="{BB962C8B-B14F-4D97-AF65-F5344CB8AC3E}">
        <p14:creationId xmlns:p14="http://schemas.microsoft.com/office/powerpoint/2010/main" val="703617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293618" y="1930864"/>
            <a:ext cx="4758256" cy="5062924"/>
          </a:xfrm>
          <a:prstGeom prst="rect">
            <a:avLst/>
          </a:prstGeom>
          <a:noFill/>
        </p:spPr>
        <p:txBody>
          <a:bodyPr wrap="square" rtlCol="0">
            <a:spAutoFit/>
          </a:bodyPr>
          <a:lstStyle/>
          <a:p>
            <a:r>
              <a:rPr lang="ja-JP" altLang="en-US" sz="1700" dirty="0" smtClean="0">
                <a:latin typeface="+mn-ea"/>
              </a:rPr>
              <a:t>高血圧</a:t>
            </a:r>
            <a:r>
              <a:rPr lang="ja-JP" altLang="en-US" sz="1700" dirty="0">
                <a:latin typeface="+mn-ea"/>
              </a:rPr>
              <a:t>の予防や管理では、継続的に減塩を実践することになります。継続的に実践するためには、おいしさを伴っていることが大切です</a:t>
            </a:r>
            <a:r>
              <a:rPr lang="ja-JP" altLang="en-US" sz="1700" dirty="0" smtClean="0">
                <a:latin typeface="+mn-ea"/>
              </a:rPr>
              <a:t>。</a:t>
            </a:r>
            <a:endParaRPr lang="en-US" altLang="ja-JP" sz="1700" dirty="0" smtClean="0">
              <a:latin typeface="+mn-ea"/>
            </a:endParaRPr>
          </a:p>
          <a:p>
            <a:endParaRPr lang="ja-JP" altLang="en-US" sz="1700" dirty="0">
              <a:latin typeface="+mn-ea"/>
            </a:endParaRPr>
          </a:p>
          <a:p>
            <a:r>
              <a:rPr lang="ja-JP" altLang="en-US" sz="1700" dirty="0" smtClean="0">
                <a:latin typeface="+mn-ea"/>
              </a:rPr>
              <a:t>消費者</a:t>
            </a:r>
            <a:r>
              <a:rPr lang="ja-JP" altLang="en-US" sz="1700" dirty="0">
                <a:latin typeface="+mn-ea"/>
              </a:rPr>
              <a:t>一人ひとりが健康づくりとして、減塩に取り組めるように、事業者の努力によって良質なものが開発・販売されると、消費者は食塩相当量や</a:t>
            </a:r>
            <a:r>
              <a:rPr lang="en-US" altLang="ja-JP" sz="1700" dirty="0">
                <a:latin typeface="+mn-ea"/>
              </a:rPr>
              <a:t>25</a:t>
            </a:r>
            <a:r>
              <a:rPr lang="ja-JP" altLang="en-US" sz="1700" dirty="0">
                <a:latin typeface="+mn-ea"/>
              </a:rPr>
              <a:t>％減塩等の表示を見て、食塩の含有量が少ない食品を選ぶことができます</a:t>
            </a:r>
            <a:r>
              <a:rPr lang="ja-JP" altLang="en-US" sz="1700" dirty="0" smtClean="0">
                <a:latin typeface="+mn-ea"/>
              </a:rPr>
              <a:t>。</a:t>
            </a:r>
            <a:endParaRPr lang="en-US" altLang="ja-JP" sz="1700" dirty="0" smtClean="0">
              <a:latin typeface="+mn-ea"/>
            </a:endParaRPr>
          </a:p>
          <a:p>
            <a:endParaRPr lang="ja-JP" altLang="en-US" sz="1700" dirty="0">
              <a:latin typeface="+mn-ea"/>
            </a:endParaRPr>
          </a:p>
          <a:p>
            <a:r>
              <a:rPr lang="ja-JP" altLang="en-US" sz="1700" dirty="0" smtClean="0">
                <a:latin typeface="+mn-ea"/>
              </a:rPr>
              <a:t>そして</a:t>
            </a:r>
            <a:r>
              <a:rPr lang="ja-JP" altLang="en-US" sz="1700" dirty="0">
                <a:latin typeface="+mn-ea"/>
              </a:rPr>
              <a:t>、減塩の重要性が理解され、利用ニーズが高まると、更に開発・販売が進み、良質なものが市場に多く出回り、入手しやすくなっていきます</a:t>
            </a:r>
            <a:r>
              <a:rPr lang="ja-JP" altLang="en-US" sz="1700" dirty="0" smtClean="0">
                <a:latin typeface="+mn-ea"/>
              </a:rPr>
              <a:t>。</a:t>
            </a:r>
            <a:endParaRPr lang="en-US" altLang="ja-JP" sz="1700" dirty="0" smtClean="0">
              <a:latin typeface="+mn-ea"/>
            </a:endParaRPr>
          </a:p>
          <a:p>
            <a:endParaRPr lang="ja-JP" altLang="en-US" sz="1700" dirty="0">
              <a:latin typeface="+mn-ea"/>
            </a:endParaRPr>
          </a:p>
          <a:p>
            <a:r>
              <a:rPr lang="ja-JP" altLang="en-US" sz="1700" dirty="0">
                <a:latin typeface="+mn-ea"/>
              </a:rPr>
              <a:t>こうした健康づくりと環境づくりの２つの循環は、消費者の選ぶ力と事業者の開発する力によって生み出される好循環であり、減塩の重要性が浸透し、減塩に取り組みやすい社会を支えていく基盤となります。</a:t>
            </a:r>
          </a:p>
        </p:txBody>
      </p:sp>
      <p:grpSp>
        <p:nvGrpSpPr>
          <p:cNvPr id="3" name="グループ化 2"/>
          <p:cNvGrpSpPr/>
          <p:nvPr/>
        </p:nvGrpSpPr>
        <p:grpSpPr>
          <a:xfrm>
            <a:off x="5113863" y="1930094"/>
            <a:ext cx="5395750" cy="5112490"/>
            <a:chOff x="6498738" y="2672702"/>
            <a:chExt cx="2735785" cy="2550937"/>
          </a:xfrm>
        </p:grpSpPr>
        <p:sp>
          <p:nvSpPr>
            <p:cNvPr id="170" name="テキスト ボックス 169"/>
            <p:cNvSpPr txBox="1"/>
            <p:nvPr/>
          </p:nvSpPr>
          <p:spPr>
            <a:xfrm>
              <a:off x="6773534" y="2672702"/>
              <a:ext cx="2309126" cy="307137"/>
            </a:xfrm>
            <a:prstGeom prst="rect">
              <a:avLst/>
            </a:prstGeom>
            <a:noFill/>
          </p:spPr>
          <p:txBody>
            <a:bodyPr wrap="square" rtlCol="0">
              <a:spAutoFit/>
            </a:bodyPr>
            <a:lstStyle/>
            <a:p>
              <a:pPr algn="ctr"/>
              <a:r>
                <a:rPr lang="ja-JP" altLang="en-US" dirty="0">
                  <a:latin typeface="+mn-ea"/>
                </a:rPr>
                <a:t>減塩を支える２つの循環</a:t>
              </a:r>
              <a:endParaRPr lang="en-US" altLang="ja-JP" dirty="0">
                <a:latin typeface="+mn-ea"/>
              </a:endParaRPr>
            </a:p>
            <a:p>
              <a:pPr algn="ctr"/>
              <a:r>
                <a:rPr lang="en-US" altLang="ja-JP" sz="1600" dirty="0">
                  <a:latin typeface="+mn-ea"/>
                </a:rPr>
                <a:t>-</a:t>
              </a:r>
              <a:r>
                <a:rPr lang="ja-JP" altLang="en-US" sz="1600" dirty="0">
                  <a:latin typeface="+mn-ea"/>
                </a:rPr>
                <a:t>健康づくりと環境づくり－</a:t>
              </a:r>
              <a:endParaRPr lang="en-US" altLang="ja-JP" sz="1600" dirty="0">
                <a:latin typeface="+mn-ea"/>
              </a:endParaRPr>
            </a:p>
          </p:txBody>
        </p:sp>
        <p:sp>
          <p:nvSpPr>
            <p:cNvPr id="44" name="円/楕円 43"/>
            <p:cNvSpPr/>
            <p:nvPr/>
          </p:nvSpPr>
          <p:spPr>
            <a:xfrm>
              <a:off x="6925190" y="3076594"/>
              <a:ext cx="2059506" cy="1879776"/>
            </a:xfrm>
            <a:prstGeom prst="ellipse">
              <a:avLst/>
            </a:prstGeom>
            <a:noFill/>
            <a:ln w="57150">
              <a:solidFill>
                <a:schemeClr val="accent6"/>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1600">
                <a:latin typeface="+mn-ea"/>
              </a:endParaRPr>
            </a:p>
          </p:txBody>
        </p:sp>
        <p:sp>
          <p:nvSpPr>
            <p:cNvPr id="45" name="円/楕円 44"/>
            <p:cNvSpPr/>
            <p:nvPr/>
          </p:nvSpPr>
          <p:spPr>
            <a:xfrm>
              <a:off x="7175017" y="3476081"/>
              <a:ext cx="1458626" cy="1529125"/>
            </a:xfrm>
            <a:prstGeom prst="ellipse">
              <a:avLst/>
            </a:prstGeom>
            <a:solidFill>
              <a:schemeClr val="accent2">
                <a:lumMod val="20000"/>
                <a:lumOff val="80000"/>
              </a:schemeClr>
            </a:solidFill>
            <a:ln w="57150"/>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600">
                <a:latin typeface="+mn-ea"/>
              </a:endParaRPr>
            </a:p>
          </p:txBody>
        </p:sp>
        <p:sp>
          <p:nvSpPr>
            <p:cNvPr id="50" name="テキスト ボックス 49"/>
            <p:cNvSpPr txBox="1"/>
            <p:nvPr/>
          </p:nvSpPr>
          <p:spPr>
            <a:xfrm>
              <a:off x="7401633" y="5054714"/>
              <a:ext cx="1124512" cy="168925"/>
            </a:xfrm>
            <a:prstGeom prst="rect">
              <a:avLst/>
            </a:prstGeom>
            <a:noFill/>
          </p:spPr>
          <p:txBody>
            <a:bodyPr wrap="square" rtlCol="0">
              <a:spAutoFit/>
            </a:bodyPr>
            <a:lstStyle/>
            <a:p>
              <a:r>
                <a:rPr lang="ja-JP" altLang="en-US" sz="1600" dirty="0">
                  <a:latin typeface="+mn-ea"/>
                </a:rPr>
                <a:t>高血圧の予防や管理</a:t>
              </a:r>
            </a:p>
          </p:txBody>
        </p:sp>
        <p:grpSp>
          <p:nvGrpSpPr>
            <p:cNvPr id="16" name="グループ化 15"/>
            <p:cNvGrpSpPr/>
            <p:nvPr/>
          </p:nvGrpSpPr>
          <p:grpSpPr>
            <a:xfrm>
              <a:off x="7483124" y="4742291"/>
              <a:ext cx="798176" cy="326302"/>
              <a:chOff x="1094244" y="6574468"/>
              <a:chExt cx="1342762" cy="530831"/>
            </a:xfrm>
          </p:grpSpPr>
          <p:sp>
            <p:nvSpPr>
              <p:cNvPr id="29" name="角丸四角形 28"/>
              <p:cNvSpPr/>
              <p:nvPr/>
            </p:nvSpPr>
            <p:spPr>
              <a:xfrm>
                <a:off x="1212186" y="6618715"/>
                <a:ext cx="1224820" cy="486584"/>
              </a:xfrm>
              <a:prstGeom prst="roundRect">
                <a:avLst/>
              </a:prstGeom>
              <a:ln w="38100">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400" dirty="0">
                  <a:latin typeface="+mn-ea"/>
                </a:endParaRPr>
              </a:p>
            </p:txBody>
          </p:sp>
          <p:sp>
            <p:nvSpPr>
              <p:cNvPr id="57" name="角丸四角形 56"/>
              <p:cNvSpPr/>
              <p:nvPr/>
            </p:nvSpPr>
            <p:spPr>
              <a:xfrm>
                <a:off x="1094244" y="6574468"/>
                <a:ext cx="1272515" cy="469765"/>
              </a:xfrm>
              <a:prstGeom prst="roundRect">
                <a:avLst/>
              </a:prstGeom>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a:latin typeface="+mn-ea"/>
                  </a:rPr>
                  <a:t>おいしく減塩</a:t>
                </a:r>
              </a:p>
            </p:txBody>
          </p:sp>
        </p:grpSp>
        <p:sp>
          <p:nvSpPr>
            <p:cNvPr id="58" name="角丸四角形 57"/>
            <p:cNvSpPr/>
            <p:nvPr/>
          </p:nvSpPr>
          <p:spPr>
            <a:xfrm>
              <a:off x="8624158" y="4451081"/>
              <a:ext cx="610365" cy="275243"/>
            </a:xfrm>
            <a:prstGeom prst="roundRect">
              <a:avLst/>
            </a:prstGeom>
            <a:ln w="38100">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dirty="0">
                  <a:latin typeface="+mn-ea"/>
                </a:rPr>
                <a:t>利用ニーズが高まる</a:t>
              </a:r>
            </a:p>
          </p:txBody>
        </p:sp>
        <p:sp>
          <p:nvSpPr>
            <p:cNvPr id="60" name="角丸四角形 59"/>
            <p:cNvSpPr/>
            <p:nvPr/>
          </p:nvSpPr>
          <p:spPr>
            <a:xfrm>
              <a:off x="8608361" y="3530203"/>
              <a:ext cx="604191" cy="275099"/>
            </a:xfrm>
            <a:prstGeom prst="roundRect">
              <a:avLst/>
            </a:prstGeom>
            <a:ln w="38100">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dirty="0">
                  <a:latin typeface="+mn-ea"/>
                </a:rPr>
                <a:t>市場に多く出回る</a:t>
              </a:r>
            </a:p>
          </p:txBody>
        </p:sp>
        <p:sp>
          <p:nvSpPr>
            <p:cNvPr id="61" name="角丸四角形 60"/>
            <p:cNvSpPr/>
            <p:nvPr/>
          </p:nvSpPr>
          <p:spPr>
            <a:xfrm>
              <a:off x="6799459" y="4042096"/>
              <a:ext cx="660238" cy="254981"/>
            </a:xfrm>
            <a:prstGeom prst="roundRect">
              <a:avLst/>
            </a:prstGeom>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a:latin typeface="+mn-ea"/>
                </a:rPr>
                <a:t>適切に選択</a:t>
              </a:r>
            </a:p>
          </p:txBody>
        </p:sp>
        <p:sp>
          <p:nvSpPr>
            <p:cNvPr id="62" name="角丸四角形 61"/>
            <p:cNvSpPr/>
            <p:nvPr/>
          </p:nvSpPr>
          <p:spPr>
            <a:xfrm>
              <a:off x="6594409" y="3514118"/>
              <a:ext cx="631383" cy="268281"/>
            </a:xfrm>
            <a:prstGeom prst="roundRect">
              <a:avLst/>
            </a:prstGeom>
            <a:ln w="38100">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dirty="0">
                  <a:latin typeface="+mn-ea"/>
                </a:rPr>
                <a:t>入手</a:t>
              </a:r>
              <a:endParaRPr lang="en-US" altLang="ja-JP" sz="1400" dirty="0">
                <a:latin typeface="+mn-ea"/>
              </a:endParaRPr>
            </a:p>
            <a:p>
              <a:pPr algn="ctr"/>
              <a:r>
                <a:rPr lang="ja-JP" altLang="en-US" sz="1400" dirty="0" smtClean="0">
                  <a:latin typeface="+mn-ea"/>
                </a:rPr>
                <a:t>しやすく</a:t>
              </a:r>
              <a:r>
                <a:rPr lang="ja-JP" altLang="en-US" sz="1400" dirty="0">
                  <a:latin typeface="+mn-ea"/>
                </a:rPr>
                <a:t>なる</a:t>
              </a:r>
            </a:p>
          </p:txBody>
        </p:sp>
        <p:sp>
          <p:nvSpPr>
            <p:cNvPr id="68" name="角丸四角形 67"/>
            <p:cNvSpPr/>
            <p:nvPr/>
          </p:nvSpPr>
          <p:spPr>
            <a:xfrm>
              <a:off x="8331738" y="4026319"/>
              <a:ext cx="748669" cy="298998"/>
            </a:xfrm>
            <a:prstGeom prst="roundRect">
              <a:avLst/>
            </a:prstGeom>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a:latin typeface="+mn-ea"/>
                </a:rPr>
                <a:t>良質なものを</a:t>
              </a:r>
              <a:endParaRPr lang="en-US" altLang="ja-JP" sz="1400" dirty="0">
                <a:latin typeface="+mn-ea"/>
              </a:endParaRPr>
            </a:p>
            <a:p>
              <a:pPr algn="ctr"/>
              <a:r>
                <a:rPr lang="ja-JP" altLang="en-US" sz="1400" dirty="0">
                  <a:latin typeface="+mn-ea"/>
                </a:rPr>
                <a:t>開発・販売</a:t>
              </a:r>
            </a:p>
          </p:txBody>
        </p:sp>
        <p:cxnSp>
          <p:nvCxnSpPr>
            <p:cNvPr id="120" name="直線コネクタ 119"/>
            <p:cNvCxnSpPr/>
            <p:nvPr/>
          </p:nvCxnSpPr>
          <p:spPr>
            <a:xfrm flipV="1">
              <a:off x="7098380" y="3427581"/>
              <a:ext cx="155204" cy="69661"/>
            </a:xfrm>
            <a:prstGeom prst="line">
              <a:avLst/>
            </a:prstGeom>
            <a:ln w="38100">
              <a:solidFill>
                <a:schemeClr val="accent6"/>
              </a:solidFill>
            </a:ln>
          </p:spPr>
          <p:style>
            <a:lnRef idx="1">
              <a:schemeClr val="accent5"/>
            </a:lnRef>
            <a:fillRef idx="0">
              <a:schemeClr val="accent5"/>
            </a:fillRef>
            <a:effectRef idx="0">
              <a:schemeClr val="accent5"/>
            </a:effectRef>
            <a:fontRef idx="minor">
              <a:schemeClr val="tx1"/>
            </a:fontRef>
          </p:style>
        </p:cxnSp>
        <p:sp>
          <p:nvSpPr>
            <p:cNvPr id="166" name="テキスト ボックス 165"/>
            <p:cNvSpPr txBox="1"/>
            <p:nvPr/>
          </p:nvSpPr>
          <p:spPr>
            <a:xfrm>
              <a:off x="7231364" y="3852216"/>
              <a:ext cx="587368" cy="168925"/>
            </a:xfrm>
            <a:prstGeom prst="rect">
              <a:avLst/>
            </a:prstGeom>
            <a:noFill/>
          </p:spPr>
          <p:txBody>
            <a:bodyPr wrap="square" rtlCol="0">
              <a:spAutoFit/>
            </a:bodyPr>
            <a:lstStyle/>
            <a:p>
              <a:r>
                <a:rPr lang="en-US" altLang="ja-JP" sz="1600" dirty="0">
                  <a:latin typeface="+mn-ea"/>
                </a:rPr>
                <a:t>〈</a:t>
              </a:r>
              <a:r>
                <a:rPr lang="ja-JP" altLang="en-US" sz="1600" dirty="0">
                  <a:latin typeface="+mn-ea"/>
                </a:rPr>
                <a:t>消費者</a:t>
              </a:r>
              <a:r>
                <a:rPr lang="en-US" altLang="ja-JP" sz="1600" dirty="0">
                  <a:latin typeface="+mn-ea"/>
                </a:rPr>
                <a:t>〉</a:t>
              </a:r>
              <a:endParaRPr lang="ja-JP" altLang="en-US" sz="1600" dirty="0">
                <a:latin typeface="+mn-ea"/>
              </a:endParaRPr>
            </a:p>
          </p:txBody>
        </p:sp>
        <p:sp>
          <p:nvSpPr>
            <p:cNvPr id="167" name="テキスト ボックス 166"/>
            <p:cNvSpPr txBox="1"/>
            <p:nvPr/>
          </p:nvSpPr>
          <p:spPr>
            <a:xfrm>
              <a:off x="8044708" y="3855579"/>
              <a:ext cx="594109" cy="168925"/>
            </a:xfrm>
            <a:prstGeom prst="rect">
              <a:avLst/>
            </a:prstGeom>
            <a:noFill/>
          </p:spPr>
          <p:txBody>
            <a:bodyPr wrap="square" rtlCol="0">
              <a:spAutoFit/>
            </a:bodyPr>
            <a:lstStyle/>
            <a:p>
              <a:r>
                <a:rPr lang="en-US" altLang="ja-JP" sz="1600" dirty="0">
                  <a:latin typeface="+mn-ea"/>
                </a:rPr>
                <a:t>〈</a:t>
              </a:r>
              <a:r>
                <a:rPr lang="ja-JP" altLang="en-US" sz="1600" dirty="0">
                  <a:latin typeface="+mn-ea"/>
                </a:rPr>
                <a:t>事業者</a:t>
              </a:r>
              <a:r>
                <a:rPr lang="en-US" altLang="ja-JP" sz="1600" dirty="0">
                  <a:latin typeface="+mn-ea"/>
                </a:rPr>
                <a:t>〉</a:t>
              </a:r>
              <a:endParaRPr lang="ja-JP" altLang="en-US" sz="1600" dirty="0">
                <a:latin typeface="+mn-ea"/>
              </a:endParaRPr>
            </a:p>
          </p:txBody>
        </p:sp>
        <p:sp>
          <p:nvSpPr>
            <p:cNvPr id="171" name="テキスト ボックス 170"/>
            <p:cNvSpPr txBox="1"/>
            <p:nvPr/>
          </p:nvSpPr>
          <p:spPr>
            <a:xfrm>
              <a:off x="7243506" y="3244722"/>
              <a:ext cx="1525554" cy="1040360"/>
            </a:xfrm>
            <a:prstGeom prst="rect">
              <a:avLst/>
            </a:prstGeom>
            <a:noFill/>
            <a:ln w="12700">
              <a:noFill/>
            </a:ln>
          </p:spPr>
          <p:txBody>
            <a:bodyPr wrap="none" rtlCol="0">
              <a:prstTxWarp prst="textArchUp">
                <a:avLst>
                  <a:gd name="adj" fmla="val 10157212"/>
                </a:avLst>
              </a:prstTxWarp>
              <a:spAutoFit/>
            </a:bodyPr>
            <a:lstStyle/>
            <a:p>
              <a:pPr algn="ctr"/>
              <a:r>
                <a:rPr lang="ja-JP" altLang="en-US" sz="1600" b="1" dirty="0">
                  <a:solidFill>
                    <a:schemeClr val="accent6"/>
                  </a:solidFill>
                  <a:latin typeface="+mn-ea"/>
                  <a:cs typeface="メイリオ" panose="020B0604030504040204" pitchFamily="50" charset="-128"/>
                </a:rPr>
                <a:t>減塩に取り組みやすい環境づくり</a:t>
              </a:r>
            </a:p>
          </p:txBody>
        </p:sp>
        <p:sp>
          <p:nvSpPr>
            <p:cNvPr id="172" name="テキスト ボックス 171"/>
            <p:cNvSpPr txBox="1"/>
            <p:nvPr/>
          </p:nvSpPr>
          <p:spPr>
            <a:xfrm>
              <a:off x="6952652" y="3011578"/>
              <a:ext cx="1868106" cy="1645922"/>
            </a:xfrm>
            <a:prstGeom prst="rect">
              <a:avLst/>
            </a:prstGeom>
            <a:noFill/>
            <a:ln w="12700">
              <a:noFill/>
            </a:ln>
          </p:spPr>
          <p:txBody>
            <a:bodyPr wrap="none" rtlCol="0">
              <a:prstTxWarp prst="textArchDown">
                <a:avLst/>
              </a:prstTxWarp>
              <a:spAutoFit/>
            </a:bodyPr>
            <a:lstStyle/>
            <a:p>
              <a:pPr algn="ctr"/>
              <a:r>
                <a:rPr lang="ja-JP" altLang="en-US" sz="1600" b="1" dirty="0">
                  <a:solidFill>
                    <a:schemeClr val="accent2"/>
                  </a:solidFill>
                  <a:latin typeface="+mn-ea"/>
                  <a:cs typeface="メイリオ" panose="020B0604030504040204" pitchFamily="50" charset="-128"/>
                </a:rPr>
                <a:t>　消費者一人ひとりの健康づくり　</a:t>
              </a:r>
            </a:p>
          </p:txBody>
        </p:sp>
        <p:cxnSp>
          <p:nvCxnSpPr>
            <p:cNvPr id="51" name="直線コネクタ 50"/>
            <p:cNvCxnSpPr/>
            <p:nvPr/>
          </p:nvCxnSpPr>
          <p:spPr>
            <a:xfrm flipV="1">
              <a:off x="7344642" y="4840062"/>
              <a:ext cx="148494" cy="39532"/>
            </a:xfrm>
            <a:prstGeom prst="line">
              <a:avLst/>
            </a:prstGeom>
            <a:ln w="38100">
              <a:solidFill>
                <a:schemeClr val="accent2"/>
              </a:solidFill>
            </a:ln>
          </p:spPr>
          <p:style>
            <a:lnRef idx="1">
              <a:schemeClr val="accent5"/>
            </a:lnRef>
            <a:fillRef idx="0">
              <a:schemeClr val="accent5"/>
            </a:fillRef>
            <a:effectRef idx="0">
              <a:schemeClr val="accent5"/>
            </a:effectRef>
            <a:fontRef idx="minor">
              <a:schemeClr val="tx1"/>
            </a:fontRef>
          </p:style>
        </p:cxnSp>
        <p:cxnSp>
          <p:nvCxnSpPr>
            <p:cNvPr id="52" name="直線コネクタ 51"/>
            <p:cNvCxnSpPr/>
            <p:nvPr/>
          </p:nvCxnSpPr>
          <p:spPr>
            <a:xfrm flipV="1">
              <a:off x="8499529" y="4726324"/>
              <a:ext cx="127771" cy="26902"/>
            </a:xfrm>
            <a:prstGeom prst="line">
              <a:avLst/>
            </a:prstGeom>
            <a:ln w="38100">
              <a:solidFill>
                <a:schemeClr val="accent6"/>
              </a:solidFill>
            </a:ln>
          </p:spPr>
          <p:style>
            <a:lnRef idx="1">
              <a:schemeClr val="accent5"/>
            </a:lnRef>
            <a:fillRef idx="0">
              <a:schemeClr val="accent5"/>
            </a:fillRef>
            <a:effectRef idx="0">
              <a:schemeClr val="accent5"/>
            </a:effectRef>
            <a:fontRef idx="minor">
              <a:schemeClr val="tx1"/>
            </a:fontRef>
          </p:style>
        </p:cxnSp>
        <p:cxnSp>
          <p:nvCxnSpPr>
            <p:cNvPr id="53" name="直線コネクタ 52"/>
            <p:cNvCxnSpPr/>
            <p:nvPr/>
          </p:nvCxnSpPr>
          <p:spPr>
            <a:xfrm flipV="1">
              <a:off x="8574105" y="4739721"/>
              <a:ext cx="54759" cy="107776"/>
            </a:xfrm>
            <a:prstGeom prst="line">
              <a:avLst/>
            </a:prstGeom>
            <a:ln w="38100">
              <a:solidFill>
                <a:schemeClr val="accent6"/>
              </a:solidFill>
            </a:ln>
          </p:spPr>
          <p:style>
            <a:lnRef idx="1">
              <a:schemeClr val="accent5"/>
            </a:lnRef>
            <a:fillRef idx="0">
              <a:schemeClr val="accent5"/>
            </a:fillRef>
            <a:effectRef idx="0">
              <a:schemeClr val="accent5"/>
            </a:effectRef>
            <a:fontRef idx="minor">
              <a:schemeClr val="tx1"/>
            </a:fontRef>
          </p:style>
        </p:cxnSp>
        <p:cxnSp>
          <p:nvCxnSpPr>
            <p:cNvPr id="54" name="直線コネクタ 53"/>
            <p:cNvCxnSpPr/>
            <p:nvPr/>
          </p:nvCxnSpPr>
          <p:spPr>
            <a:xfrm flipH="1" flipV="1">
              <a:off x="8968599" y="3823721"/>
              <a:ext cx="110420" cy="98498"/>
            </a:xfrm>
            <a:prstGeom prst="line">
              <a:avLst/>
            </a:prstGeom>
            <a:ln w="38100">
              <a:solidFill>
                <a:schemeClr val="accent6"/>
              </a:solidFill>
            </a:ln>
          </p:spPr>
          <p:style>
            <a:lnRef idx="1">
              <a:schemeClr val="accent5"/>
            </a:lnRef>
            <a:fillRef idx="0">
              <a:schemeClr val="accent5"/>
            </a:fillRef>
            <a:effectRef idx="0">
              <a:schemeClr val="accent5"/>
            </a:effectRef>
            <a:fontRef idx="minor">
              <a:schemeClr val="tx1"/>
            </a:fontRef>
          </p:style>
        </p:cxnSp>
        <p:cxnSp>
          <p:nvCxnSpPr>
            <p:cNvPr id="55" name="直線コネクタ 54"/>
            <p:cNvCxnSpPr/>
            <p:nvPr/>
          </p:nvCxnSpPr>
          <p:spPr>
            <a:xfrm flipV="1">
              <a:off x="8877183" y="3818447"/>
              <a:ext cx="90341" cy="125725"/>
            </a:xfrm>
            <a:prstGeom prst="line">
              <a:avLst/>
            </a:prstGeom>
            <a:ln w="38100">
              <a:solidFill>
                <a:schemeClr val="accent6"/>
              </a:solidFill>
            </a:ln>
          </p:spPr>
          <p:style>
            <a:lnRef idx="1">
              <a:schemeClr val="accent5"/>
            </a:lnRef>
            <a:fillRef idx="0">
              <a:schemeClr val="accent5"/>
            </a:fillRef>
            <a:effectRef idx="0">
              <a:schemeClr val="accent5"/>
            </a:effectRef>
            <a:fontRef idx="minor">
              <a:schemeClr val="tx1"/>
            </a:fontRef>
          </p:style>
        </p:cxnSp>
        <p:cxnSp>
          <p:nvCxnSpPr>
            <p:cNvPr id="59" name="直線コネクタ 58"/>
            <p:cNvCxnSpPr/>
            <p:nvPr/>
          </p:nvCxnSpPr>
          <p:spPr>
            <a:xfrm flipV="1">
              <a:off x="7077903" y="3340134"/>
              <a:ext cx="18797" cy="167728"/>
            </a:xfrm>
            <a:prstGeom prst="line">
              <a:avLst/>
            </a:prstGeom>
            <a:ln w="38100">
              <a:solidFill>
                <a:schemeClr val="accent6"/>
              </a:solidFill>
            </a:ln>
          </p:spPr>
          <p:style>
            <a:lnRef idx="1">
              <a:schemeClr val="accent5"/>
            </a:lnRef>
            <a:fillRef idx="0">
              <a:schemeClr val="accent5"/>
            </a:fillRef>
            <a:effectRef idx="0">
              <a:schemeClr val="accent5"/>
            </a:effectRef>
            <a:fontRef idx="minor">
              <a:schemeClr val="tx1"/>
            </a:fontRef>
          </p:style>
        </p:cxnSp>
        <p:cxnSp>
          <p:nvCxnSpPr>
            <p:cNvPr id="63" name="直線コネクタ 62"/>
            <p:cNvCxnSpPr/>
            <p:nvPr/>
          </p:nvCxnSpPr>
          <p:spPr>
            <a:xfrm flipH="1" flipV="1">
              <a:off x="7416513" y="4738903"/>
              <a:ext cx="36506" cy="95051"/>
            </a:xfrm>
            <a:prstGeom prst="line">
              <a:avLst/>
            </a:prstGeom>
            <a:ln w="38100">
              <a:solidFill>
                <a:schemeClr val="accent2"/>
              </a:solidFill>
            </a:ln>
          </p:spPr>
          <p:style>
            <a:lnRef idx="1">
              <a:schemeClr val="accent5"/>
            </a:lnRef>
            <a:fillRef idx="0">
              <a:schemeClr val="accent5"/>
            </a:fillRef>
            <a:effectRef idx="0">
              <a:schemeClr val="accent5"/>
            </a:effectRef>
            <a:fontRef idx="minor">
              <a:schemeClr val="tx1"/>
            </a:fontRef>
          </p:style>
        </p:cxnSp>
        <p:cxnSp>
          <p:nvCxnSpPr>
            <p:cNvPr id="66" name="直線コネクタ 65"/>
            <p:cNvCxnSpPr/>
            <p:nvPr/>
          </p:nvCxnSpPr>
          <p:spPr>
            <a:xfrm flipH="1" flipV="1">
              <a:off x="7120253" y="3936189"/>
              <a:ext cx="75160" cy="118267"/>
            </a:xfrm>
            <a:prstGeom prst="line">
              <a:avLst/>
            </a:prstGeom>
            <a:ln w="38100">
              <a:solidFill>
                <a:schemeClr val="accent2"/>
              </a:solidFill>
            </a:ln>
          </p:spPr>
          <p:style>
            <a:lnRef idx="1">
              <a:schemeClr val="accent5"/>
            </a:lnRef>
            <a:fillRef idx="0">
              <a:schemeClr val="accent5"/>
            </a:fillRef>
            <a:effectRef idx="0">
              <a:schemeClr val="accent5"/>
            </a:effectRef>
            <a:fontRef idx="minor">
              <a:schemeClr val="tx1"/>
            </a:fontRef>
          </p:style>
        </p:cxnSp>
        <p:cxnSp>
          <p:nvCxnSpPr>
            <p:cNvPr id="84" name="直線コネクタ 83"/>
            <p:cNvCxnSpPr/>
            <p:nvPr/>
          </p:nvCxnSpPr>
          <p:spPr>
            <a:xfrm flipH="1" flipV="1">
              <a:off x="8632781" y="4324469"/>
              <a:ext cx="50112" cy="88613"/>
            </a:xfrm>
            <a:prstGeom prst="line">
              <a:avLst/>
            </a:prstGeom>
            <a:ln w="38100">
              <a:solidFill>
                <a:schemeClr val="accent2"/>
              </a:solidFill>
            </a:ln>
          </p:spPr>
          <p:style>
            <a:lnRef idx="1">
              <a:schemeClr val="accent5"/>
            </a:lnRef>
            <a:fillRef idx="0">
              <a:schemeClr val="accent5"/>
            </a:fillRef>
            <a:effectRef idx="0">
              <a:schemeClr val="accent5"/>
            </a:effectRef>
            <a:fontRef idx="minor">
              <a:schemeClr val="tx1"/>
            </a:fontRef>
          </p:style>
        </p:cxnSp>
        <p:cxnSp>
          <p:nvCxnSpPr>
            <p:cNvPr id="85" name="直線コネクタ 84"/>
            <p:cNvCxnSpPr/>
            <p:nvPr/>
          </p:nvCxnSpPr>
          <p:spPr>
            <a:xfrm flipV="1">
              <a:off x="8499528" y="4331821"/>
              <a:ext cx="119544" cy="33940"/>
            </a:xfrm>
            <a:prstGeom prst="line">
              <a:avLst/>
            </a:prstGeom>
            <a:ln w="38100">
              <a:solidFill>
                <a:schemeClr val="accent2"/>
              </a:solidFill>
            </a:ln>
          </p:spPr>
          <p:style>
            <a:lnRef idx="1">
              <a:schemeClr val="accent5"/>
            </a:lnRef>
            <a:fillRef idx="0">
              <a:schemeClr val="accent5"/>
            </a:fillRef>
            <a:effectRef idx="0">
              <a:schemeClr val="accent5"/>
            </a:effectRef>
            <a:fontRef idx="minor">
              <a:schemeClr val="tx1"/>
            </a:fontRef>
          </p:style>
        </p:cxnSp>
        <p:cxnSp>
          <p:nvCxnSpPr>
            <p:cNvPr id="88" name="直線コネクタ 87"/>
            <p:cNvCxnSpPr/>
            <p:nvPr/>
          </p:nvCxnSpPr>
          <p:spPr>
            <a:xfrm flipV="1">
              <a:off x="7206145" y="3963157"/>
              <a:ext cx="96321" cy="85510"/>
            </a:xfrm>
            <a:prstGeom prst="line">
              <a:avLst/>
            </a:prstGeom>
            <a:ln w="38100">
              <a:solidFill>
                <a:schemeClr val="accent2"/>
              </a:solidFill>
            </a:ln>
          </p:spPr>
          <p:style>
            <a:lnRef idx="1">
              <a:schemeClr val="accent5"/>
            </a:lnRef>
            <a:fillRef idx="0">
              <a:schemeClr val="accent5"/>
            </a:fillRef>
            <a:effectRef idx="0">
              <a:schemeClr val="accent5"/>
            </a:effectRef>
            <a:fontRef idx="minor">
              <a:schemeClr val="tx1"/>
            </a:fontRef>
          </p:style>
        </p:cxnSp>
        <p:sp>
          <p:nvSpPr>
            <p:cNvPr id="139" name="円形吹き出し 138"/>
            <p:cNvSpPr/>
            <p:nvPr/>
          </p:nvSpPr>
          <p:spPr>
            <a:xfrm>
              <a:off x="6498738" y="4298055"/>
              <a:ext cx="754846" cy="297325"/>
            </a:xfrm>
            <a:prstGeom prst="wedgeEllipseCallout">
              <a:avLst>
                <a:gd name="adj1" fmla="val 37812"/>
                <a:gd name="adj2" fmla="val -56314"/>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a:latin typeface="+mn-ea"/>
                </a:rPr>
                <a:t>栄養成分表示を見て</a:t>
              </a:r>
            </a:p>
          </p:txBody>
        </p:sp>
        <p:cxnSp>
          <p:nvCxnSpPr>
            <p:cNvPr id="65" name="直線コネクタ 64"/>
            <p:cNvCxnSpPr/>
            <p:nvPr/>
          </p:nvCxnSpPr>
          <p:spPr>
            <a:xfrm flipH="1" flipV="1">
              <a:off x="7132206" y="4697612"/>
              <a:ext cx="98974" cy="2087"/>
            </a:xfrm>
            <a:prstGeom prst="line">
              <a:avLst/>
            </a:prstGeom>
            <a:ln w="38100">
              <a:solidFill>
                <a:schemeClr val="accent6"/>
              </a:solidFill>
            </a:ln>
          </p:spPr>
          <p:style>
            <a:lnRef idx="1">
              <a:schemeClr val="accent5"/>
            </a:lnRef>
            <a:fillRef idx="0">
              <a:schemeClr val="accent5"/>
            </a:fillRef>
            <a:effectRef idx="0">
              <a:schemeClr val="accent5"/>
            </a:effectRef>
            <a:fontRef idx="minor">
              <a:schemeClr val="tx1"/>
            </a:fontRef>
          </p:style>
        </p:cxnSp>
        <p:cxnSp>
          <p:nvCxnSpPr>
            <p:cNvPr id="69" name="直線コネクタ 68"/>
            <p:cNvCxnSpPr/>
            <p:nvPr/>
          </p:nvCxnSpPr>
          <p:spPr>
            <a:xfrm flipV="1">
              <a:off x="7231364" y="4606418"/>
              <a:ext cx="0" cy="71850"/>
            </a:xfrm>
            <a:prstGeom prst="line">
              <a:avLst/>
            </a:prstGeom>
            <a:ln w="38100">
              <a:solidFill>
                <a:schemeClr val="accent6"/>
              </a:solidFill>
            </a:ln>
          </p:spPr>
          <p:style>
            <a:lnRef idx="1">
              <a:schemeClr val="accent5"/>
            </a:lnRef>
            <a:fillRef idx="0">
              <a:schemeClr val="accent5"/>
            </a:fillRef>
            <a:effectRef idx="0">
              <a:schemeClr val="accent5"/>
            </a:effectRef>
            <a:fontRef idx="minor">
              <a:schemeClr val="tx1"/>
            </a:fontRef>
          </p:style>
        </p:cxnSp>
      </p:grpSp>
      <p:sp>
        <p:nvSpPr>
          <p:cNvPr id="37" name="角丸四角形 36"/>
          <p:cNvSpPr/>
          <p:nvPr/>
        </p:nvSpPr>
        <p:spPr>
          <a:xfrm>
            <a:off x="17906" y="183227"/>
            <a:ext cx="10656000" cy="585106"/>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600" dirty="0">
                <a:latin typeface="+mn-ea"/>
              </a:rPr>
              <a:t>消費者の選ぶ力と事業者の開発する力で減塩社会を目指す</a:t>
            </a:r>
          </a:p>
        </p:txBody>
      </p:sp>
      <p:sp>
        <p:nvSpPr>
          <p:cNvPr id="38" name="フローチャート: 論理積ゲート 37"/>
          <p:cNvSpPr/>
          <p:nvPr/>
        </p:nvSpPr>
        <p:spPr>
          <a:xfrm>
            <a:off x="32420" y="927735"/>
            <a:ext cx="2061030" cy="685600"/>
          </a:xfrm>
          <a:prstGeom prst="flowChartDelay">
            <a:avLst/>
          </a:prstGeom>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2600" dirty="0" smtClean="0">
                <a:latin typeface="+mn-ea"/>
              </a:rPr>
              <a:t>ヒント①</a:t>
            </a:r>
            <a:endParaRPr kumimoji="1" lang="ja-JP" altLang="en-US" sz="2600" dirty="0">
              <a:latin typeface="+mn-ea"/>
            </a:endParaRPr>
          </a:p>
        </p:txBody>
      </p:sp>
      <p:sp>
        <p:nvSpPr>
          <p:cNvPr id="40" name="テキスト ボックス 39"/>
          <p:cNvSpPr txBox="1"/>
          <p:nvPr/>
        </p:nvSpPr>
        <p:spPr>
          <a:xfrm>
            <a:off x="2147477" y="1034994"/>
            <a:ext cx="7935323" cy="492443"/>
          </a:xfrm>
          <a:prstGeom prst="rect">
            <a:avLst/>
          </a:prstGeom>
          <a:noFill/>
        </p:spPr>
        <p:txBody>
          <a:bodyPr wrap="square" rtlCol="0">
            <a:spAutoFit/>
          </a:bodyPr>
          <a:lstStyle/>
          <a:p>
            <a:r>
              <a:rPr lang="ja-JP" altLang="en-US" sz="2600" dirty="0">
                <a:latin typeface="+mn-ea"/>
              </a:rPr>
              <a:t>健康づくりと環境づくり、減塩を支える２つの循環</a:t>
            </a:r>
          </a:p>
        </p:txBody>
      </p:sp>
      <p:cxnSp>
        <p:nvCxnSpPr>
          <p:cNvPr id="41" name="直線コネクタ 40"/>
          <p:cNvCxnSpPr/>
          <p:nvPr/>
        </p:nvCxnSpPr>
        <p:spPr>
          <a:xfrm rot="5400000" flipH="1" flipV="1">
            <a:off x="5946728" y="4419964"/>
            <a:ext cx="217780" cy="197406"/>
          </a:xfrm>
          <a:prstGeom prst="line">
            <a:avLst/>
          </a:prstGeom>
          <a:ln w="38100">
            <a:solidFill>
              <a:schemeClr val="accent6"/>
            </a:solidFill>
          </a:ln>
        </p:spPr>
        <p:style>
          <a:lnRef idx="1">
            <a:schemeClr val="accent5"/>
          </a:lnRef>
          <a:fillRef idx="0">
            <a:schemeClr val="accent5"/>
          </a:fillRef>
          <a:effectRef idx="0">
            <a:schemeClr val="accent5"/>
          </a:effectRef>
          <a:fontRef idx="minor">
            <a:schemeClr val="tx1"/>
          </a:fontRef>
        </p:style>
      </p:cxnSp>
      <p:cxnSp>
        <p:nvCxnSpPr>
          <p:cNvPr id="42" name="直線コネクタ 41"/>
          <p:cNvCxnSpPr/>
          <p:nvPr/>
        </p:nvCxnSpPr>
        <p:spPr>
          <a:xfrm rot="5400000" flipV="1">
            <a:off x="5747381" y="4428445"/>
            <a:ext cx="178178" cy="251973"/>
          </a:xfrm>
          <a:prstGeom prst="line">
            <a:avLst/>
          </a:prstGeom>
          <a:ln w="38100">
            <a:solidFill>
              <a:schemeClr val="accent6"/>
            </a:solidFill>
          </a:ln>
        </p:spPr>
        <p:style>
          <a:lnRef idx="1">
            <a:schemeClr val="accent5"/>
          </a:lnRef>
          <a:fillRef idx="0">
            <a:schemeClr val="accent5"/>
          </a:fillRef>
          <a:effectRef idx="0">
            <a:schemeClr val="accent5"/>
          </a:effectRef>
          <a:fontRef idx="minor">
            <a:schemeClr val="tx1"/>
          </a:fontRef>
        </p:style>
      </p:cxnSp>
      <p:cxnSp>
        <p:nvCxnSpPr>
          <p:cNvPr id="47" name="直線コネクタ 46"/>
          <p:cNvCxnSpPr/>
          <p:nvPr/>
        </p:nvCxnSpPr>
        <p:spPr>
          <a:xfrm>
            <a:off x="744802" y="1612235"/>
            <a:ext cx="9936000" cy="2277"/>
          </a:xfrm>
          <a:prstGeom prst="line">
            <a:avLst/>
          </a:prstGeom>
          <a:ln w="28575"/>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3691268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テキスト ボックス 90"/>
          <p:cNvSpPr txBox="1"/>
          <p:nvPr/>
        </p:nvSpPr>
        <p:spPr>
          <a:xfrm>
            <a:off x="542610" y="1984452"/>
            <a:ext cx="9606592" cy="353943"/>
          </a:xfrm>
          <a:prstGeom prst="rect">
            <a:avLst/>
          </a:prstGeom>
          <a:noFill/>
        </p:spPr>
        <p:txBody>
          <a:bodyPr wrap="square" rtlCol="0">
            <a:spAutoFit/>
          </a:bodyPr>
          <a:lstStyle/>
          <a:p>
            <a:pPr algn="ctr"/>
            <a:r>
              <a:rPr lang="ja-JP" altLang="en-US" sz="1700" b="1" dirty="0">
                <a:latin typeface="+mn-ea"/>
              </a:rPr>
              <a:t>減塩の実践例からみる３つのメリット　－消費者、事業者、環境にとってのメリット－</a:t>
            </a:r>
          </a:p>
        </p:txBody>
      </p:sp>
      <p:grpSp>
        <p:nvGrpSpPr>
          <p:cNvPr id="2" name="グループ化 1"/>
          <p:cNvGrpSpPr/>
          <p:nvPr/>
        </p:nvGrpSpPr>
        <p:grpSpPr>
          <a:xfrm>
            <a:off x="233907" y="2413543"/>
            <a:ext cx="10363964" cy="4635775"/>
            <a:chOff x="2772736" y="2045994"/>
            <a:chExt cx="4847592" cy="1896494"/>
          </a:xfrm>
        </p:grpSpPr>
        <p:graphicFrame>
          <p:nvGraphicFramePr>
            <p:cNvPr id="70" name="グラフ 69"/>
            <p:cNvGraphicFramePr/>
            <p:nvPr>
              <p:extLst>
                <p:ext uri="{D42A27DB-BD31-4B8C-83A1-F6EECF244321}">
                  <p14:modId xmlns:p14="http://schemas.microsoft.com/office/powerpoint/2010/main" val="3376202690"/>
                </p:ext>
              </p:extLst>
            </p:nvPr>
          </p:nvGraphicFramePr>
          <p:xfrm>
            <a:off x="3034130" y="2156280"/>
            <a:ext cx="1443032" cy="1121903"/>
          </p:xfrm>
          <a:graphic>
            <a:graphicData uri="http://schemas.openxmlformats.org/drawingml/2006/chart">
              <c:chart xmlns:c="http://schemas.openxmlformats.org/drawingml/2006/chart" xmlns:r="http://schemas.openxmlformats.org/officeDocument/2006/relationships" r:id="rId3"/>
            </a:graphicData>
          </a:graphic>
        </p:graphicFrame>
        <p:sp>
          <p:nvSpPr>
            <p:cNvPr id="105" name="テキスト ボックス 104"/>
            <p:cNvSpPr txBox="1"/>
            <p:nvPr/>
          </p:nvSpPr>
          <p:spPr>
            <a:xfrm>
              <a:off x="3034130" y="3263067"/>
              <a:ext cx="1533177" cy="214049"/>
            </a:xfrm>
            <a:prstGeom prst="rect">
              <a:avLst/>
            </a:prstGeom>
            <a:noFill/>
          </p:spPr>
          <p:txBody>
            <a:bodyPr wrap="square" rtlCol="0">
              <a:spAutoFit/>
            </a:bodyPr>
            <a:lstStyle/>
            <a:p>
              <a:r>
                <a:rPr lang="ja-JP" altLang="en-US" sz="1400" dirty="0">
                  <a:latin typeface="+mn-ea"/>
                </a:rPr>
                <a:t>減塩食品が</a:t>
              </a:r>
              <a:r>
                <a:rPr lang="en-US" altLang="ja-JP" sz="1400" dirty="0">
                  <a:latin typeface="+mn-ea"/>
                </a:rPr>
                <a:t>156</a:t>
              </a:r>
              <a:r>
                <a:rPr lang="ja-JP" altLang="en-US" sz="1400" dirty="0" smtClean="0">
                  <a:latin typeface="+mn-ea"/>
                </a:rPr>
                <a:t>品種</a:t>
              </a:r>
              <a:r>
                <a:rPr lang="en-US" altLang="ja-JP" sz="1400" baseline="30000" dirty="0" smtClean="0">
                  <a:latin typeface="+mn-ea"/>
                </a:rPr>
                <a:t>※</a:t>
              </a:r>
              <a:r>
                <a:rPr lang="ja-JP" altLang="en-US" sz="1400" baseline="30000" dirty="0" smtClean="0">
                  <a:latin typeface="+mn-ea"/>
                </a:rPr>
                <a:t>２</a:t>
              </a:r>
              <a:r>
                <a:rPr lang="ja-JP" altLang="en-US" sz="1400" dirty="0" smtClean="0">
                  <a:latin typeface="+mn-ea"/>
                </a:rPr>
                <a:t>に</a:t>
              </a:r>
              <a:r>
                <a:rPr lang="ja-JP" altLang="en-US" sz="1400" dirty="0">
                  <a:latin typeface="+mn-ea"/>
                </a:rPr>
                <a:t>増え、消費者</a:t>
              </a:r>
              <a:r>
                <a:rPr lang="ja-JP" altLang="en-US" sz="1400" dirty="0" smtClean="0">
                  <a:latin typeface="+mn-ea"/>
                </a:rPr>
                <a:t>が</a:t>
              </a:r>
              <a:endParaRPr lang="en-US" altLang="ja-JP" sz="1400" dirty="0" smtClean="0">
                <a:latin typeface="+mn-ea"/>
              </a:endParaRPr>
            </a:p>
            <a:p>
              <a:r>
                <a:rPr lang="ja-JP" altLang="en-US" sz="1400" dirty="0" smtClean="0">
                  <a:latin typeface="+mn-ea"/>
                </a:rPr>
                <a:t>利用</a:t>
              </a:r>
              <a:r>
                <a:rPr lang="ja-JP" altLang="en-US" sz="1400" dirty="0">
                  <a:latin typeface="+mn-ea"/>
                </a:rPr>
                <a:t>可能な減塩食品が拡大</a:t>
              </a:r>
              <a:endParaRPr lang="en-US" altLang="ja-JP" sz="1400" dirty="0">
                <a:latin typeface="+mn-ea"/>
              </a:endParaRPr>
            </a:p>
          </p:txBody>
        </p:sp>
        <p:sp>
          <p:nvSpPr>
            <p:cNvPr id="112" name="テキスト ボックス 111"/>
            <p:cNvSpPr txBox="1"/>
            <p:nvPr/>
          </p:nvSpPr>
          <p:spPr>
            <a:xfrm>
              <a:off x="4677780" y="3267931"/>
              <a:ext cx="1281484" cy="125912"/>
            </a:xfrm>
            <a:prstGeom prst="rect">
              <a:avLst/>
            </a:prstGeom>
            <a:noFill/>
          </p:spPr>
          <p:txBody>
            <a:bodyPr wrap="square" rtlCol="0">
              <a:spAutoFit/>
            </a:bodyPr>
            <a:lstStyle/>
            <a:p>
              <a:r>
                <a:rPr lang="ja-JP" altLang="en-US" sz="1400" dirty="0">
                  <a:latin typeface="+mn-ea"/>
                </a:rPr>
                <a:t>減塩食品の売上高が増加</a:t>
              </a:r>
              <a:endParaRPr lang="en-US" altLang="ja-JP" sz="1400" dirty="0">
                <a:latin typeface="+mn-ea"/>
              </a:endParaRPr>
            </a:p>
          </p:txBody>
        </p:sp>
        <p:sp>
          <p:nvSpPr>
            <p:cNvPr id="115" name="テキスト ボックス 114"/>
            <p:cNvSpPr txBox="1"/>
            <p:nvPr/>
          </p:nvSpPr>
          <p:spPr>
            <a:xfrm>
              <a:off x="4971952" y="3829168"/>
              <a:ext cx="2648376" cy="113320"/>
            </a:xfrm>
            <a:prstGeom prst="rect">
              <a:avLst/>
            </a:prstGeom>
            <a:noFill/>
          </p:spPr>
          <p:txBody>
            <a:bodyPr wrap="none" rtlCol="0">
              <a:spAutoFit/>
            </a:bodyPr>
            <a:lstStyle/>
            <a:p>
              <a:r>
                <a:rPr lang="ja-JP" altLang="en-US" sz="1200" dirty="0">
                  <a:latin typeface="+mn-ea"/>
                </a:rPr>
                <a:t>資料：日本高血圧学会減塩委員会「</a:t>
              </a:r>
              <a:r>
                <a:rPr lang="en-US" altLang="ja-JP" sz="1200" dirty="0">
                  <a:latin typeface="+mn-ea"/>
                </a:rPr>
                <a:t>2016</a:t>
              </a:r>
              <a:r>
                <a:rPr lang="ja-JP" altLang="en-US" sz="1200" dirty="0">
                  <a:latin typeface="+mn-ea"/>
                </a:rPr>
                <a:t>年度</a:t>
              </a:r>
              <a:r>
                <a:rPr lang="en-US" altLang="ja-JP" sz="1200" dirty="0">
                  <a:latin typeface="+mn-ea"/>
                </a:rPr>
                <a:t>JSH</a:t>
              </a:r>
              <a:r>
                <a:rPr lang="ja-JP" altLang="en-US" sz="1200" dirty="0">
                  <a:latin typeface="+mn-ea"/>
                </a:rPr>
                <a:t>減塩食品リスト掲載品の販売状況」</a:t>
              </a:r>
            </a:p>
          </p:txBody>
        </p:sp>
        <p:sp>
          <p:nvSpPr>
            <p:cNvPr id="106" name="テキスト ボックス 105"/>
            <p:cNvSpPr txBox="1"/>
            <p:nvPr/>
          </p:nvSpPr>
          <p:spPr>
            <a:xfrm>
              <a:off x="3208989" y="2045998"/>
              <a:ext cx="1085129" cy="239232"/>
            </a:xfrm>
            <a:prstGeom prst="rect">
              <a:avLst/>
            </a:prstGeom>
            <a:noFill/>
          </p:spPr>
          <p:txBody>
            <a:bodyPr wrap="square" rtlCol="0">
              <a:spAutoFit/>
            </a:bodyPr>
            <a:lstStyle/>
            <a:p>
              <a:pPr algn="ctr"/>
              <a:r>
                <a:rPr lang="en-US" altLang="ja-JP" sz="1600" dirty="0">
                  <a:latin typeface="+mn-ea"/>
                </a:rPr>
                <a:t>JSH</a:t>
              </a:r>
              <a:r>
                <a:rPr lang="ja-JP" altLang="en-US" sz="1600" dirty="0">
                  <a:latin typeface="+mn-ea"/>
                </a:rPr>
                <a:t>減塩食品の</a:t>
              </a:r>
              <a:endParaRPr lang="en-US" altLang="ja-JP" sz="1600" dirty="0">
                <a:latin typeface="+mn-ea"/>
              </a:endParaRPr>
            </a:p>
            <a:p>
              <a:pPr algn="ctr"/>
              <a:r>
                <a:rPr lang="ja-JP" altLang="en-US" sz="1600" dirty="0">
                  <a:latin typeface="+mn-ea"/>
                </a:rPr>
                <a:t>品種数の推移</a:t>
              </a:r>
            </a:p>
          </p:txBody>
        </p:sp>
        <p:sp>
          <p:nvSpPr>
            <p:cNvPr id="108" name="テキスト ボックス 107"/>
            <p:cNvSpPr txBox="1"/>
            <p:nvPr/>
          </p:nvSpPr>
          <p:spPr>
            <a:xfrm>
              <a:off x="2938634" y="2191871"/>
              <a:ext cx="302312" cy="117821"/>
            </a:xfrm>
            <a:prstGeom prst="rect">
              <a:avLst/>
            </a:prstGeom>
            <a:noFill/>
          </p:spPr>
          <p:txBody>
            <a:bodyPr wrap="none" rtlCol="0">
              <a:spAutoFit/>
            </a:bodyPr>
            <a:lstStyle/>
            <a:p>
              <a:r>
                <a:rPr lang="ja-JP" altLang="en-US" sz="1200" dirty="0">
                  <a:latin typeface="+mn-ea"/>
                </a:rPr>
                <a:t>（品種）</a:t>
              </a:r>
            </a:p>
          </p:txBody>
        </p:sp>
        <p:sp>
          <p:nvSpPr>
            <p:cNvPr id="117" name="テキスト ボックス 116"/>
            <p:cNvSpPr txBox="1"/>
            <p:nvPr/>
          </p:nvSpPr>
          <p:spPr>
            <a:xfrm>
              <a:off x="3063689" y="3052014"/>
              <a:ext cx="212338" cy="103877"/>
            </a:xfrm>
            <a:prstGeom prst="rect">
              <a:avLst/>
            </a:prstGeom>
            <a:noFill/>
          </p:spPr>
          <p:txBody>
            <a:bodyPr wrap="none" rtlCol="0">
              <a:spAutoFit/>
            </a:bodyPr>
            <a:lstStyle/>
            <a:p>
              <a:r>
                <a:rPr lang="ja-JP" altLang="en-US" sz="1050" dirty="0">
                  <a:latin typeface="+mn-ea"/>
                </a:rPr>
                <a:t>平成</a:t>
              </a:r>
            </a:p>
          </p:txBody>
        </p:sp>
        <p:sp>
          <p:nvSpPr>
            <p:cNvPr id="119" name="テキスト ボックス 118"/>
            <p:cNvSpPr txBox="1"/>
            <p:nvPr/>
          </p:nvSpPr>
          <p:spPr>
            <a:xfrm>
              <a:off x="6140504" y="3263067"/>
              <a:ext cx="1417579" cy="302188"/>
            </a:xfrm>
            <a:prstGeom prst="rect">
              <a:avLst/>
            </a:prstGeom>
            <a:noFill/>
          </p:spPr>
          <p:txBody>
            <a:bodyPr wrap="square" rtlCol="0">
              <a:spAutoFit/>
            </a:bodyPr>
            <a:lstStyle/>
            <a:p>
              <a:r>
                <a:rPr lang="ja-JP" altLang="en-US" sz="1400" dirty="0">
                  <a:latin typeface="+mn-ea"/>
                </a:rPr>
                <a:t>減塩により使わずに</a:t>
              </a:r>
              <a:r>
                <a:rPr lang="ja-JP" altLang="en-US" sz="1400" dirty="0" smtClean="0">
                  <a:latin typeface="+mn-ea"/>
                </a:rPr>
                <a:t>済んだ食塩</a:t>
              </a:r>
              <a:r>
                <a:rPr lang="ja-JP" altLang="en-US" sz="1400" dirty="0">
                  <a:latin typeface="+mn-ea"/>
                </a:rPr>
                <a:t>の量（相対的減塩量）が増え、環境への負荷が軽減</a:t>
              </a:r>
            </a:p>
          </p:txBody>
        </p:sp>
        <p:graphicFrame>
          <p:nvGraphicFramePr>
            <p:cNvPr id="101" name="グラフ 100"/>
            <p:cNvGraphicFramePr/>
            <p:nvPr>
              <p:extLst>
                <p:ext uri="{D42A27DB-BD31-4B8C-83A1-F6EECF244321}">
                  <p14:modId xmlns:p14="http://schemas.microsoft.com/office/powerpoint/2010/main" val="2155894187"/>
                </p:ext>
              </p:extLst>
            </p:nvPr>
          </p:nvGraphicFramePr>
          <p:xfrm>
            <a:off x="6049796" y="2261040"/>
            <a:ext cx="1346665" cy="950500"/>
          </p:xfrm>
          <a:graphic>
            <a:graphicData uri="http://schemas.openxmlformats.org/drawingml/2006/chart">
              <c:chart xmlns:c="http://schemas.openxmlformats.org/drawingml/2006/chart" xmlns:r="http://schemas.openxmlformats.org/officeDocument/2006/relationships" r:id="rId4"/>
            </a:graphicData>
          </a:graphic>
        </p:graphicFrame>
        <p:sp>
          <p:nvSpPr>
            <p:cNvPr id="122" name="テキスト ボックス 121"/>
            <p:cNvSpPr txBox="1"/>
            <p:nvPr/>
          </p:nvSpPr>
          <p:spPr>
            <a:xfrm>
              <a:off x="6357853" y="2045999"/>
              <a:ext cx="950123" cy="239232"/>
            </a:xfrm>
            <a:prstGeom prst="rect">
              <a:avLst/>
            </a:prstGeom>
            <a:noFill/>
          </p:spPr>
          <p:txBody>
            <a:bodyPr wrap="none" rtlCol="0">
              <a:spAutoFit/>
            </a:bodyPr>
            <a:lstStyle/>
            <a:p>
              <a:pPr algn="ctr"/>
              <a:r>
                <a:rPr lang="en-US" altLang="ja-JP" sz="1600" dirty="0">
                  <a:latin typeface="+mn-ea"/>
                </a:rPr>
                <a:t>JSH</a:t>
              </a:r>
              <a:r>
                <a:rPr lang="ja-JP" altLang="en-US" sz="1600" dirty="0">
                  <a:latin typeface="+mn-ea"/>
                </a:rPr>
                <a:t>減塩食品による</a:t>
              </a:r>
              <a:endParaRPr lang="en-US" altLang="ja-JP" sz="1600" dirty="0">
                <a:latin typeface="+mn-ea"/>
              </a:endParaRPr>
            </a:p>
            <a:p>
              <a:pPr algn="ctr"/>
              <a:r>
                <a:rPr lang="ja-JP" altLang="en-US" sz="1600" dirty="0">
                  <a:latin typeface="+mn-ea"/>
                </a:rPr>
                <a:t>相対的減塩量の推移</a:t>
              </a:r>
            </a:p>
          </p:txBody>
        </p:sp>
        <p:sp>
          <p:nvSpPr>
            <p:cNvPr id="123" name="テキスト ボックス 122"/>
            <p:cNvSpPr txBox="1"/>
            <p:nvPr/>
          </p:nvSpPr>
          <p:spPr>
            <a:xfrm>
              <a:off x="6029523" y="2191871"/>
              <a:ext cx="182347" cy="117821"/>
            </a:xfrm>
            <a:prstGeom prst="rect">
              <a:avLst/>
            </a:prstGeom>
            <a:noFill/>
          </p:spPr>
          <p:txBody>
            <a:bodyPr wrap="none" rtlCol="0">
              <a:spAutoFit/>
            </a:bodyPr>
            <a:lstStyle/>
            <a:p>
              <a:r>
                <a:rPr lang="ja-JP" altLang="en-US" sz="1200" dirty="0">
                  <a:latin typeface="+mn-ea"/>
                </a:rPr>
                <a:t>（ｔ）</a:t>
              </a:r>
            </a:p>
          </p:txBody>
        </p:sp>
        <p:sp>
          <p:nvSpPr>
            <p:cNvPr id="124" name="テキスト ボックス 123"/>
            <p:cNvSpPr txBox="1"/>
            <p:nvPr/>
          </p:nvSpPr>
          <p:spPr>
            <a:xfrm>
              <a:off x="6073160" y="3052014"/>
              <a:ext cx="212338" cy="103877"/>
            </a:xfrm>
            <a:prstGeom prst="rect">
              <a:avLst/>
            </a:prstGeom>
            <a:noFill/>
          </p:spPr>
          <p:txBody>
            <a:bodyPr wrap="none" rtlCol="0">
              <a:spAutoFit/>
            </a:bodyPr>
            <a:lstStyle/>
            <a:p>
              <a:r>
                <a:rPr lang="ja-JP" altLang="en-US" sz="1050" dirty="0">
                  <a:latin typeface="+mn-ea"/>
                </a:rPr>
                <a:t>平成</a:t>
              </a:r>
            </a:p>
          </p:txBody>
        </p:sp>
        <p:grpSp>
          <p:nvGrpSpPr>
            <p:cNvPr id="10" name="グループ化 9"/>
            <p:cNvGrpSpPr/>
            <p:nvPr/>
          </p:nvGrpSpPr>
          <p:grpSpPr>
            <a:xfrm>
              <a:off x="4439449" y="2045994"/>
              <a:ext cx="1566884" cy="1179525"/>
              <a:chOff x="2365743" y="7993686"/>
              <a:chExt cx="2327003" cy="1751732"/>
            </a:xfrm>
          </p:grpSpPr>
          <p:graphicFrame>
            <p:nvGraphicFramePr>
              <p:cNvPr id="100" name="グラフ 99"/>
              <p:cNvGraphicFramePr/>
              <p:nvPr>
                <p:extLst>
                  <p:ext uri="{D42A27DB-BD31-4B8C-83A1-F6EECF244321}">
                    <p14:modId xmlns:p14="http://schemas.microsoft.com/office/powerpoint/2010/main" val="3391337690"/>
                  </p:ext>
                </p:extLst>
              </p:nvPr>
            </p:nvGraphicFramePr>
            <p:xfrm>
              <a:off x="2487915" y="8296446"/>
              <a:ext cx="2204831" cy="1448972"/>
            </p:xfrm>
            <a:graphic>
              <a:graphicData uri="http://schemas.openxmlformats.org/drawingml/2006/chart">
                <c:chart xmlns:c="http://schemas.openxmlformats.org/drawingml/2006/chart" xmlns:r="http://schemas.openxmlformats.org/officeDocument/2006/relationships" r:id="rId5"/>
              </a:graphicData>
            </a:graphic>
          </p:graphicFrame>
          <p:sp>
            <p:nvSpPr>
              <p:cNvPr id="113" name="テキスト ボックス 112"/>
              <p:cNvSpPr txBox="1"/>
              <p:nvPr/>
            </p:nvSpPr>
            <p:spPr>
              <a:xfrm>
                <a:off x="2365743" y="8210330"/>
                <a:ext cx="448968" cy="174978"/>
              </a:xfrm>
              <a:prstGeom prst="rect">
                <a:avLst/>
              </a:prstGeom>
              <a:noFill/>
            </p:spPr>
            <p:txBody>
              <a:bodyPr wrap="none" rtlCol="0">
                <a:spAutoFit/>
              </a:bodyPr>
              <a:lstStyle/>
              <a:p>
                <a:r>
                  <a:rPr lang="ja-JP" altLang="en-US" sz="1200" dirty="0">
                    <a:latin typeface="+mn-ea"/>
                  </a:rPr>
                  <a:t>（億円）</a:t>
                </a:r>
              </a:p>
            </p:txBody>
          </p:sp>
          <p:sp>
            <p:nvSpPr>
              <p:cNvPr id="116" name="テキスト ボックス 115"/>
              <p:cNvSpPr txBox="1"/>
              <p:nvPr/>
            </p:nvSpPr>
            <p:spPr>
              <a:xfrm>
                <a:off x="2706761" y="7993686"/>
                <a:ext cx="1929200" cy="355287"/>
              </a:xfrm>
              <a:prstGeom prst="rect">
                <a:avLst/>
              </a:prstGeom>
              <a:noFill/>
            </p:spPr>
            <p:txBody>
              <a:bodyPr wrap="square" rtlCol="0">
                <a:spAutoFit/>
              </a:bodyPr>
              <a:lstStyle/>
              <a:p>
                <a:pPr algn="ctr"/>
                <a:r>
                  <a:rPr lang="en-US" altLang="ja-JP" sz="1600" dirty="0">
                    <a:latin typeface="+mn-ea"/>
                  </a:rPr>
                  <a:t>JSH</a:t>
                </a:r>
                <a:r>
                  <a:rPr lang="ja-JP" altLang="en-US" sz="1600" dirty="0">
                    <a:latin typeface="+mn-ea"/>
                  </a:rPr>
                  <a:t>減塩食品の</a:t>
                </a:r>
                <a:endParaRPr lang="en-US" altLang="ja-JP" sz="1600" dirty="0">
                  <a:latin typeface="+mn-ea"/>
                </a:endParaRPr>
              </a:p>
              <a:p>
                <a:pPr algn="ctr"/>
                <a:r>
                  <a:rPr lang="ja-JP" altLang="en-US" sz="1600" dirty="0">
                    <a:latin typeface="+mn-ea"/>
                  </a:rPr>
                  <a:t>売上高の推移</a:t>
                </a:r>
              </a:p>
            </p:txBody>
          </p:sp>
          <p:sp>
            <p:nvSpPr>
              <p:cNvPr id="125" name="テキスト ボックス 124"/>
              <p:cNvSpPr txBox="1"/>
              <p:nvPr/>
            </p:nvSpPr>
            <p:spPr>
              <a:xfrm>
                <a:off x="2604216" y="9487752"/>
                <a:ext cx="315346" cy="154270"/>
              </a:xfrm>
              <a:prstGeom prst="rect">
                <a:avLst/>
              </a:prstGeom>
              <a:noFill/>
            </p:spPr>
            <p:txBody>
              <a:bodyPr wrap="none" rtlCol="0">
                <a:spAutoFit/>
              </a:bodyPr>
              <a:lstStyle/>
              <a:p>
                <a:r>
                  <a:rPr lang="ja-JP" altLang="en-US" sz="1050" dirty="0">
                    <a:latin typeface="+mn-ea"/>
                  </a:rPr>
                  <a:t>平成</a:t>
                </a:r>
              </a:p>
            </p:txBody>
          </p:sp>
        </p:grpSp>
        <p:sp>
          <p:nvSpPr>
            <p:cNvPr id="7" name="円形吹き出し 6"/>
            <p:cNvSpPr/>
            <p:nvPr/>
          </p:nvSpPr>
          <p:spPr>
            <a:xfrm>
              <a:off x="4071595" y="3393843"/>
              <a:ext cx="606185" cy="220914"/>
            </a:xfrm>
            <a:prstGeom prst="wedgeEllipseCallout">
              <a:avLst>
                <a:gd name="adj1" fmla="val -46219"/>
                <a:gd name="adj2" fmla="val -54582"/>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mn-ea"/>
                </a:rPr>
                <a:t>消費者の</a:t>
              </a:r>
              <a:endParaRPr lang="en-US" altLang="ja-JP" sz="1400" dirty="0">
                <a:latin typeface="+mn-ea"/>
              </a:endParaRPr>
            </a:p>
            <a:p>
              <a:pPr algn="ctr"/>
              <a:r>
                <a:rPr lang="ja-JP" altLang="en-US" sz="1400" dirty="0">
                  <a:latin typeface="+mn-ea"/>
                </a:rPr>
                <a:t>メリット</a:t>
              </a:r>
            </a:p>
          </p:txBody>
        </p:sp>
        <p:sp>
          <p:nvSpPr>
            <p:cNvPr id="71" name="円形吹き出し 70"/>
            <p:cNvSpPr/>
            <p:nvPr/>
          </p:nvSpPr>
          <p:spPr>
            <a:xfrm>
              <a:off x="4900366" y="3411752"/>
              <a:ext cx="606185" cy="220914"/>
            </a:xfrm>
            <a:prstGeom prst="wedgeEllipseCallout">
              <a:avLst>
                <a:gd name="adj1" fmla="val -24799"/>
                <a:gd name="adj2" fmla="val -71355"/>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mn-ea"/>
                </a:rPr>
                <a:t>事業者の</a:t>
              </a:r>
              <a:endParaRPr lang="en-US" altLang="ja-JP" sz="1400" dirty="0">
                <a:latin typeface="+mn-ea"/>
              </a:endParaRPr>
            </a:p>
            <a:p>
              <a:pPr algn="ctr"/>
              <a:r>
                <a:rPr lang="ja-JP" altLang="en-US" sz="1400" dirty="0">
                  <a:latin typeface="+mn-ea"/>
                </a:rPr>
                <a:t>メリット</a:t>
              </a:r>
            </a:p>
          </p:txBody>
        </p:sp>
        <p:sp>
          <p:nvSpPr>
            <p:cNvPr id="72" name="円形吹き出し 71"/>
            <p:cNvSpPr/>
            <p:nvPr/>
          </p:nvSpPr>
          <p:spPr>
            <a:xfrm>
              <a:off x="5541888" y="3407426"/>
              <a:ext cx="606185" cy="220914"/>
            </a:xfrm>
            <a:prstGeom prst="wedgeEllipseCallout">
              <a:avLst>
                <a:gd name="adj1" fmla="val 53944"/>
                <a:gd name="adj2" fmla="val -56774"/>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mn-ea"/>
                </a:rPr>
                <a:t>環境の</a:t>
              </a:r>
              <a:endParaRPr lang="en-US" altLang="ja-JP" sz="1400" dirty="0">
                <a:latin typeface="+mn-ea"/>
              </a:endParaRPr>
            </a:p>
            <a:p>
              <a:pPr algn="ctr"/>
              <a:r>
                <a:rPr lang="ja-JP" altLang="en-US" sz="1400" dirty="0">
                  <a:latin typeface="+mn-ea"/>
                </a:rPr>
                <a:t>メリット</a:t>
              </a:r>
            </a:p>
          </p:txBody>
        </p:sp>
        <p:sp>
          <p:nvSpPr>
            <p:cNvPr id="67" name="テキスト ボックス 66"/>
            <p:cNvSpPr txBox="1"/>
            <p:nvPr/>
          </p:nvSpPr>
          <p:spPr>
            <a:xfrm>
              <a:off x="2772736" y="3649643"/>
              <a:ext cx="4782126" cy="182571"/>
            </a:xfrm>
            <a:prstGeom prst="rect">
              <a:avLst/>
            </a:prstGeom>
            <a:noFill/>
          </p:spPr>
          <p:txBody>
            <a:bodyPr wrap="square" rtlCol="0">
              <a:spAutoFit/>
            </a:bodyPr>
            <a:lstStyle/>
            <a:p>
              <a:r>
                <a:rPr lang="en-US" altLang="ja-JP" sz="1150" dirty="0" smtClean="0">
                  <a:latin typeface="+mn-ea"/>
                </a:rPr>
                <a:t>※</a:t>
              </a:r>
              <a:r>
                <a:rPr lang="ja-JP" altLang="en-US" sz="1150" dirty="0" smtClean="0">
                  <a:latin typeface="+mn-ea"/>
                </a:rPr>
                <a:t>１　</a:t>
              </a:r>
              <a:r>
                <a:rPr lang="en-US" altLang="ja-JP" sz="1150" dirty="0" smtClean="0">
                  <a:latin typeface="+mn-ea"/>
                </a:rPr>
                <a:t>JSH</a:t>
              </a:r>
              <a:r>
                <a:rPr lang="ja-JP" altLang="en-US" sz="1150" dirty="0">
                  <a:latin typeface="+mn-ea"/>
                </a:rPr>
                <a:t>減塩食品リストに掲載されている食品は、対照品に比べて</a:t>
              </a:r>
              <a:r>
                <a:rPr lang="en-US" altLang="ja-JP" sz="1150" dirty="0">
                  <a:latin typeface="+mn-ea"/>
                </a:rPr>
                <a:t>20%</a:t>
              </a:r>
              <a:r>
                <a:rPr lang="ja-JP" altLang="en-US" sz="1150" dirty="0">
                  <a:latin typeface="+mn-ea"/>
                </a:rPr>
                <a:t>以上の減塩をしている</a:t>
              </a:r>
              <a:r>
                <a:rPr lang="ja-JP" altLang="en-US" sz="1150" dirty="0" smtClean="0">
                  <a:latin typeface="+mn-ea"/>
                </a:rPr>
                <a:t>食品</a:t>
              </a:r>
              <a:endParaRPr lang="en-US" altLang="ja-JP" sz="1150" dirty="0" smtClean="0">
                <a:latin typeface="+mn-ea"/>
              </a:endParaRPr>
            </a:p>
            <a:p>
              <a:r>
                <a:rPr lang="en-US" altLang="ja-JP" sz="1150" dirty="0" smtClean="0">
                  <a:latin typeface="+mn-ea"/>
                </a:rPr>
                <a:t>※</a:t>
              </a:r>
              <a:r>
                <a:rPr lang="ja-JP" altLang="en-US" sz="1150" dirty="0" smtClean="0">
                  <a:latin typeface="+mn-ea"/>
                </a:rPr>
                <a:t>２　</a:t>
              </a:r>
              <a:r>
                <a:rPr lang="en-US" altLang="ja-JP" sz="1150" dirty="0" smtClean="0">
                  <a:latin typeface="+mn-ea"/>
                </a:rPr>
                <a:t>JSH</a:t>
              </a:r>
              <a:r>
                <a:rPr lang="ja-JP" altLang="en-US" sz="1150" dirty="0">
                  <a:latin typeface="+mn-ea"/>
                </a:rPr>
                <a:t>減塩食品リストに掲載されている食品</a:t>
              </a:r>
              <a:r>
                <a:rPr lang="en-US" altLang="ja-JP" sz="1150" dirty="0">
                  <a:latin typeface="+mn-ea"/>
                </a:rPr>
                <a:t>156</a:t>
              </a:r>
              <a:r>
                <a:rPr lang="ja-JP" altLang="en-US" sz="1150" dirty="0">
                  <a:latin typeface="+mn-ea"/>
                </a:rPr>
                <a:t>品種のうち、食品表示基準に基づき「減塩」と表示できる基準（対照品比</a:t>
              </a:r>
              <a:r>
                <a:rPr lang="en-US" altLang="ja-JP" sz="1150" dirty="0">
                  <a:latin typeface="+mn-ea"/>
                </a:rPr>
                <a:t>25%</a:t>
              </a:r>
              <a:r>
                <a:rPr lang="ja-JP" altLang="en-US" sz="1150" dirty="0">
                  <a:latin typeface="+mn-ea"/>
                </a:rPr>
                <a:t>以上）に合致しているのは</a:t>
              </a:r>
              <a:r>
                <a:rPr lang="en-US" altLang="ja-JP" sz="1150" dirty="0">
                  <a:latin typeface="+mn-ea"/>
                </a:rPr>
                <a:t>145</a:t>
              </a:r>
              <a:r>
                <a:rPr lang="ja-JP" altLang="en-US" sz="1150" dirty="0">
                  <a:latin typeface="+mn-ea"/>
                </a:rPr>
                <a:t>品種</a:t>
              </a:r>
            </a:p>
          </p:txBody>
        </p:sp>
        <p:sp>
          <p:nvSpPr>
            <p:cNvPr id="4" name="テキスト ボックス 3"/>
            <p:cNvSpPr txBox="1"/>
            <p:nvPr/>
          </p:nvSpPr>
          <p:spPr>
            <a:xfrm>
              <a:off x="4246779" y="3071785"/>
              <a:ext cx="152355" cy="107025"/>
            </a:xfrm>
            <a:prstGeom prst="rect">
              <a:avLst/>
            </a:prstGeom>
            <a:noFill/>
          </p:spPr>
          <p:txBody>
            <a:bodyPr wrap="none" rtlCol="0">
              <a:spAutoFit/>
            </a:bodyPr>
            <a:lstStyle/>
            <a:p>
              <a:r>
                <a:rPr lang="ja-JP" altLang="en-US" sz="1100" dirty="0">
                  <a:latin typeface="+mn-ea"/>
                </a:rPr>
                <a:t>★</a:t>
              </a:r>
            </a:p>
          </p:txBody>
        </p:sp>
        <p:sp>
          <p:nvSpPr>
            <p:cNvPr id="73" name="テキスト ボックス 72"/>
            <p:cNvSpPr txBox="1"/>
            <p:nvPr/>
          </p:nvSpPr>
          <p:spPr>
            <a:xfrm>
              <a:off x="3685177" y="3150739"/>
              <a:ext cx="857149" cy="107025"/>
            </a:xfrm>
            <a:prstGeom prst="rect">
              <a:avLst/>
            </a:prstGeom>
            <a:noFill/>
          </p:spPr>
          <p:txBody>
            <a:bodyPr wrap="none" rtlCol="0">
              <a:spAutoFit/>
            </a:bodyPr>
            <a:lstStyle/>
            <a:p>
              <a:r>
                <a:rPr lang="ja-JP" altLang="en-US" sz="1100" dirty="0">
                  <a:latin typeface="+mn-ea"/>
                </a:rPr>
                <a:t>★平成</a:t>
              </a:r>
              <a:r>
                <a:rPr lang="en-US" altLang="ja-JP" sz="1100" dirty="0">
                  <a:latin typeface="+mn-ea"/>
                </a:rPr>
                <a:t>29</a:t>
              </a:r>
              <a:r>
                <a:rPr lang="ja-JP" altLang="en-US" sz="1100" dirty="0">
                  <a:latin typeface="+mn-ea"/>
                </a:rPr>
                <a:t>年４月現在の数値</a:t>
              </a:r>
            </a:p>
          </p:txBody>
        </p:sp>
        <p:sp>
          <p:nvSpPr>
            <p:cNvPr id="74" name="テキスト ボックス 73"/>
            <p:cNvSpPr txBox="1"/>
            <p:nvPr/>
          </p:nvSpPr>
          <p:spPr>
            <a:xfrm>
              <a:off x="4308021" y="3071785"/>
              <a:ext cx="284317" cy="107025"/>
            </a:xfrm>
            <a:prstGeom prst="rect">
              <a:avLst/>
            </a:prstGeom>
            <a:noFill/>
          </p:spPr>
          <p:txBody>
            <a:bodyPr wrap="none" rtlCol="0">
              <a:spAutoFit/>
            </a:bodyPr>
            <a:lstStyle/>
            <a:p>
              <a:r>
                <a:rPr lang="ja-JP" altLang="en-US" sz="1050" dirty="0">
                  <a:latin typeface="+mn-ea"/>
                </a:rPr>
                <a:t>（年度）</a:t>
              </a:r>
            </a:p>
          </p:txBody>
        </p:sp>
        <p:sp>
          <p:nvSpPr>
            <p:cNvPr id="75" name="テキスト ボックス 74"/>
            <p:cNvSpPr txBox="1"/>
            <p:nvPr/>
          </p:nvSpPr>
          <p:spPr>
            <a:xfrm>
              <a:off x="5748646" y="3068222"/>
              <a:ext cx="284317" cy="107025"/>
            </a:xfrm>
            <a:prstGeom prst="rect">
              <a:avLst/>
            </a:prstGeom>
            <a:noFill/>
          </p:spPr>
          <p:txBody>
            <a:bodyPr wrap="none" rtlCol="0">
              <a:spAutoFit/>
            </a:bodyPr>
            <a:lstStyle/>
            <a:p>
              <a:r>
                <a:rPr lang="ja-JP" altLang="en-US" sz="1050" dirty="0">
                  <a:latin typeface="+mn-ea"/>
                </a:rPr>
                <a:t>（年度）</a:t>
              </a:r>
            </a:p>
          </p:txBody>
        </p:sp>
        <p:sp>
          <p:nvSpPr>
            <p:cNvPr id="76" name="テキスト ボックス 75"/>
            <p:cNvSpPr txBox="1"/>
            <p:nvPr/>
          </p:nvSpPr>
          <p:spPr>
            <a:xfrm>
              <a:off x="7236206" y="3061096"/>
              <a:ext cx="284317" cy="107025"/>
            </a:xfrm>
            <a:prstGeom prst="rect">
              <a:avLst/>
            </a:prstGeom>
            <a:noFill/>
          </p:spPr>
          <p:txBody>
            <a:bodyPr wrap="none" rtlCol="0">
              <a:spAutoFit/>
            </a:bodyPr>
            <a:lstStyle/>
            <a:p>
              <a:r>
                <a:rPr lang="ja-JP" altLang="en-US" sz="1050" dirty="0">
                  <a:latin typeface="+mn-ea"/>
                </a:rPr>
                <a:t>（年度）</a:t>
              </a:r>
            </a:p>
          </p:txBody>
        </p:sp>
      </p:grpSp>
      <p:sp>
        <p:nvSpPr>
          <p:cNvPr id="30" name="テキスト ボックス 29"/>
          <p:cNvSpPr txBox="1"/>
          <p:nvPr/>
        </p:nvSpPr>
        <p:spPr>
          <a:xfrm>
            <a:off x="233906" y="797072"/>
            <a:ext cx="10224000" cy="1138773"/>
          </a:xfrm>
          <a:prstGeom prst="rect">
            <a:avLst/>
          </a:prstGeom>
          <a:noFill/>
        </p:spPr>
        <p:txBody>
          <a:bodyPr wrap="square" rtlCol="0">
            <a:spAutoFit/>
          </a:bodyPr>
          <a:lstStyle/>
          <a:p>
            <a:r>
              <a:rPr lang="ja-JP" altLang="en-US" sz="1700" dirty="0" smtClean="0">
                <a:latin typeface="+mn-ea"/>
              </a:rPr>
              <a:t>日本</a:t>
            </a:r>
            <a:r>
              <a:rPr lang="ja-JP" altLang="en-US" sz="1700" dirty="0">
                <a:latin typeface="+mn-ea"/>
              </a:rPr>
              <a:t>高血圧学会（</a:t>
            </a:r>
            <a:r>
              <a:rPr lang="en-US" altLang="ja-JP" sz="1700" dirty="0">
                <a:latin typeface="+mn-ea"/>
              </a:rPr>
              <a:t>The Japanese Society of Hypertension</a:t>
            </a:r>
            <a:r>
              <a:rPr lang="ja-JP" altLang="en-US" sz="1700" dirty="0">
                <a:latin typeface="+mn-ea"/>
              </a:rPr>
              <a:t>；</a:t>
            </a:r>
            <a:r>
              <a:rPr lang="en-US" altLang="ja-JP" sz="1700" dirty="0">
                <a:latin typeface="+mn-ea"/>
              </a:rPr>
              <a:t>JSH</a:t>
            </a:r>
            <a:r>
              <a:rPr lang="ja-JP" altLang="en-US" sz="1700" dirty="0">
                <a:latin typeface="+mn-ea"/>
              </a:rPr>
              <a:t>）減塩委員会では、減塩食品</a:t>
            </a:r>
            <a:r>
              <a:rPr lang="ja-JP" altLang="en-US" sz="1700" dirty="0" smtClean="0">
                <a:latin typeface="+mn-ea"/>
              </a:rPr>
              <a:t>リスト</a:t>
            </a:r>
            <a:r>
              <a:rPr lang="en-US" altLang="ja-JP" sz="1700" baseline="30000" dirty="0" smtClean="0">
                <a:latin typeface="+mn-ea"/>
              </a:rPr>
              <a:t>※</a:t>
            </a:r>
            <a:r>
              <a:rPr lang="ja-JP" altLang="en-US" sz="1700" baseline="30000" dirty="0" smtClean="0">
                <a:latin typeface="+mn-ea"/>
              </a:rPr>
              <a:t>１</a:t>
            </a:r>
            <a:r>
              <a:rPr lang="ja-JP" altLang="en-US" sz="1700" dirty="0" smtClean="0">
                <a:latin typeface="+mn-ea"/>
              </a:rPr>
              <a:t>を</a:t>
            </a:r>
            <a:r>
              <a:rPr lang="ja-JP" altLang="en-US" sz="1700" dirty="0">
                <a:latin typeface="+mn-ea"/>
              </a:rPr>
              <a:t>作成し、その対象となる商品の販売状況に関する分析を行っています。</a:t>
            </a:r>
          </a:p>
          <a:p>
            <a:r>
              <a:rPr lang="ja-JP" altLang="en-US" sz="1700" dirty="0" smtClean="0">
                <a:latin typeface="+mn-ea"/>
              </a:rPr>
              <a:t>この</a:t>
            </a:r>
            <a:r>
              <a:rPr lang="ja-JP" altLang="en-US" sz="1700" dirty="0">
                <a:latin typeface="+mn-ea"/>
              </a:rPr>
              <a:t>分析結果からは、利用可能な食品が拡大するという消費者のメリット及び売上高の増加という事業者のメリットと共に、減塩により使わずに済む食塩の量が増えるという環境のメリットが生み出されることが分かります。</a:t>
            </a:r>
          </a:p>
        </p:txBody>
      </p:sp>
      <p:sp>
        <p:nvSpPr>
          <p:cNvPr id="33" name="フローチャート: 論理積ゲート 32"/>
          <p:cNvSpPr/>
          <p:nvPr/>
        </p:nvSpPr>
        <p:spPr>
          <a:xfrm>
            <a:off x="29028" y="18147"/>
            <a:ext cx="2061030" cy="685600"/>
          </a:xfrm>
          <a:prstGeom prst="flowChartDelay">
            <a:avLst/>
          </a:prstGeom>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2600" dirty="0" smtClean="0">
                <a:latin typeface="+mn-ea"/>
              </a:rPr>
              <a:t>ヒント②</a:t>
            </a:r>
            <a:endParaRPr kumimoji="1" lang="ja-JP" altLang="en-US" sz="2600" dirty="0">
              <a:latin typeface="+mn-ea"/>
            </a:endParaRPr>
          </a:p>
        </p:txBody>
      </p:sp>
      <p:sp>
        <p:nvSpPr>
          <p:cNvPr id="35" name="テキスト ボックス 34"/>
          <p:cNvSpPr txBox="1"/>
          <p:nvPr/>
        </p:nvSpPr>
        <p:spPr>
          <a:xfrm>
            <a:off x="2144888" y="110892"/>
            <a:ext cx="7997371" cy="492443"/>
          </a:xfrm>
          <a:prstGeom prst="rect">
            <a:avLst/>
          </a:prstGeom>
          <a:noFill/>
        </p:spPr>
        <p:txBody>
          <a:bodyPr wrap="square" rtlCol="0">
            <a:spAutoFit/>
          </a:bodyPr>
          <a:lstStyle/>
          <a:p>
            <a:r>
              <a:rPr lang="ja-JP" altLang="en-US" sz="2600" dirty="0">
                <a:latin typeface="+mn-ea"/>
              </a:rPr>
              <a:t>減塩が生み出す３つのメリット</a:t>
            </a:r>
          </a:p>
        </p:txBody>
      </p:sp>
      <p:cxnSp>
        <p:nvCxnSpPr>
          <p:cNvPr id="36" name="直線コネクタ 35"/>
          <p:cNvCxnSpPr/>
          <p:nvPr/>
        </p:nvCxnSpPr>
        <p:spPr>
          <a:xfrm>
            <a:off x="744802" y="697837"/>
            <a:ext cx="9936000" cy="2277"/>
          </a:xfrm>
          <a:prstGeom prst="line">
            <a:avLst/>
          </a:prstGeom>
          <a:ln w="28575"/>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2421990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1836</Words>
  <Application>Microsoft Office PowerPoint</Application>
  <PresentationFormat>ユーザー設定</PresentationFormat>
  <Paragraphs>321</Paragraphs>
  <Slides>9</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ＭＳ Ｐゴシック</vt:lpstr>
      <vt:lpstr>メイリオ</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2018-05-10T07:47:27Z</dcterms:created>
  <dcterms:modified xsi:type="dcterms:W3CDTF">2018-05-10T07:47:31Z</dcterms:modified>
</cp:coreProperties>
</file>