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theme/themeOverride3.xml" ContentType="application/vnd.openxmlformats-officedocument.themeOverride+xml"/>
  <Override PartName="/ppt/charts/chart6.xml" ContentType="application/vnd.openxmlformats-officedocument.drawingml.chart+xml"/>
  <Override PartName="/ppt/theme/themeOverride4.xml" ContentType="application/vnd.openxmlformats-officedocument.themeOverride+xml"/>
  <Override PartName="/ppt/charts/chart7.xml" ContentType="application/vnd.openxmlformats-officedocument.drawingml.chart+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11"/>
  </p:notesMasterIdLst>
  <p:sldIdLst>
    <p:sldId id="317" r:id="rId2"/>
    <p:sldId id="325" r:id="rId3"/>
    <p:sldId id="299" r:id="rId4"/>
    <p:sldId id="307" r:id="rId5"/>
    <p:sldId id="300" r:id="rId6"/>
    <p:sldId id="327" r:id="rId7"/>
    <p:sldId id="329" r:id="rId8"/>
    <p:sldId id="316" r:id="rId9"/>
    <p:sldId id="324" r:id="rId10"/>
  </p:sldIdLst>
  <p:sldSz cx="10691813" cy="719931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10"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4472C4"/>
    <a:srgbClr val="ED7D31"/>
    <a:srgbClr val="EB4125"/>
    <a:srgbClr val="F7BDA4"/>
    <a:srgbClr val="FFDD9C"/>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4660"/>
  </p:normalViewPr>
  <p:slideViewPr>
    <p:cSldViewPr snapToGrid="0">
      <p:cViewPr varScale="1">
        <p:scale>
          <a:sx n="66" d="100"/>
          <a:sy n="66" d="100"/>
        </p:scale>
        <p:origin x="96" y="846"/>
      </p:cViewPr>
      <p:guideLst>
        <p:guide orient="horz" pos="3810"/>
        <p:guide pos="3368"/>
      </p:guideLst>
    </p:cSldViewPr>
  </p:slideViewPr>
  <p:notesTextViewPr>
    <p:cViewPr>
      <p:scale>
        <a:sx n="1" d="1"/>
        <a:sy n="1" d="1"/>
      </p:scale>
      <p:origin x="0" y="0"/>
    </p:cViewPr>
  </p:notesTextViewPr>
  <p:sorterViewPr>
    <p:cViewPr>
      <p:scale>
        <a:sx n="100" d="100"/>
        <a:sy n="100" d="100"/>
      </p:scale>
      <p:origin x="0" y="-10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oleObject" Target="file:///\\nrst11\file_section\&#39135;&#21697;&#34920;&#31034;&#20225;&#30011;&#35506;\&#26032;&#12375;&#12356;&#12501;&#12457;&#12523;&#12480;\&#39135;&#21697;&#34920;&#31034;&#20225;&#30011;&#35506;\&#20581;&#24247;&#22679;&#36914;&#29677;\&#12304;&#28040;&#36027;&#32773;&#25945;&#32946;&#12305;\&#12497;&#12531;&#12501;&#12524;&#12483;&#12488;&#20316;&#26989;&#20013;\&#12497;&#12531;&#12501;&#12524;&#12483;&#12488;&#12497;&#12540;&#12484;&#21450;&#12403;&#12487;&#12540;&#12479;\H28&#22269;&#35519;&#12487;&#12540;&#12479;\H28&#39135;&#21697;&#32676;&#21029;&#26628;&#39178;&#32032;&#31561;&#25666;&#21462;&#37327;&#65293;&#39135;&#21697;&#32676;&#65292;&#26628;&#39178;&#32032;&#21029;&#65292;&#25666;&#21462;&#37327;&#65293;&#20840;&#22269;&#35036;&#27491;&#20516;&#65292;&#32207;&#25968;&#65292;20&#27507;&#20197;&#19978;.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file:///\\nrst11\file_section\&#39135;&#21697;&#34920;&#31034;&#20225;&#30011;&#35506;\&#26032;&#12375;&#12356;&#12501;&#12457;&#12523;&#12480;\&#39135;&#21697;&#34920;&#31034;&#20225;&#30011;&#35506;\&#20581;&#24247;&#22679;&#36914;&#29677;\&#12304;&#28040;&#36027;&#32773;&#25945;&#32946;&#12305;\&#12497;&#12531;&#12501;&#12524;&#12483;&#12488;&#20316;&#26989;&#20013;\&#12497;&#12531;&#12501;&#12524;&#12483;&#12488;&#12497;&#12540;&#12484;&#21450;&#12403;&#12487;&#12540;&#12479;\H28&#22269;&#35519;&#12487;&#12540;&#12479;\H28&#39135;&#21697;&#32676;&#21029;&#26628;&#39178;&#32032;&#31561;&#25666;&#21462;&#37327;&#65293;&#39135;&#21697;&#32676;&#65292;&#26628;&#39178;&#32032;&#21029;&#65292;&#25666;&#21462;&#37327;&#65293;&#20840;&#22269;&#35036;&#27491;&#20516;&#65292;&#32207;&#25968;&#65292;20&#27507;&#20197;&#19978;.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oleObject" Target="file:///\\nrst11\file_section\&#39135;&#21697;&#34920;&#31034;&#20225;&#30011;&#35506;\&#26032;&#12375;&#12356;&#12501;&#12457;&#12523;&#12480;\&#39135;&#21697;&#34920;&#31034;&#20225;&#30011;&#35506;\&#20581;&#24247;&#22679;&#36914;&#29677;\&#12304;&#28040;&#36027;&#32773;&#25945;&#32946;&#12305;\&#12497;&#12531;&#12501;&#12524;&#12483;&#12488;&#20316;&#26989;&#20013;\&#12497;&#12531;&#12501;&#12524;&#12483;&#12488;&#12497;&#12540;&#12484;&#21450;&#12403;&#12487;&#12540;&#12479;\H28&#22269;&#35519;&#12487;&#12540;&#12479;\H28&#39135;&#21697;&#32676;&#21029;&#26628;&#39178;&#32032;&#31561;&#25666;&#21462;&#37327;&#65293;&#39135;&#21697;&#32676;&#65292;&#26628;&#39178;&#32032;&#21029;&#65292;&#25666;&#21462;&#37327;&#65293;&#20840;&#22269;&#35036;&#27491;&#20516;&#65292;&#32207;&#25968;&#65292;20&#27507;&#20197;&#19978;.xlsx"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______3.xlsx"/><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______4.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98731750987952"/>
          <c:y val="0.17791096771004963"/>
          <c:w val="0.80129890084563005"/>
          <c:h val="0.78197674510153414"/>
        </c:manualLayout>
      </c:layout>
      <c:barChart>
        <c:barDir val="col"/>
        <c:grouping val="clustered"/>
        <c:varyColors val="0"/>
        <c:ser>
          <c:idx val="0"/>
          <c:order val="0"/>
          <c:tx>
            <c:strRef>
              <c:f>Sheet1!$B$1</c:f>
              <c:strCache>
                <c:ptCount val="1"/>
                <c:pt idx="0">
                  <c:v>摂取値</c:v>
                </c:pt>
              </c:strCache>
            </c:strRef>
          </c:tx>
          <c:spPr>
            <a:solidFill>
              <a:schemeClr val="accent1">
                <a:lumMod val="60000"/>
                <a:lumOff val="40000"/>
              </a:schemeClr>
            </a:solidFill>
            <a:ln>
              <a:noFill/>
            </a:ln>
            <a:effectLst/>
          </c:spPr>
          <c:invertIfNegative val="0"/>
          <c:dLbls>
            <c:dLbl>
              <c:idx val="0"/>
              <c:layout>
                <c:manualLayout>
                  <c:x val="-1.5674319689502909E-2"/>
                  <c:y val="1.7053329524808893E-2"/>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mn-ea"/>
                        <a:ea typeface="+mn-ea"/>
                        <a:cs typeface="+mn-cs"/>
                      </a:defRPr>
                    </a:pPr>
                    <a:r>
                      <a:rPr lang="en-US" altLang="ja-JP" sz="1600" dirty="0" smtClean="0"/>
                      <a:t>15.0</a:t>
                    </a:r>
                    <a:r>
                      <a:rPr lang="ja-JP" altLang="en-US" sz="1600" dirty="0" err="1" smtClean="0"/>
                      <a:t>ｇ</a:t>
                    </a:r>
                    <a:endParaRPr lang="en-US" altLang="ja-JP" sz="1600" dirty="0"/>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E1D7-49B3-9F4D-098DC852A27E}"/>
                </c:ext>
                <c:ext xmlns:c15="http://schemas.microsoft.com/office/drawing/2012/chart" uri="{CE6537A1-D6FC-4f65-9D91-7224C49458BB}">
                  <c15:layout>
                    <c:manualLayout>
                      <c:w val="0.21790647507470207"/>
                      <c:h val="8.7190855258330383E-2"/>
                    </c:manualLayout>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0.0_);[Red]\(0.0\)</c:formatCode>
                <c:ptCount val="1"/>
                <c:pt idx="0">
                  <c:v>15</c:v>
                </c:pt>
              </c:numCache>
            </c:numRef>
          </c:val>
          <c:extLst xmlns:c16r2="http://schemas.microsoft.com/office/drawing/2015/06/chart">
            <c:ext xmlns:c16="http://schemas.microsoft.com/office/drawing/2014/chart" uri="{C3380CC4-5D6E-409C-BE32-E72D297353CC}">
              <c16:uniqueId val="{00000001-E1D7-49B3-9F4D-098DC852A27E}"/>
            </c:ext>
          </c:extLst>
        </c:ser>
        <c:ser>
          <c:idx val="1"/>
          <c:order val="1"/>
          <c:tx>
            <c:strRef>
              <c:f>Sheet1!$C$1</c:f>
              <c:strCache>
                <c:ptCount val="1"/>
                <c:pt idx="0">
                  <c:v>目標値</c:v>
                </c:pt>
              </c:strCache>
            </c:strRef>
          </c:tx>
          <c:spPr>
            <a:solidFill>
              <a:schemeClr val="accent5">
                <a:lumMod val="75000"/>
              </a:schemeClr>
            </a:solidFill>
            <a:ln>
              <a:noFill/>
            </a:ln>
            <a:effectLst/>
          </c:spPr>
          <c:invertIfNegative val="0"/>
          <c:cat>
            <c:numRef>
              <c:f>Sheet1!$A$2</c:f>
              <c:numCache>
                <c:formatCode>General</c:formatCode>
                <c:ptCount val="1"/>
              </c:numCache>
            </c:numRef>
          </c:cat>
          <c:val>
            <c:numRef>
              <c:f>Sheet1!$C$2</c:f>
              <c:numCache>
                <c:formatCode>0.0_);[Red]\(0.0\)</c:formatCode>
                <c:ptCount val="1"/>
                <c:pt idx="0">
                  <c:v>20</c:v>
                </c:pt>
              </c:numCache>
            </c:numRef>
          </c:val>
          <c:extLst xmlns:c16r2="http://schemas.microsoft.com/office/drawing/2015/06/chart">
            <c:ext xmlns:c16="http://schemas.microsoft.com/office/drawing/2014/chart" uri="{C3380CC4-5D6E-409C-BE32-E72D297353CC}">
              <c16:uniqueId val="{00000002-E1D7-49B3-9F4D-098DC852A27E}"/>
            </c:ext>
          </c:extLst>
        </c:ser>
        <c:ser>
          <c:idx val="2"/>
          <c:order val="2"/>
          <c:tx>
            <c:strRef>
              <c:f>Sheet1!$D$1</c:f>
              <c:strCache>
                <c:ptCount val="1"/>
                <c:pt idx="0">
                  <c:v>列1</c:v>
                </c:pt>
              </c:strCache>
            </c:strRef>
          </c:tx>
          <c:spPr>
            <a:solidFill>
              <a:schemeClr val="accent3"/>
            </a:solidFill>
            <a:ln>
              <a:noFill/>
            </a:ln>
            <a:effectLst/>
          </c:spPr>
          <c:invertIfNegative val="0"/>
          <c:cat>
            <c:numRef>
              <c:f>Sheet1!$A$2</c:f>
              <c:numCache>
                <c:formatCode>General</c:formatCode>
                <c:ptCount val="1"/>
              </c:numCache>
            </c:numRef>
          </c:cat>
          <c:val>
            <c:numRef>
              <c:f>Sheet1!$D$2</c:f>
              <c:numCache>
                <c:formatCode>0.0_);[Red]\(0.0\)</c:formatCode>
                <c:ptCount val="1"/>
              </c:numCache>
            </c:numRef>
          </c:val>
          <c:extLst xmlns:c16r2="http://schemas.microsoft.com/office/drawing/2015/06/chart">
            <c:ext xmlns:c16="http://schemas.microsoft.com/office/drawing/2014/chart" uri="{C3380CC4-5D6E-409C-BE32-E72D297353CC}">
              <c16:uniqueId val="{00000003-E1D7-49B3-9F4D-098DC852A27E}"/>
            </c:ext>
          </c:extLst>
        </c:ser>
        <c:ser>
          <c:idx val="3"/>
          <c:order val="3"/>
          <c:tx>
            <c:strRef>
              <c:f>Sheet1!$E$1</c:f>
              <c:strCache>
                <c:ptCount val="1"/>
                <c:pt idx="0">
                  <c:v>摂取値2</c:v>
                </c:pt>
              </c:strCache>
            </c:strRef>
          </c:tx>
          <c:spPr>
            <a:solidFill>
              <a:schemeClr val="accent1">
                <a:lumMod val="60000"/>
                <a:lumOff val="40000"/>
              </a:schemeClr>
            </a:solidFill>
            <a:ln>
              <a:noFill/>
            </a:ln>
            <a:effectLst/>
          </c:spPr>
          <c:invertIfNegative val="0"/>
          <c:dLbls>
            <c:dLbl>
              <c:idx val="0"/>
              <c:layout>
                <c:manualLayout>
                  <c:x val="-3.6625064514042302E-3"/>
                  <c:y val="1.5653476344055884E-2"/>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mn-ea"/>
                        <a:ea typeface="+mn-ea"/>
                        <a:cs typeface="+mn-cs"/>
                      </a:defRPr>
                    </a:pPr>
                    <a:r>
                      <a:rPr lang="en-US" altLang="ja-JP" sz="1600" smtClean="0">
                        <a:latin typeface="+mn-ea"/>
                        <a:ea typeface="+mn-ea"/>
                      </a:rPr>
                      <a:t>14.4</a:t>
                    </a:r>
                    <a:r>
                      <a:rPr lang="ja-JP" altLang="en-US" sz="1600" dirty="0" err="1" smtClean="0">
                        <a:latin typeface="+mn-ea"/>
                        <a:ea typeface="+mn-ea"/>
                      </a:rPr>
                      <a:t>ｇ</a:t>
                    </a:r>
                    <a:endParaRPr lang="en-US" altLang="ja-JP" sz="1600" dirty="0">
                      <a:latin typeface="+mn-ea"/>
                      <a:ea typeface="+mn-ea"/>
                    </a:endParaRPr>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E1D7-49B3-9F4D-098DC852A27E}"/>
                </c:ext>
                <c:ext xmlns:c15="http://schemas.microsoft.com/office/drawing/2012/chart" uri="{CE6537A1-D6FC-4f65-9D91-7224C49458BB}">
                  <c15:layout>
                    <c:manualLayout>
                      <c:w val="0.21015868929426823"/>
                      <c:h val="9.1190435774767556E-2"/>
                    </c:manualLayout>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Sheet1!$E$2</c:f>
              <c:numCache>
                <c:formatCode>0.0_);[Red]\(0.0\)</c:formatCode>
                <c:ptCount val="1"/>
                <c:pt idx="0">
                  <c:v>14.4</c:v>
                </c:pt>
              </c:numCache>
            </c:numRef>
          </c:val>
          <c:extLst xmlns:c16r2="http://schemas.microsoft.com/office/drawing/2015/06/chart">
            <c:ext xmlns:c16="http://schemas.microsoft.com/office/drawing/2014/chart" uri="{C3380CC4-5D6E-409C-BE32-E72D297353CC}">
              <c16:uniqueId val="{00000005-E1D7-49B3-9F4D-098DC852A27E}"/>
            </c:ext>
          </c:extLst>
        </c:ser>
        <c:ser>
          <c:idx val="4"/>
          <c:order val="4"/>
          <c:tx>
            <c:strRef>
              <c:f>Sheet1!$F$1</c:f>
              <c:strCache>
                <c:ptCount val="1"/>
                <c:pt idx="0">
                  <c:v>目標値2</c:v>
                </c:pt>
              </c:strCache>
            </c:strRef>
          </c:tx>
          <c:spPr>
            <a:solidFill>
              <a:schemeClr val="accent5">
                <a:lumMod val="75000"/>
              </a:schemeClr>
            </a:solidFill>
            <a:ln>
              <a:noFill/>
            </a:ln>
            <a:effectLst/>
          </c:spPr>
          <c:invertIfNegative val="0"/>
          <c:cat>
            <c:numRef>
              <c:f>Sheet1!$A$2</c:f>
              <c:numCache>
                <c:formatCode>General</c:formatCode>
                <c:ptCount val="1"/>
              </c:numCache>
            </c:numRef>
          </c:cat>
          <c:val>
            <c:numRef>
              <c:f>Sheet1!$F$2</c:f>
              <c:numCache>
                <c:formatCode>0.0_);[Red]\(0.0\)</c:formatCode>
                <c:ptCount val="1"/>
                <c:pt idx="0">
                  <c:v>18</c:v>
                </c:pt>
              </c:numCache>
            </c:numRef>
          </c:val>
          <c:extLst xmlns:c16r2="http://schemas.microsoft.com/office/drawing/2015/06/chart">
            <c:ext xmlns:c16="http://schemas.microsoft.com/office/drawing/2014/chart" uri="{C3380CC4-5D6E-409C-BE32-E72D297353CC}">
              <c16:uniqueId val="{00000006-E1D7-49B3-9F4D-098DC852A27E}"/>
            </c:ext>
          </c:extLst>
        </c:ser>
        <c:dLbls>
          <c:showLegendKey val="0"/>
          <c:showVal val="0"/>
          <c:showCatName val="0"/>
          <c:showSerName val="0"/>
          <c:showPercent val="0"/>
          <c:showBubbleSize val="0"/>
        </c:dLbls>
        <c:gapWidth val="114"/>
        <c:overlap val="-15"/>
        <c:axId val="385569104"/>
        <c:axId val="385569496"/>
      </c:barChart>
      <c:catAx>
        <c:axId val="3855691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85569496"/>
        <c:crossesAt val="0"/>
        <c:auto val="1"/>
        <c:lblAlgn val="ctr"/>
        <c:lblOffset val="100"/>
        <c:noMultiLvlLbl val="0"/>
      </c:catAx>
      <c:valAx>
        <c:axId val="385569496"/>
        <c:scaling>
          <c:orientation val="minMax"/>
          <c:max val="25"/>
          <c:min val="0"/>
        </c:scaling>
        <c:delete val="0"/>
        <c:axPos val="l"/>
        <c:majorGridlines>
          <c:spPr>
            <a:ln w="9525" cap="flat" cmpd="sng" algn="ctr">
              <a:noFill/>
              <a:round/>
            </a:ln>
            <a:effectLst/>
          </c:spPr>
        </c:majorGridlines>
        <c:numFmt formatCode="#,##0_);[Red]\(#,##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385569104"/>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71030240348343"/>
          <c:y val="5.917791657430032E-2"/>
          <c:w val="0.72296721284723842"/>
          <c:h val="0.79188161410865121"/>
        </c:manualLayout>
      </c:layout>
      <c:barChart>
        <c:barDir val="col"/>
        <c:grouping val="percentStacked"/>
        <c:varyColors val="0"/>
        <c:ser>
          <c:idx val="0"/>
          <c:order val="0"/>
          <c:tx>
            <c:strRef>
              <c:f>Sheet1!$B$1</c:f>
              <c:strCache>
                <c:ptCount val="1"/>
                <c:pt idx="0">
                  <c:v>系列 1</c:v>
                </c:pt>
              </c:strCache>
            </c:strRef>
          </c:tx>
          <c:spPr>
            <a:solidFill>
              <a:schemeClr val="accent1">
                <a:lumMod val="40000"/>
                <a:lumOff val="60000"/>
              </a:schemeClr>
            </a:solidFill>
            <a:ln>
              <a:noFill/>
            </a:ln>
            <a:effectLst/>
          </c:spPr>
          <c:invertIfNegative val="0"/>
          <c:dPt>
            <c:idx val="0"/>
            <c:invertIfNegative val="0"/>
            <c:bubble3D val="0"/>
            <c:spPr>
              <a:solidFill>
                <a:schemeClr val="accent1">
                  <a:lumMod val="60000"/>
                  <a:lumOff val="40000"/>
                </a:schemeClr>
              </a:solidFill>
              <a:ln>
                <a:solidFill>
                  <a:schemeClr val="tx1"/>
                </a:solidFill>
              </a:ln>
              <a:effectLst/>
            </c:spPr>
            <c:extLst xmlns:c16r2="http://schemas.microsoft.com/office/drawing/2015/06/chart">
              <c:ext xmlns:c16="http://schemas.microsoft.com/office/drawing/2014/chart" uri="{C3380CC4-5D6E-409C-BE32-E72D297353CC}">
                <c16:uniqueId val="{00000001-58E9-4B0D-99A9-B5AF47917ACB}"/>
              </c:ext>
            </c:extLst>
          </c:dPt>
          <c:dPt>
            <c:idx val="1"/>
            <c:invertIfNegative val="0"/>
            <c:bubble3D val="0"/>
            <c:spPr>
              <a:solidFill>
                <a:schemeClr val="accent5">
                  <a:lumMod val="75000"/>
                </a:schemeClr>
              </a:solidFill>
              <a:ln>
                <a:solidFill>
                  <a:schemeClr val="bg1"/>
                </a:solidFill>
              </a:ln>
              <a:effectLst/>
            </c:spPr>
            <c:extLst xmlns:c16r2="http://schemas.microsoft.com/office/drawing/2015/06/chart">
              <c:ext xmlns:c16="http://schemas.microsoft.com/office/drawing/2014/chart" uri="{C3380CC4-5D6E-409C-BE32-E72D297353CC}">
                <c16:uniqueId val="{00000003-58E9-4B0D-99A9-B5AF47917ACB}"/>
              </c:ext>
            </c:extLst>
          </c:dPt>
          <c:dLbls>
            <c:dLbl>
              <c:idx val="0"/>
              <c:layout/>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8E9-4B0D-99A9-B5AF47917ACB}"/>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ea"/>
                    <a:ea typeface="+mn-ea"/>
                    <a:cs typeface="+mn-cs"/>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現状</c:v>
                </c:pt>
                <c:pt idx="1">
                  <c:v>目標</c:v>
                </c:pt>
              </c:strCache>
            </c:strRef>
          </c:cat>
          <c:val>
            <c:numRef>
              <c:f>Sheet1!$B$2:$B$3</c:f>
              <c:numCache>
                <c:formatCode>0.0_ </c:formatCode>
                <c:ptCount val="2"/>
                <c:pt idx="0">
                  <c:v>58</c:v>
                </c:pt>
                <c:pt idx="1">
                  <c:v>58</c:v>
                </c:pt>
              </c:numCache>
            </c:numRef>
          </c:val>
          <c:extLst xmlns:c16r2="http://schemas.microsoft.com/office/drawing/2015/06/chart">
            <c:ext xmlns:c16="http://schemas.microsoft.com/office/drawing/2014/chart" uri="{C3380CC4-5D6E-409C-BE32-E72D297353CC}">
              <c16:uniqueId val="{00000004-58E9-4B0D-99A9-B5AF47917ACB}"/>
            </c:ext>
          </c:extLst>
        </c:ser>
        <c:ser>
          <c:idx val="1"/>
          <c:order val="1"/>
          <c:tx>
            <c:strRef>
              <c:f>Sheet1!$C$1</c:f>
              <c:strCache>
                <c:ptCount val="1"/>
                <c:pt idx="0">
                  <c:v>系列 2</c:v>
                </c:pt>
              </c:strCache>
            </c:strRef>
          </c:tx>
          <c:spPr>
            <a:solidFill>
              <a:schemeClr val="accent1">
                <a:lumMod val="60000"/>
                <a:lumOff val="40000"/>
              </a:schemeClr>
            </a:solidFill>
            <a:ln>
              <a:solidFill>
                <a:schemeClr val="tx1"/>
              </a:solidFill>
            </a:ln>
            <a:effectLst/>
          </c:spPr>
          <c:invertIfNegative val="0"/>
          <c:dPt>
            <c:idx val="0"/>
            <c:invertIfNegative val="0"/>
            <c:bubble3D val="0"/>
            <c:spPr>
              <a:solidFill>
                <a:schemeClr val="accent1">
                  <a:lumMod val="60000"/>
                  <a:lumOff val="40000"/>
                </a:schemeClr>
              </a:solidFill>
              <a:ln>
                <a:solidFill>
                  <a:schemeClr val="tx1"/>
                </a:solidFill>
              </a:ln>
              <a:effectLst/>
            </c:spPr>
            <c:extLst xmlns:c16r2="http://schemas.microsoft.com/office/drawing/2015/06/chart">
              <c:ext xmlns:c16="http://schemas.microsoft.com/office/drawing/2014/chart" uri="{C3380CC4-5D6E-409C-BE32-E72D297353CC}">
                <c16:uniqueId val="{00000006-58E9-4B0D-99A9-B5AF47917ACB}"/>
              </c:ext>
            </c:extLst>
          </c:dPt>
          <c:dPt>
            <c:idx val="1"/>
            <c:invertIfNegative val="0"/>
            <c:bubble3D val="0"/>
            <c:spPr>
              <a:solidFill>
                <a:schemeClr val="accent5">
                  <a:lumMod val="75000"/>
                </a:schemeClr>
              </a:solidFill>
              <a:ln>
                <a:solidFill>
                  <a:schemeClr val="bg1"/>
                </a:solidFill>
              </a:ln>
              <a:effectLst/>
            </c:spPr>
            <c:extLst xmlns:c16r2="http://schemas.microsoft.com/office/drawing/2015/06/chart">
              <c:ext xmlns:c16="http://schemas.microsoft.com/office/drawing/2014/chart" uri="{C3380CC4-5D6E-409C-BE32-E72D297353CC}">
                <c16:uniqueId val="{00000008-58E9-4B0D-99A9-B5AF47917ACB}"/>
              </c:ext>
            </c:extLst>
          </c:dPt>
          <c:dLbls>
            <c:dLbl>
              <c:idx val="0"/>
              <c:layout>
                <c:manualLayout>
                  <c:x val="-6.5507524679938724E-17"/>
                  <c:y val="-3.18115952012083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58E9-4B0D-99A9-B5AF47917ACB}"/>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現状</c:v>
                </c:pt>
                <c:pt idx="1">
                  <c:v>目標</c:v>
                </c:pt>
              </c:strCache>
            </c:strRef>
          </c:cat>
          <c:val>
            <c:numRef>
              <c:f>Sheet1!$C$2:$C$3</c:f>
              <c:numCache>
                <c:formatCode>0.0_ </c:formatCode>
                <c:ptCount val="2"/>
                <c:pt idx="0">
                  <c:v>27.1</c:v>
                </c:pt>
                <c:pt idx="1">
                  <c:v>25</c:v>
                </c:pt>
              </c:numCache>
            </c:numRef>
          </c:val>
          <c:extLst xmlns:c16r2="http://schemas.microsoft.com/office/drawing/2015/06/chart">
            <c:ext xmlns:c16="http://schemas.microsoft.com/office/drawing/2014/chart" uri="{C3380CC4-5D6E-409C-BE32-E72D297353CC}">
              <c16:uniqueId val="{00000009-58E9-4B0D-99A9-B5AF47917ACB}"/>
            </c:ext>
          </c:extLst>
        </c:ser>
        <c:ser>
          <c:idx val="2"/>
          <c:order val="2"/>
          <c:tx>
            <c:strRef>
              <c:f>Sheet1!$D$1</c:f>
              <c:strCache>
                <c:ptCount val="1"/>
                <c:pt idx="0">
                  <c:v>系列 3</c:v>
                </c:pt>
              </c:strCache>
            </c:strRef>
          </c:tx>
          <c:spPr>
            <a:solidFill>
              <a:schemeClr val="accent1">
                <a:lumMod val="60000"/>
                <a:lumOff val="40000"/>
              </a:schemeClr>
            </a:solidFill>
            <a:ln>
              <a:solidFill>
                <a:schemeClr val="tx1"/>
              </a:solidFill>
            </a:ln>
            <a:effectLst/>
          </c:spPr>
          <c:invertIfNegative val="0"/>
          <c:dPt>
            <c:idx val="0"/>
            <c:invertIfNegative val="0"/>
            <c:bubble3D val="0"/>
            <c:spPr>
              <a:solidFill>
                <a:schemeClr val="accent1">
                  <a:lumMod val="60000"/>
                  <a:lumOff val="40000"/>
                </a:schemeClr>
              </a:solidFill>
              <a:ln>
                <a:solidFill>
                  <a:schemeClr val="tx1"/>
                </a:solidFill>
              </a:ln>
              <a:effectLst/>
            </c:spPr>
            <c:extLst xmlns:c16r2="http://schemas.microsoft.com/office/drawing/2015/06/chart">
              <c:ext xmlns:c16="http://schemas.microsoft.com/office/drawing/2014/chart" uri="{C3380CC4-5D6E-409C-BE32-E72D297353CC}">
                <c16:uniqueId val="{0000000B-58E9-4B0D-99A9-B5AF47917ACB}"/>
              </c:ext>
            </c:extLst>
          </c:dPt>
          <c:dPt>
            <c:idx val="1"/>
            <c:invertIfNegative val="0"/>
            <c:bubble3D val="0"/>
            <c:spPr>
              <a:solidFill>
                <a:schemeClr val="accent5">
                  <a:lumMod val="75000"/>
                </a:schemeClr>
              </a:solidFill>
              <a:ln>
                <a:solidFill>
                  <a:schemeClr val="bg1"/>
                </a:solidFill>
              </a:ln>
              <a:effectLst/>
            </c:spPr>
            <c:extLst xmlns:c16r2="http://schemas.microsoft.com/office/drawing/2015/06/chart">
              <c:ext xmlns:c16="http://schemas.microsoft.com/office/drawing/2014/chart" uri="{C3380CC4-5D6E-409C-BE32-E72D297353CC}">
                <c16:uniqueId val="{0000000D-58E9-4B0D-99A9-B5AF47917ACB}"/>
              </c:ext>
            </c:extLst>
          </c:dPt>
          <c:dLbls>
            <c:dLbl>
              <c:idx val="0"/>
              <c:layout>
                <c:manualLayout>
                  <c:x val="-3.4602022652108428E-17"/>
                  <c:y val="0"/>
                </c:manualLayout>
              </c:layout>
              <c:tx>
                <c:rich>
                  <a:bodyPr/>
                  <a:lstStyle/>
                  <a:p>
                    <a:fld id="{8F52A713-9C4B-46AC-911C-BA7546B38378}" type="VALUE">
                      <a:rPr lang="en-US" altLang="ja-JP">
                        <a:latin typeface="+mn-ea"/>
                        <a:ea typeface="+mn-ea"/>
                      </a:rPr>
                      <a:pPr/>
                      <a:t>[値]</a:t>
                    </a:fld>
                    <a:endParaRPr lang="ja-JP" alt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58E9-4B0D-99A9-B5AF47917ACB}"/>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現状</c:v>
                </c:pt>
                <c:pt idx="1">
                  <c:v>目標</c:v>
                </c:pt>
              </c:strCache>
            </c:strRef>
          </c:cat>
          <c:val>
            <c:numRef>
              <c:f>Sheet1!$D$2:$D$3</c:f>
              <c:numCache>
                <c:formatCode>0.0_ </c:formatCode>
                <c:ptCount val="2"/>
                <c:pt idx="0">
                  <c:v>14.9</c:v>
                </c:pt>
                <c:pt idx="1">
                  <c:v>17</c:v>
                </c:pt>
              </c:numCache>
            </c:numRef>
          </c:val>
          <c:extLst xmlns:c16r2="http://schemas.microsoft.com/office/drawing/2015/06/chart">
            <c:ext xmlns:c16="http://schemas.microsoft.com/office/drawing/2014/chart" uri="{C3380CC4-5D6E-409C-BE32-E72D297353CC}">
              <c16:uniqueId val="{0000000E-58E9-4B0D-99A9-B5AF47917ACB}"/>
            </c:ext>
          </c:extLst>
        </c:ser>
        <c:dLbls>
          <c:showLegendKey val="0"/>
          <c:showVal val="0"/>
          <c:showCatName val="0"/>
          <c:showSerName val="0"/>
          <c:showPercent val="0"/>
          <c:showBubbleSize val="0"/>
        </c:dLbls>
        <c:gapWidth val="35"/>
        <c:overlap val="100"/>
        <c:axId val="385570280"/>
        <c:axId val="388366840"/>
      </c:barChart>
      <c:catAx>
        <c:axId val="3855702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388366840"/>
        <c:crosses val="autoZero"/>
        <c:auto val="1"/>
        <c:lblAlgn val="ctr"/>
        <c:lblOffset val="100"/>
        <c:noMultiLvlLbl val="0"/>
      </c:catAx>
      <c:valAx>
        <c:axId val="388366840"/>
        <c:scaling>
          <c:orientation val="minMax"/>
        </c:scaling>
        <c:delete val="0"/>
        <c:axPos val="l"/>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38557028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990578297595838E-2"/>
          <c:y val="1.2783333333333336E-2"/>
          <c:w val="0.90678541260558809"/>
          <c:h val="0.98721666666666663"/>
        </c:manualLayout>
      </c:layout>
      <c:barChart>
        <c:barDir val="bar"/>
        <c:grouping val="percentStacked"/>
        <c:varyColors val="0"/>
        <c:ser>
          <c:idx val="0"/>
          <c:order val="0"/>
          <c:tx>
            <c:strRef>
              <c:f>'グラフ (その他多め)'!$D$2</c:f>
              <c:strCache>
                <c:ptCount val="1"/>
                <c:pt idx="0">
                  <c:v>穀類 </c:v>
                </c:pt>
              </c:strCache>
            </c:strRef>
          </c:tx>
          <c:spPr>
            <a:pattFill prst="dkUpDiag">
              <a:fgClr>
                <a:srgbClr val="FFDD9C"/>
              </a:fgClr>
              <a:bgClr>
                <a:sysClr val="window" lastClr="FFFFFF"/>
              </a:bgClr>
            </a:pattFill>
            <a:ln>
              <a:solidFill>
                <a:srgbClr val="000000"/>
              </a:solidFill>
            </a:ln>
            <a:effectLst/>
          </c:spPr>
          <c:invertIfNegative val="0"/>
          <c:dLbls>
            <c:dLbl>
              <c:idx val="0"/>
              <c:layout/>
              <c:tx>
                <c:rich>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r>
                      <a:rPr lang="en-US" altLang="ja-JP" sz="1050" baseline="0" dirty="0">
                        <a:latin typeface="+mn-ea"/>
                        <a:ea typeface="+mn-ea"/>
                      </a:rPr>
                      <a:t>〔</a:t>
                    </a:r>
                    <a:r>
                      <a:rPr lang="ja-JP" altLang="en-US" sz="1050" baseline="0" dirty="0">
                        <a:latin typeface="+mn-ea"/>
                        <a:ea typeface="+mn-ea"/>
                      </a:rPr>
                      <a:t>　　　　　　　　</a:t>
                    </a:r>
                    <a:r>
                      <a:rPr lang="en-US" altLang="ja-JP" sz="1050" baseline="0" dirty="0">
                        <a:latin typeface="+mn-ea"/>
                        <a:ea typeface="+mn-ea"/>
                      </a:rPr>
                      <a:t>〕
</a:t>
                    </a:r>
                    <a:fld id="{D95587FE-F466-4322-9ABB-E29D8C010B47}" type="VALUE">
                      <a:rPr lang="en-US" altLang="ja-JP" sz="1050" baseline="0">
                        <a:latin typeface="+mn-ea"/>
                        <a:ea typeface="+mn-ea"/>
                      </a:rPr>
                      <a:pPr>
                        <a:defRPr sz="1050" b="0" i="0" u="none" strike="noStrike" kern="1200" baseline="0">
                          <a:solidFill>
                            <a:sysClr val="windowText" lastClr="000000"/>
                          </a:solidFill>
                          <a:latin typeface="+mn-lt"/>
                          <a:ea typeface="+mn-ea"/>
                          <a:cs typeface="+mn-cs"/>
                        </a:defRPr>
                      </a:pPr>
                      <a:t>[値]</a:t>
                    </a:fld>
                    <a:endParaRPr lang="en-US" altLang="ja-JP" sz="1050" baseline="0" dirty="0">
                      <a:latin typeface="+mn-ea"/>
                      <a:ea typeface="+mn-ea"/>
                    </a:endParaRPr>
                  </a:p>
                </c:rich>
              </c:tx>
              <c:spPr>
                <a:noFill/>
                <a:ln>
                  <a:noFill/>
                </a:ln>
                <a:effectLst/>
              </c:sp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0-FBE1-4BAF-920C-6EAF94BE3E35}"/>
                </c:ext>
                <c:ext xmlns:c15="http://schemas.microsoft.com/office/drawing/2012/chart" uri="{CE6537A1-D6FC-4f65-9D91-7224C49458BB}">
                  <c15:spPr xmlns:c15="http://schemas.microsoft.com/office/drawing/2012/chart">
                    <a:prstGeom prst="rect">
                      <a:avLst/>
                    </a:prstGeom>
                  </c15:spPr>
                  <c15:layout/>
                  <c15:dlblFieldTable/>
                  <c15:showDataLabelsRange val="0"/>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(その他多め)'!$E$1</c:f>
              <c:strCache>
                <c:ptCount val="1"/>
                <c:pt idx="0">
                  <c:v>たんぱく質</c:v>
                </c:pt>
              </c:strCache>
            </c:strRef>
          </c:cat>
          <c:val>
            <c:numRef>
              <c:f>'グラフ (その他多め)'!$E$2</c:f>
              <c:numCache>
                <c:formatCode>0.0_);[Red]\(0.0\)</c:formatCode>
                <c:ptCount val="1"/>
                <c:pt idx="0">
                  <c:v>21.645021645021643</c:v>
                </c:pt>
              </c:numCache>
            </c:numRef>
          </c:val>
          <c:extLst xmlns:c16r2="http://schemas.microsoft.com/office/drawing/2015/06/chart">
            <c:ext xmlns:c16="http://schemas.microsoft.com/office/drawing/2014/chart" uri="{C3380CC4-5D6E-409C-BE32-E72D297353CC}">
              <c16:uniqueId val="{00000001-FBE1-4BAF-920C-6EAF94BE3E35}"/>
            </c:ext>
          </c:extLst>
        </c:ser>
        <c:ser>
          <c:idx val="1"/>
          <c:order val="1"/>
          <c:tx>
            <c:strRef>
              <c:f>'グラフ (その他多め)'!$D$3</c:f>
              <c:strCache>
                <c:ptCount val="1"/>
                <c:pt idx="0">
                  <c:v>肉類 </c:v>
                </c:pt>
              </c:strCache>
            </c:strRef>
          </c:tx>
          <c:spPr>
            <a:pattFill prst="wave">
              <a:fgClr>
                <a:srgbClr val="F7BDA4"/>
              </a:fgClr>
              <a:bgClr>
                <a:sysClr val="window" lastClr="FFFFFF"/>
              </a:bgClr>
            </a:pattFill>
            <a:ln>
              <a:solidFill>
                <a:srgbClr val="000000"/>
              </a:solidFill>
            </a:ln>
            <a:effectLst/>
          </c:spPr>
          <c:invertIfNegative val="0"/>
          <c:dLbls>
            <c:dLbl>
              <c:idx val="0"/>
              <c:layout/>
              <c:spPr>
                <a:noFill/>
                <a:ln>
                  <a:noFill/>
                </a:ln>
                <a:effectLst/>
              </c:spPr>
              <c:txPr>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2-FBE1-4BAF-920C-6EAF94BE3E35}"/>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(その他多め)'!$E$1</c:f>
              <c:strCache>
                <c:ptCount val="1"/>
                <c:pt idx="0">
                  <c:v>たんぱく質</c:v>
                </c:pt>
              </c:strCache>
            </c:strRef>
          </c:cat>
          <c:val>
            <c:numRef>
              <c:f>'グラフ (その他多め)'!$E$3</c:f>
              <c:numCache>
                <c:formatCode>0.0_);[Red]\(0.0\)</c:formatCode>
                <c:ptCount val="1"/>
                <c:pt idx="0">
                  <c:v>21.212121212121211</c:v>
                </c:pt>
              </c:numCache>
            </c:numRef>
          </c:val>
          <c:extLst xmlns:c16r2="http://schemas.microsoft.com/office/drawing/2015/06/chart">
            <c:ext xmlns:c16="http://schemas.microsoft.com/office/drawing/2014/chart" uri="{C3380CC4-5D6E-409C-BE32-E72D297353CC}">
              <c16:uniqueId val="{00000003-FBE1-4BAF-920C-6EAF94BE3E35}"/>
            </c:ext>
          </c:extLst>
        </c:ser>
        <c:ser>
          <c:idx val="2"/>
          <c:order val="2"/>
          <c:tx>
            <c:strRef>
              <c:f>'グラフ (その他多め)'!$D$4</c:f>
              <c:strCache>
                <c:ptCount val="1"/>
                <c:pt idx="0">
                  <c:v>魚介類 </c:v>
                </c:pt>
              </c:strCache>
            </c:strRef>
          </c:tx>
          <c:spPr>
            <a:pattFill prst="wave">
              <a:fgClr>
                <a:srgbClr val="F7BDA4"/>
              </a:fgClr>
              <a:bgClr>
                <a:sysClr val="window" lastClr="FFFFFF"/>
              </a:bgClr>
            </a:pattFill>
            <a:ln>
              <a:solidFill>
                <a:srgbClr val="000000"/>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4-FBE1-4BAF-920C-6EAF94BE3E35}"/>
              </c:ext>
            </c:extLst>
          </c:dPt>
          <c:dLbls>
            <c:dLbl>
              <c:idx val="0"/>
              <c:layout/>
              <c:spPr>
                <a:noFill/>
                <a:ln>
                  <a:noFill/>
                </a:ln>
                <a:effectLst/>
              </c:spPr>
              <c:txPr>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4-FBE1-4BAF-920C-6EAF94BE3E35}"/>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(その他多め)'!$E$1</c:f>
              <c:strCache>
                <c:ptCount val="1"/>
                <c:pt idx="0">
                  <c:v>たんぱく質</c:v>
                </c:pt>
              </c:strCache>
            </c:strRef>
          </c:cat>
          <c:val>
            <c:numRef>
              <c:f>'グラフ (その他多め)'!$E$4</c:f>
              <c:numCache>
                <c:formatCode>0.0_);[Red]\(0.0\)</c:formatCode>
                <c:ptCount val="1"/>
                <c:pt idx="0">
                  <c:v>19.480519480519483</c:v>
                </c:pt>
              </c:numCache>
            </c:numRef>
          </c:val>
          <c:extLst xmlns:c16r2="http://schemas.microsoft.com/office/drawing/2015/06/chart">
            <c:ext xmlns:c16="http://schemas.microsoft.com/office/drawing/2014/chart" uri="{C3380CC4-5D6E-409C-BE32-E72D297353CC}">
              <c16:uniqueId val="{00000005-FBE1-4BAF-920C-6EAF94BE3E35}"/>
            </c:ext>
          </c:extLst>
        </c:ser>
        <c:ser>
          <c:idx val="3"/>
          <c:order val="3"/>
          <c:tx>
            <c:strRef>
              <c:f>'グラフ (その他多め)'!$D$5</c:f>
              <c:strCache>
                <c:ptCount val="1"/>
                <c:pt idx="0">
                  <c:v>大豆・
大豆製品</c:v>
                </c:pt>
              </c:strCache>
            </c:strRef>
          </c:tx>
          <c:spPr>
            <a:pattFill prst="wave">
              <a:fgClr>
                <a:srgbClr val="F7BDA4"/>
              </a:fgClr>
              <a:bgClr>
                <a:sysClr val="window" lastClr="FFFFFF"/>
              </a:bgClr>
            </a:pattFill>
            <a:ln>
              <a:solidFill>
                <a:srgbClr val="000000"/>
              </a:solidFill>
            </a:ln>
            <a:effectLst/>
          </c:spPr>
          <c:invertIfNegative val="0"/>
          <c:dLbls>
            <c:dLbl>
              <c:idx val="0"/>
              <c:layout>
                <c:manualLayout>
                  <c:x val="0"/>
                  <c:y val="1.103055829375392E-2"/>
                </c:manualLayout>
              </c:layout>
              <c:tx>
                <c:rich>
                  <a:bodyPr/>
                  <a:lstStyle/>
                  <a:p>
                    <a:fld id="{AA036FE0-D49D-4BCB-A1C0-3F4758D3321C}" type="SERIESNAME">
                      <a:rPr lang="ja-JP" altLang="en-US" sz="1050"/>
                      <a:pPr/>
                      <a:t>[系列名]</a:t>
                    </a:fld>
                    <a:r>
                      <a:rPr lang="ja-JP" altLang="en-US" sz="1050" baseline="0" dirty="0"/>
                      <a:t>
</a:t>
                    </a:r>
                    <a:fld id="{C684B358-8265-4872-8003-A9BEDF1CBE7F}" type="VALUE">
                      <a:rPr lang="en-US" altLang="ja-JP" sz="1050" baseline="0"/>
                      <a:pPr/>
                      <a:t>[値]</a:t>
                    </a:fld>
                    <a:endParaRPr lang="ja-JP" altLang="en-US" sz="1050" baseline="0" dirty="0"/>
                  </a:p>
                </c:rich>
              </c:tx>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6-FBE1-4BAF-920C-6EAF94BE3E35}"/>
                </c:ext>
                <c:ext xmlns:c15="http://schemas.microsoft.com/office/drawing/2012/chart" uri="{CE6537A1-D6FC-4f65-9D91-7224C49458BB}">
                  <c15:layout>
                    <c:manualLayout>
                      <c:w val="0.10727745289148798"/>
                      <c:h val="0.96515740740740741"/>
                    </c:manualLayout>
                  </c15:layout>
                  <c15:dlblFieldTable/>
                  <c15:showDataLabelsRange val="0"/>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(その他多め)'!$E$1</c:f>
              <c:strCache>
                <c:ptCount val="1"/>
                <c:pt idx="0">
                  <c:v>たんぱく質</c:v>
                </c:pt>
              </c:strCache>
            </c:strRef>
          </c:cat>
          <c:val>
            <c:numRef>
              <c:f>'グラフ (その他多め)'!$E$5</c:f>
              <c:numCache>
                <c:formatCode>0.0_);[Red]\(0.0\)</c:formatCode>
                <c:ptCount val="1"/>
                <c:pt idx="0">
                  <c:v>7.6479076479076475</c:v>
                </c:pt>
              </c:numCache>
            </c:numRef>
          </c:val>
          <c:extLst xmlns:c16r2="http://schemas.microsoft.com/office/drawing/2015/06/chart">
            <c:ext xmlns:c16="http://schemas.microsoft.com/office/drawing/2014/chart" uri="{C3380CC4-5D6E-409C-BE32-E72D297353CC}">
              <c16:uniqueId val="{00000007-FBE1-4BAF-920C-6EAF94BE3E35}"/>
            </c:ext>
          </c:extLst>
        </c:ser>
        <c:ser>
          <c:idx val="4"/>
          <c:order val="4"/>
          <c:tx>
            <c:strRef>
              <c:f>'グラフ (その他多め)'!$D$6</c:f>
              <c:strCache>
                <c:ptCount val="1"/>
                <c:pt idx="0">
                  <c:v>卵類 </c:v>
                </c:pt>
              </c:strCache>
            </c:strRef>
          </c:tx>
          <c:spPr>
            <a:pattFill prst="wave">
              <a:fgClr>
                <a:srgbClr val="F7BDA4"/>
              </a:fgClr>
              <a:bgClr>
                <a:sysClr val="window" lastClr="FFFFFF"/>
              </a:bgClr>
            </a:pattFill>
            <a:ln>
              <a:solidFill>
                <a:srgbClr val="000000"/>
              </a:solidFill>
            </a:ln>
            <a:effectLst/>
          </c:spPr>
          <c:invertIfNegative val="0"/>
          <c:dLbls>
            <c:dLbl>
              <c:idx val="0"/>
              <c:layout>
                <c:manualLayout>
                  <c:x val="4.1260558804418453E-3"/>
                  <c:y val="0"/>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8-FBE1-4BAF-920C-6EAF94BE3E35}"/>
                </c:ext>
                <c:ext xmlns:c15="http://schemas.microsoft.com/office/drawing/2012/chart" uri="{CE6537A1-D6FC-4f65-9D91-7224C49458BB}">
                  <c15:layout>
                    <c:manualLayout>
                      <c:w val="4.9512670565302147E-2"/>
                      <c:h val="0.64969907407407412"/>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(その他多め)'!$E$1</c:f>
              <c:strCache>
                <c:ptCount val="1"/>
                <c:pt idx="0">
                  <c:v>たんぱく質</c:v>
                </c:pt>
              </c:strCache>
            </c:strRef>
          </c:cat>
          <c:val>
            <c:numRef>
              <c:f>'グラフ (その他多め)'!$E$6</c:f>
              <c:numCache>
                <c:formatCode>0.0_);[Red]\(0.0\)</c:formatCode>
                <c:ptCount val="1"/>
                <c:pt idx="0">
                  <c:v>6.6378066378066372</c:v>
                </c:pt>
              </c:numCache>
            </c:numRef>
          </c:val>
          <c:extLst xmlns:c16r2="http://schemas.microsoft.com/office/drawing/2015/06/chart">
            <c:ext xmlns:c16="http://schemas.microsoft.com/office/drawing/2014/chart" uri="{C3380CC4-5D6E-409C-BE32-E72D297353CC}">
              <c16:uniqueId val="{00000009-FBE1-4BAF-920C-6EAF94BE3E35}"/>
            </c:ext>
          </c:extLst>
        </c:ser>
        <c:ser>
          <c:idx val="5"/>
          <c:order val="5"/>
          <c:tx>
            <c:strRef>
              <c:f>'グラフ (その他多め)'!$D$7</c:f>
              <c:strCache>
                <c:ptCount val="1"/>
                <c:pt idx="0">
                  <c:v>乳類 </c:v>
                </c:pt>
              </c:strCache>
            </c:strRef>
          </c:tx>
          <c:spPr>
            <a:pattFill prst="wave">
              <a:fgClr>
                <a:srgbClr val="F7BDA4"/>
              </a:fgClr>
              <a:bgClr>
                <a:sysClr val="window" lastClr="FFFFFF"/>
              </a:bgClr>
            </a:pattFill>
            <a:ln>
              <a:solidFill>
                <a:srgbClr val="000000"/>
              </a:solidFill>
            </a:ln>
            <a:effectLst/>
          </c:spPr>
          <c:invertIfNegative val="0"/>
          <c:dLbls>
            <c:dLbl>
              <c:idx val="0"/>
              <c:layout>
                <c:manualLayout>
                  <c:x val="-2.0630279402209226E-3"/>
                  <c:y val="2.9398148148148149E-2"/>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A-FBE1-4BAF-920C-6EAF94BE3E35}"/>
                </c:ext>
                <c:ext xmlns:c15="http://schemas.microsoft.com/office/drawing/2012/chart" uri="{CE6537A1-D6FC-4f65-9D91-7224C49458BB}">
                  <c15:layout>
                    <c:manualLayout>
                      <c:w val="5.7764782326185836E-2"/>
                      <c:h val="0.70849537037037036"/>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(その他多め)'!$E$1</c:f>
              <c:strCache>
                <c:ptCount val="1"/>
                <c:pt idx="0">
                  <c:v>たんぱく質</c:v>
                </c:pt>
              </c:strCache>
            </c:strRef>
          </c:cat>
          <c:val>
            <c:numRef>
              <c:f>'グラフ (その他多め)'!$E$7</c:f>
              <c:numCache>
                <c:formatCode>0.0_);[Red]\(0.0\)</c:formatCode>
                <c:ptCount val="1"/>
                <c:pt idx="0">
                  <c:v>6.2049062049062051</c:v>
                </c:pt>
              </c:numCache>
            </c:numRef>
          </c:val>
          <c:extLst xmlns:c16r2="http://schemas.microsoft.com/office/drawing/2015/06/chart">
            <c:ext xmlns:c16="http://schemas.microsoft.com/office/drawing/2014/chart" uri="{C3380CC4-5D6E-409C-BE32-E72D297353CC}">
              <c16:uniqueId val="{0000000B-FBE1-4BAF-920C-6EAF94BE3E35}"/>
            </c:ext>
          </c:extLst>
        </c:ser>
        <c:ser>
          <c:idx val="6"/>
          <c:order val="6"/>
          <c:tx>
            <c:strRef>
              <c:f>'グラフ (その他多め)'!$D$8</c:f>
              <c:strCache>
                <c:ptCount val="1"/>
                <c:pt idx="0">
                  <c:v>その他</c:v>
                </c:pt>
              </c:strCache>
            </c:strRef>
          </c:tx>
          <c:spPr>
            <a:solidFill>
              <a:sysClr val="window" lastClr="FFFFFF"/>
            </a:solidFill>
            <a:ln>
              <a:solidFill>
                <a:srgbClr val="000000"/>
              </a:solidFill>
            </a:ln>
            <a:effectLst/>
          </c:spPr>
          <c:invertIfNegative val="0"/>
          <c:dLbls>
            <c:dLbl>
              <c:idx val="0"/>
              <c:layout/>
              <c:spPr>
                <a:noFill/>
                <a:ln>
                  <a:noFill/>
                </a:ln>
                <a:effectLst/>
              </c:spPr>
              <c:txPr>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C-FBE1-4BAF-920C-6EAF94BE3E35}"/>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(その他多め)'!$E$1</c:f>
              <c:strCache>
                <c:ptCount val="1"/>
                <c:pt idx="0">
                  <c:v>たんぱく質</c:v>
                </c:pt>
              </c:strCache>
            </c:strRef>
          </c:cat>
          <c:val>
            <c:numRef>
              <c:f>'グラフ (その他多め)'!$E$8</c:f>
              <c:numCache>
                <c:formatCode>0.0_);[Red]\(0.0\)</c:formatCode>
                <c:ptCount val="1"/>
                <c:pt idx="0">
                  <c:v>16.738816738816737</c:v>
                </c:pt>
              </c:numCache>
            </c:numRef>
          </c:val>
          <c:extLst xmlns:c16r2="http://schemas.microsoft.com/office/drawing/2015/06/chart">
            <c:ext xmlns:c16="http://schemas.microsoft.com/office/drawing/2014/chart" uri="{C3380CC4-5D6E-409C-BE32-E72D297353CC}">
              <c16:uniqueId val="{0000000D-FBE1-4BAF-920C-6EAF94BE3E35}"/>
            </c:ext>
          </c:extLst>
        </c:ser>
        <c:dLbls>
          <c:showLegendKey val="0"/>
          <c:showVal val="0"/>
          <c:showCatName val="0"/>
          <c:showSerName val="0"/>
          <c:showPercent val="0"/>
          <c:showBubbleSize val="0"/>
        </c:dLbls>
        <c:gapWidth val="25"/>
        <c:overlap val="100"/>
        <c:axId val="117775680"/>
        <c:axId val="245113920"/>
      </c:barChart>
      <c:catAx>
        <c:axId val="117775680"/>
        <c:scaling>
          <c:orientation val="minMax"/>
        </c:scaling>
        <c:delete val="1"/>
        <c:axPos val="l"/>
        <c:numFmt formatCode="General" sourceLinked="1"/>
        <c:majorTickMark val="none"/>
        <c:minorTickMark val="none"/>
        <c:tickLblPos val="nextTo"/>
        <c:crossAx val="245113920"/>
        <c:crosses val="autoZero"/>
        <c:auto val="1"/>
        <c:lblAlgn val="ctr"/>
        <c:lblOffset val="100"/>
        <c:noMultiLvlLbl val="0"/>
      </c:catAx>
      <c:valAx>
        <c:axId val="245113920"/>
        <c:scaling>
          <c:orientation val="minMax"/>
        </c:scaling>
        <c:delete val="1"/>
        <c:axPos val="b"/>
        <c:numFmt formatCode="0%" sourceLinked="1"/>
        <c:majorTickMark val="none"/>
        <c:minorTickMark val="none"/>
        <c:tickLblPos val="nextTo"/>
        <c:crossAx val="117775680"/>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sz="700">
          <a:solidFill>
            <a:sysClr val="windowText" lastClr="000000"/>
          </a:solidFill>
        </a:defRPr>
      </a:pPr>
      <a:endParaRPr lang="ja-JP"/>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7927550357374901E-2"/>
          <c:y val="0"/>
          <c:w val="0.90457813515269636"/>
          <c:h val="1"/>
        </c:manualLayout>
      </c:layout>
      <c:barChart>
        <c:barDir val="bar"/>
        <c:grouping val="percentStacked"/>
        <c:varyColors val="0"/>
        <c:ser>
          <c:idx val="0"/>
          <c:order val="0"/>
          <c:tx>
            <c:strRef>
              <c:f>'グラフ (その他多め)'!$G$2</c:f>
              <c:strCache>
                <c:ptCount val="1"/>
                <c:pt idx="0">
                  <c:v>肉類 </c:v>
                </c:pt>
              </c:strCache>
            </c:strRef>
          </c:tx>
          <c:spPr>
            <a:pattFill prst="wave">
              <a:fgClr>
                <a:srgbClr val="F7BDA4"/>
              </a:fgClr>
              <a:bgClr>
                <a:sysClr val="window" lastClr="FFFFFF"/>
              </a:bgClr>
            </a:pattFill>
            <a:ln>
              <a:solidFill>
                <a:srgbClr val="000000"/>
              </a:solidFill>
            </a:ln>
            <a:effectLst/>
          </c:spPr>
          <c:invertIfNegative val="0"/>
          <c:dLbls>
            <c:dLbl>
              <c:idx val="0"/>
              <c:layout/>
              <c:spPr>
                <a:noFill/>
                <a:ln>
                  <a:noFill/>
                </a:ln>
                <a:effectLst/>
              </c:spPr>
              <c:txPr>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0-168B-4D11-8BB9-773C36DCAA72}"/>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(その他多め)'!$H$2</c:f>
              <c:numCache>
                <c:formatCode>0.0_);[Red]\(0.0\)</c:formatCode>
                <c:ptCount val="1"/>
                <c:pt idx="0">
                  <c:v>24.956063268892795</c:v>
                </c:pt>
              </c:numCache>
            </c:numRef>
          </c:val>
          <c:extLst xmlns:c16r2="http://schemas.microsoft.com/office/drawing/2015/06/chart">
            <c:ext xmlns:c16="http://schemas.microsoft.com/office/drawing/2014/chart" uri="{C3380CC4-5D6E-409C-BE32-E72D297353CC}">
              <c16:uniqueId val="{00000001-168B-4D11-8BB9-773C36DCAA72}"/>
            </c:ext>
          </c:extLst>
        </c:ser>
        <c:ser>
          <c:idx val="1"/>
          <c:order val="1"/>
          <c:tx>
            <c:strRef>
              <c:f>'グラフ (その他多め)'!$G$3</c:f>
              <c:strCache>
                <c:ptCount val="1"/>
                <c:pt idx="0">
                  <c:v>油脂類 </c:v>
                </c:pt>
              </c:strCache>
            </c:strRef>
          </c:tx>
          <c:spPr>
            <a:pattFill prst="ltHorz">
              <a:fgClr>
                <a:srgbClr val="5B9BD5">
                  <a:lumMod val="20000"/>
                  <a:lumOff val="80000"/>
                </a:srgbClr>
              </a:fgClr>
              <a:bgClr>
                <a:sysClr val="window" lastClr="FFFFFF"/>
              </a:bgClr>
            </a:pattFill>
            <a:ln>
              <a:solidFill>
                <a:srgbClr val="000000"/>
              </a:solidFill>
            </a:ln>
            <a:effectLst/>
          </c:spPr>
          <c:invertIfNegative val="0"/>
          <c:dPt>
            <c:idx val="0"/>
            <c:invertIfNegative val="0"/>
            <c:bubble3D val="0"/>
            <c:spPr>
              <a:pattFill prst="ltHorz">
                <a:fgClr>
                  <a:srgbClr val="E7E6E6">
                    <a:lumMod val="90000"/>
                  </a:srgbClr>
                </a:fgClr>
                <a:bgClr>
                  <a:sysClr val="window" lastClr="FFFFFF"/>
                </a:bgClr>
              </a:pattFill>
              <a:ln>
                <a:solidFill>
                  <a:srgbClr val="000000"/>
                </a:solidFill>
              </a:ln>
              <a:effectLst/>
            </c:spPr>
            <c:extLst xmlns:c16r2="http://schemas.microsoft.com/office/drawing/2015/06/chart">
              <c:ext xmlns:c16="http://schemas.microsoft.com/office/drawing/2014/chart" uri="{C3380CC4-5D6E-409C-BE32-E72D297353CC}">
                <c16:uniqueId val="{00000003-168B-4D11-8BB9-773C36DCAA72}"/>
              </c:ext>
            </c:extLst>
          </c:dPt>
          <c:dLbls>
            <c:dLbl>
              <c:idx val="0"/>
              <c:layout/>
              <c:spPr>
                <a:noFill/>
                <a:ln>
                  <a:noFill/>
                </a:ln>
                <a:effectLst/>
              </c:spPr>
              <c:txPr>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3-168B-4D11-8BB9-773C36DCAA72}"/>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(その他多め)'!$H$3</c:f>
              <c:numCache>
                <c:formatCode>0.0_);[Red]\(0.0\)</c:formatCode>
                <c:ptCount val="1"/>
                <c:pt idx="0">
                  <c:v>18.453427065026361</c:v>
                </c:pt>
              </c:numCache>
            </c:numRef>
          </c:val>
          <c:extLst xmlns:c16r2="http://schemas.microsoft.com/office/drawing/2015/06/chart">
            <c:ext xmlns:c16="http://schemas.microsoft.com/office/drawing/2014/chart" uri="{C3380CC4-5D6E-409C-BE32-E72D297353CC}">
              <c16:uniqueId val="{00000004-168B-4D11-8BB9-773C36DCAA72}"/>
            </c:ext>
          </c:extLst>
        </c:ser>
        <c:ser>
          <c:idx val="2"/>
          <c:order val="2"/>
          <c:tx>
            <c:strRef>
              <c:f>'グラフ (その他多め)'!$G$4</c:f>
              <c:strCache>
                <c:ptCount val="1"/>
                <c:pt idx="0">
                  <c:v>調味料</c:v>
                </c:pt>
              </c:strCache>
            </c:strRef>
          </c:tx>
          <c:spPr>
            <a:pattFill prst="ltHorz">
              <a:fgClr>
                <a:srgbClr val="E7E6E6">
                  <a:lumMod val="90000"/>
                </a:srgbClr>
              </a:fgClr>
              <a:bgClr>
                <a:sysClr val="window" lastClr="FFFFFF"/>
              </a:bgClr>
            </a:pattFill>
            <a:ln>
              <a:solidFill>
                <a:srgbClr val="000000"/>
              </a:solidFill>
            </a:ln>
            <a:effectLst/>
          </c:spPr>
          <c:invertIfNegative val="0"/>
          <c:dLbls>
            <c:dLbl>
              <c:idx val="0"/>
              <c:layout>
                <c:manualLayout>
                  <c:x val="-2.1342471720384717E-3"/>
                  <c:y val="1.9513413520170003E-6"/>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5-168B-4D11-8BB9-773C36DCAA72}"/>
                </c:ext>
                <c:ext xmlns:c15="http://schemas.microsoft.com/office/drawing/2012/chart" uri="{CE6537A1-D6FC-4f65-9D91-7224C49458BB}">
                  <c15:layout>
                    <c:manualLayout>
                      <c:w val="8.2521117608836903E-2"/>
                      <c:h val="0.70849537037037036"/>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(その他多め)'!$H$4</c:f>
              <c:numCache>
                <c:formatCode>0.0_);[Red]\(0.0\)</c:formatCode>
                <c:ptCount val="1"/>
                <c:pt idx="0">
                  <c:v>9.1388400702987695</c:v>
                </c:pt>
              </c:numCache>
            </c:numRef>
          </c:val>
          <c:extLst xmlns:c16r2="http://schemas.microsoft.com/office/drawing/2015/06/chart">
            <c:ext xmlns:c16="http://schemas.microsoft.com/office/drawing/2014/chart" uri="{C3380CC4-5D6E-409C-BE32-E72D297353CC}">
              <c16:uniqueId val="{00000006-168B-4D11-8BB9-773C36DCAA72}"/>
            </c:ext>
          </c:extLst>
        </c:ser>
        <c:ser>
          <c:idx val="3"/>
          <c:order val="3"/>
          <c:tx>
            <c:strRef>
              <c:f>'グラフ (その他多め)'!$G$5</c:f>
              <c:strCache>
                <c:ptCount val="1"/>
                <c:pt idx="0">
                  <c:v>魚介類 </c:v>
                </c:pt>
              </c:strCache>
            </c:strRef>
          </c:tx>
          <c:spPr>
            <a:pattFill prst="wave">
              <a:fgClr>
                <a:srgbClr val="F7BDA4"/>
              </a:fgClr>
              <a:bgClr>
                <a:sysClr val="window" lastClr="FFFFFF"/>
              </a:bgClr>
            </a:pattFill>
            <a:ln>
              <a:solidFill>
                <a:srgbClr val="000000"/>
              </a:solidFill>
            </a:ln>
            <a:effectLst/>
          </c:spPr>
          <c:invertIfNegative val="0"/>
          <c:dLbls>
            <c:dLbl>
              <c:idx val="0"/>
              <c:layout>
                <c:manualLayout>
                  <c:x val="-4.1260558804418453E-3"/>
                  <c:y val="9.9206349203461921E-7"/>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7-168B-4D11-8BB9-773C36DCAA72}"/>
                </c:ext>
                <c:ext xmlns:c15="http://schemas.microsoft.com/office/drawing/2012/chart" uri="{CE6537A1-D6FC-4f65-9D91-7224C49458BB}">
                  <c15:layout>
                    <c:manualLayout>
                      <c:w val="7.4269005847953221E-2"/>
                      <c:h val="0.62030092592592589"/>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(その他多め)'!$H$5</c:f>
              <c:numCache>
                <c:formatCode>0.0_);[Red]\(0.0\)</c:formatCode>
                <c:ptCount val="1"/>
                <c:pt idx="0">
                  <c:v>8.9630931458699461</c:v>
                </c:pt>
              </c:numCache>
            </c:numRef>
          </c:val>
          <c:extLst xmlns:c16r2="http://schemas.microsoft.com/office/drawing/2015/06/chart">
            <c:ext xmlns:c16="http://schemas.microsoft.com/office/drawing/2014/chart" uri="{C3380CC4-5D6E-409C-BE32-E72D297353CC}">
              <c16:uniqueId val="{00000008-168B-4D11-8BB9-773C36DCAA72}"/>
            </c:ext>
          </c:extLst>
        </c:ser>
        <c:ser>
          <c:idx val="4"/>
          <c:order val="4"/>
          <c:tx>
            <c:strRef>
              <c:f>'グラフ (その他多め)'!$G$6</c:f>
              <c:strCache>
                <c:ptCount val="1"/>
                <c:pt idx="0">
                  <c:v>穀類 </c:v>
                </c:pt>
              </c:strCache>
            </c:strRef>
          </c:tx>
          <c:spPr>
            <a:pattFill prst="dkUpDiag">
              <a:fgClr>
                <a:srgbClr val="FFDD9C"/>
              </a:fgClr>
              <a:bgClr>
                <a:sysClr val="window" lastClr="FFFFFF"/>
              </a:bgClr>
            </a:pattFill>
            <a:ln>
              <a:solidFill>
                <a:srgbClr val="000000"/>
              </a:solidFill>
            </a:ln>
            <a:effectLst/>
          </c:spPr>
          <c:invertIfNegative val="0"/>
          <c:dLbls>
            <c:dLbl>
              <c:idx val="0"/>
              <c:layout>
                <c:manualLayout>
                  <c:x val="0"/>
                  <c:y val="9.9206349206349202E-7"/>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9-168B-4D11-8BB9-773C36DCAA72}"/>
                </c:ext>
                <c:ext xmlns:c15="http://schemas.microsoft.com/office/drawing/2012/chart" uri="{CE6537A1-D6FC-4f65-9D91-7224C49458BB}">
                  <c15:layout>
                    <c:manualLayout>
                      <c:w val="6.6016894087069525E-2"/>
                      <c:h val="0.70849537037037036"/>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showLeaderLines val="0"/>
            <c:extLst xmlns:c16r2="http://schemas.microsoft.com/office/drawing/2015/06/char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(その他多め)'!$H$6</c:f>
              <c:numCache>
                <c:formatCode>0.0_);[Red]\(0.0\)</c:formatCode>
                <c:ptCount val="1"/>
                <c:pt idx="0">
                  <c:v>8.0843585237258342</c:v>
                </c:pt>
              </c:numCache>
            </c:numRef>
          </c:val>
          <c:extLst xmlns:c16r2="http://schemas.microsoft.com/office/drawing/2015/06/chart">
            <c:ext xmlns:c16="http://schemas.microsoft.com/office/drawing/2014/chart" uri="{C3380CC4-5D6E-409C-BE32-E72D297353CC}">
              <c16:uniqueId val="{0000000A-168B-4D11-8BB9-773C36DCAA72}"/>
            </c:ext>
          </c:extLst>
        </c:ser>
        <c:ser>
          <c:idx val="5"/>
          <c:order val="5"/>
          <c:tx>
            <c:strRef>
              <c:f>'グラフ (その他多め)'!$G$7</c:f>
              <c:strCache>
                <c:ptCount val="1"/>
                <c:pt idx="0">
                  <c:v>大豆・
大豆製品</c:v>
                </c:pt>
              </c:strCache>
            </c:strRef>
          </c:tx>
          <c:spPr>
            <a:pattFill prst="wave">
              <a:fgClr>
                <a:srgbClr val="F7BDA4"/>
              </a:fgClr>
              <a:bgClr>
                <a:sysClr val="window" lastClr="FFFFFF"/>
              </a:bgClr>
            </a:pattFill>
            <a:ln>
              <a:solidFill>
                <a:srgbClr val="000000"/>
              </a:solidFill>
            </a:ln>
            <a:effectLst/>
          </c:spPr>
          <c:invertIfNegative val="0"/>
          <c:dLbls>
            <c:dLbl>
              <c:idx val="0"/>
              <c:layout>
                <c:manualLayout>
                  <c:x val="-1.0134851421190136E-3"/>
                  <c:y val="2.5200396825396796E-2"/>
                </c:manualLayout>
              </c:layout>
              <c:tx>
                <c:rich>
                  <a:bodyPr/>
                  <a:lstStyle/>
                  <a:p>
                    <a:fld id="{ED982096-BB5D-4574-AAD8-8B845A890C1A}" type="SERIESNAME">
                      <a:rPr lang="ja-JP" altLang="en-US">
                        <a:latin typeface="+mn-ea"/>
                        <a:ea typeface="+mn-ea"/>
                      </a:rPr>
                      <a:pPr/>
                      <a:t>[系列名]</a:t>
                    </a:fld>
                    <a:r>
                      <a:rPr lang="ja-JP" altLang="en-US" baseline="0" dirty="0">
                        <a:latin typeface="+mn-ea"/>
                        <a:ea typeface="+mn-ea"/>
                      </a:rPr>
                      <a:t>
</a:t>
                    </a:r>
                    <a:fld id="{A140130E-37B2-4B95-994E-3B0619F9CE82}" type="VALUE">
                      <a:rPr lang="en-US" altLang="ja-JP" baseline="0">
                        <a:latin typeface="+mn-ea"/>
                        <a:ea typeface="+mn-ea"/>
                      </a:rPr>
                      <a:pPr/>
                      <a:t>[値]</a:t>
                    </a:fld>
                    <a:endParaRPr lang="ja-JP" altLang="en-US" baseline="0" dirty="0">
                      <a:latin typeface="+mn-ea"/>
                      <a:ea typeface="+mn-ea"/>
                    </a:endParaRPr>
                  </a:p>
                </c:rich>
              </c:tx>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B-168B-4D11-8BB9-773C36DCAA72}"/>
                </c:ext>
                <c:ext xmlns:c15="http://schemas.microsoft.com/office/drawing/2012/chart" uri="{CE6537A1-D6FC-4f65-9D91-7224C49458BB}">
                  <c15:layout>
                    <c:manualLayout>
                      <c:w val="8.4452196382428929E-2"/>
                      <c:h val="0.62030158730158735"/>
                    </c:manualLayout>
                  </c15:layout>
                  <c15:dlblFieldTable/>
                  <c15:showDataLabelsRange val="0"/>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(その他多め)'!$H$7</c:f>
              <c:numCache>
                <c:formatCode>0.0_);[Red]\(0.0\)</c:formatCode>
                <c:ptCount val="1"/>
                <c:pt idx="0">
                  <c:v>7.7328646748681908</c:v>
                </c:pt>
              </c:numCache>
            </c:numRef>
          </c:val>
          <c:extLst xmlns:c16r2="http://schemas.microsoft.com/office/drawing/2015/06/chart">
            <c:ext xmlns:c16="http://schemas.microsoft.com/office/drawing/2014/chart" uri="{C3380CC4-5D6E-409C-BE32-E72D297353CC}">
              <c16:uniqueId val="{0000000C-168B-4D11-8BB9-773C36DCAA72}"/>
            </c:ext>
          </c:extLst>
        </c:ser>
        <c:ser>
          <c:idx val="6"/>
          <c:order val="6"/>
          <c:tx>
            <c:strRef>
              <c:f>'グラフ (その他多め)'!$G$8</c:f>
              <c:strCache>
                <c:ptCount val="1"/>
                <c:pt idx="0">
                  <c:v>乳類 </c:v>
                </c:pt>
              </c:strCache>
            </c:strRef>
          </c:tx>
          <c:spPr>
            <a:pattFill prst="wave">
              <a:fgClr>
                <a:srgbClr val="F7BDA4"/>
              </a:fgClr>
              <a:bgClr>
                <a:sysClr val="window" lastClr="FFFFFF"/>
              </a:bgClr>
            </a:pattFill>
            <a:ln>
              <a:solidFill>
                <a:srgbClr val="000000"/>
              </a:solidFill>
            </a:ln>
            <a:effectLst/>
          </c:spPr>
          <c:invertIfNegative val="0"/>
          <c:dLbls>
            <c:dLbl>
              <c:idx val="0"/>
              <c:layout>
                <c:manualLayout>
                  <c:x val="2.0630279402209226E-3"/>
                  <c:y val="2.5199404761904763E-2"/>
                </c:manualLayout>
              </c:layout>
              <c:tx>
                <c:rich>
                  <a:bodyPr/>
                  <a:lstStyle/>
                  <a:p>
                    <a:fld id="{10AAEA15-1DE1-4AB8-AE33-373FF60FA828}" type="SERIESNAME">
                      <a:rPr lang="ja-JP" altLang="en-US">
                        <a:latin typeface="+mn-ea"/>
                        <a:ea typeface="+mn-ea"/>
                      </a:rPr>
                      <a:pPr/>
                      <a:t>[系列名]</a:t>
                    </a:fld>
                    <a:r>
                      <a:rPr lang="ja-JP" altLang="en-US" baseline="0" dirty="0">
                        <a:latin typeface="+mn-ea"/>
                        <a:ea typeface="+mn-ea"/>
                      </a:rPr>
                      <a:t>
</a:t>
                    </a:r>
                    <a:fld id="{1307D285-5442-4B65-934D-A2896639360E}" type="VALUE">
                      <a:rPr lang="en-US" altLang="ja-JP" baseline="0">
                        <a:latin typeface="+mn-ea"/>
                        <a:ea typeface="+mn-ea"/>
                      </a:rPr>
                      <a:pPr/>
                      <a:t>[値]</a:t>
                    </a:fld>
                    <a:endParaRPr lang="ja-JP" altLang="en-US" baseline="0" dirty="0">
                      <a:latin typeface="+mn-ea"/>
                      <a:ea typeface="+mn-ea"/>
                    </a:endParaRPr>
                  </a:p>
                </c:rich>
              </c:tx>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D-168B-4D11-8BB9-773C36DCAA72}"/>
                </c:ext>
                <c:ext xmlns:c15="http://schemas.microsoft.com/office/drawing/2012/chart" uri="{CE6537A1-D6FC-4f65-9D91-7224C49458BB}">
                  <c15:layout>
                    <c:manualLayout>
                      <c:w val="5.982781026640676E-2"/>
                      <c:h val="0.67785879629629631"/>
                    </c:manualLayout>
                  </c15:layout>
                  <c15:dlblFieldTable/>
                  <c15:showDataLabelsRange val="0"/>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(その他多め)'!$H$8</c:f>
              <c:numCache>
                <c:formatCode>0.0_);[Red]\(0.0\)</c:formatCode>
                <c:ptCount val="1"/>
                <c:pt idx="0">
                  <c:v>7.3813708260105457</c:v>
                </c:pt>
              </c:numCache>
            </c:numRef>
          </c:val>
          <c:extLst xmlns:c16r2="http://schemas.microsoft.com/office/drawing/2015/06/chart">
            <c:ext xmlns:c16="http://schemas.microsoft.com/office/drawing/2014/chart" uri="{C3380CC4-5D6E-409C-BE32-E72D297353CC}">
              <c16:uniqueId val="{0000000E-168B-4D11-8BB9-773C36DCAA72}"/>
            </c:ext>
          </c:extLst>
        </c:ser>
        <c:ser>
          <c:idx val="7"/>
          <c:order val="7"/>
          <c:tx>
            <c:strRef>
              <c:f>'グラフ (その他多め)'!$G$9</c:f>
              <c:strCache>
                <c:ptCount val="1"/>
                <c:pt idx="0">
                  <c:v>卵類 </c:v>
                </c:pt>
              </c:strCache>
            </c:strRef>
          </c:tx>
          <c:spPr>
            <a:pattFill prst="wave">
              <a:fgClr>
                <a:srgbClr val="F7BDA4"/>
              </a:fgClr>
              <a:bgClr>
                <a:sysClr val="window" lastClr="FFFFFF"/>
              </a:bgClr>
            </a:pattFill>
            <a:ln>
              <a:solidFill>
                <a:srgbClr val="000000"/>
              </a:solidFill>
            </a:ln>
            <a:effectLst/>
          </c:spPr>
          <c:invertIfNegative val="0"/>
          <c:dLbls>
            <c:dLbl>
              <c:idx val="0"/>
              <c:layout>
                <c:manualLayout>
                  <c:x val="6.4538661468470902E-4"/>
                  <c:y val="1.6658730158730158E-2"/>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F-168B-4D11-8BB9-773C36DCAA72}"/>
                </c:ext>
                <c:ext xmlns:c15="http://schemas.microsoft.com/office/drawing/2012/chart" uri="{CE6537A1-D6FC-4f65-9D91-7224C49458BB}">
                  <c15:layout>
                    <c:manualLayout>
                      <c:w val="4.9512670565302147E-2"/>
                      <c:h val="0.6496990740740739"/>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(その他多め)'!$H$9</c:f>
              <c:numCache>
                <c:formatCode>0.0_);[Red]\(0.0\)</c:formatCode>
                <c:ptCount val="1"/>
                <c:pt idx="0">
                  <c:v>6.3268892794376104</c:v>
                </c:pt>
              </c:numCache>
            </c:numRef>
          </c:val>
          <c:extLst xmlns:c16r2="http://schemas.microsoft.com/office/drawing/2015/06/chart">
            <c:ext xmlns:c16="http://schemas.microsoft.com/office/drawing/2014/chart" uri="{C3380CC4-5D6E-409C-BE32-E72D297353CC}">
              <c16:uniqueId val="{00000010-168B-4D11-8BB9-773C36DCAA72}"/>
            </c:ext>
          </c:extLst>
        </c:ser>
        <c:ser>
          <c:idx val="8"/>
          <c:order val="8"/>
          <c:tx>
            <c:strRef>
              <c:f>'グラフ (その他多め)'!$G$10</c:f>
              <c:strCache>
                <c:ptCount val="1"/>
                <c:pt idx="0">
                  <c:v>菓子類 </c:v>
                </c:pt>
              </c:strCache>
            </c:strRef>
          </c:tx>
          <c:spPr>
            <a:pattFill prst="ltHorz">
              <a:fgClr>
                <a:srgbClr val="E7E6E6">
                  <a:lumMod val="90000"/>
                </a:srgbClr>
              </a:fgClr>
              <a:bgClr>
                <a:sysClr val="window" lastClr="FFFFFF"/>
              </a:bgClr>
            </a:pattFill>
            <a:ln>
              <a:solidFill>
                <a:srgbClr val="000000"/>
              </a:solidFill>
            </a:ln>
            <a:effectLst/>
          </c:spPr>
          <c:invertIfNegative val="0"/>
          <c:dLbls>
            <c:dLbl>
              <c:idx val="0"/>
              <c:layout>
                <c:manualLayout>
                  <c:x val="2.2054167529328254E-3"/>
                  <c:y val="-2.4364448121638842E-2"/>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11-168B-4D11-8BB9-773C36DCAA72}"/>
                </c:ext>
                <c:ext xmlns:c15="http://schemas.microsoft.com/office/drawing/2012/chart" uri="{CE6537A1-D6FC-4f65-9D91-7224C49458BB}">
                  <c15:layout>
                    <c:manualLayout>
                      <c:w val="5.982781026640676E-2"/>
                      <c:h val="0.70849537037037036"/>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(その他多め)'!$H$10</c:f>
              <c:numCache>
                <c:formatCode>0.0_);[Red]\(0.0\)</c:formatCode>
                <c:ptCount val="1"/>
                <c:pt idx="0">
                  <c:v>5.0966608084358525</c:v>
                </c:pt>
              </c:numCache>
            </c:numRef>
          </c:val>
          <c:extLst xmlns:c16r2="http://schemas.microsoft.com/office/drawing/2015/06/chart">
            <c:ext xmlns:c16="http://schemas.microsoft.com/office/drawing/2014/chart" uri="{C3380CC4-5D6E-409C-BE32-E72D297353CC}">
              <c16:uniqueId val="{00000012-168B-4D11-8BB9-773C36DCAA72}"/>
            </c:ext>
          </c:extLst>
        </c:ser>
        <c:ser>
          <c:idx val="9"/>
          <c:order val="9"/>
          <c:tx>
            <c:strRef>
              <c:f>'グラフ (その他多め)'!$G$11</c:f>
              <c:strCache>
                <c:ptCount val="1"/>
                <c:pt idx="0">
                  <c:v>その
他</c:v>
                </c:pt>
              </c:strCache>
            </c:strRef>
          </c:tx>
          <c:spPr>
            <a:solidFill>
              <a:sysClr val="window" lastClr="FFFFFF"/>
            </a:solidFill>
            <a:ln>
              <a:solidFill>
                <a:srgbClr val="000000"/>
              </a:solidFill>
            </a:ln>
            <a:effectLst/>
          </c:spPr>
          <c:invertIfNegative val="0"/>
          <c:dLbls>
            <c:dLbl>
              <c:idx val="0"/>
              <c:layout>
                <c:manualLayout>
                  <c:x val="-8.4025479214113058E-8"/>
                  <c:y val="3.4245065057720681E-2"/>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13-168B-4D11-8BB9-773C36DCAA72}"/>
                </c:ext>
                <c:ext xmlns:c15="http://schemas.microsoft.com/office/drawing/2012/chart" uri="{CE6537A1-D6FC-4f65-9D91-7224C49458BB}">
                  <c15:layout>
                    <c:manualLayout>
                      <c:w val="5.457732293697206E-2"/>
                      <c:h val="0.91304398148148147"/>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(その他多め)'!$H$1</c:f>
              <c:strCache>
                <c:ptCount val="1"/>
                <c:pt idx="0">
                  <c:v>脂質</c:v>
                </c:pt>
              </c:strCache>
            </c:strRef>
          </c:cat>
          <c:val>
            <c:numRef>
              <c:f>'グラフ (その他多め)'!$H$11</c:f>
              <c:numCache>
                <c:formatCode>0.0_);[Red]\(0.0\)</c:formatCode>
                <c:ptCount val="1"/>
                <c:pt idx="0">
                  <c:v>3.8664323374340954</c:v>
                </c:pt>
              </c:numCache>
            </c:numRef>
          </c:val>
          <c:extLst xmlns:c16r2="http://schemas.microsoft.com/office/drawing/2015/06/chart">
            <c:ext xmlns:c16="http://schemas.microsoft.com/office/drawing/2014/chart" uri="{C3380CC4-5D6E-409C-BE32-E72D297353CC}">
              <c16:uniqueId val="{00000014-168B-4D11-8BB9-773C36DCAA72}"/>
            </c:ext>
          </c:extLst>
        </c:ser>
        <c:dLbls>
          <c:showLegendKey val="0"/>
          <c:showVal val="0"/>
          <c:showCatName val="0"/>
          <c:showSerName val="0"/>
          <c:showPercent val="0"/>
          <c:showBubbleSize val="0"/>
        </c:dLbls>
        <c:gapWidth val="25"/>
        <c:overlap val="100"/>
        <c:axId val="245161120"/>
        <c:axId val="245161504"/>
      </c:barChart>
      <c:catAx>
        <c:axId val="245161120"/>
        <c:scaling>
          <c:orientation val="minMax"/>
        </c:scaling>
        <c:delete val="1"/>
        <c:axPos val="l"/>
        <c:numFmt formatCode="General" sourceLinked="1"/>
        <c:majorTickMark val="none"/>
        <c:minorTickMark val="none"/>
        <c:tickLblPos val="nextTo"/>
        <c:crossAx val="245161504"/>
        <c:crosses val="autoZero"/>
        <c:auto val="1"/>
        <c:lblAlgn val="ctr"/>
        <c:lblOffset val="100"/>
        <c:noMultiLvlLbl val="0"/>
      </c:catAx>
      <c:valAx>
        <c:axId val="245161504"/>
        <c:scaling>
          <c:orientation val="minMax"/>
        </c:scaling>
        <c:delete val="1"/>
        <c:axPos val="b"/>
        <c:numFmt formatCode="0%" sourceLinked="1"/>
        <c:majorTickMark val="none"/>
        <c:minorTickMark val="none"/>
        <c:tickLblPos val="nextTo"/>
        <c:crossAx val="245161120"/>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sz="700">
          <a:solidFill>
            <a:sysClr val="windowText" lastClr="000000"/>
          </a:solidFill>
        </a:defRPr>
      </a:pPr>
      <a:endParaRPr lang="ja-JP"/>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9990631888021227E-2"/>
          <c:y val="2.7043650793650794E-3"/>
          <c:w val="0.90181091617933706"/>
          <c:h val="0.99458559046065598"/>
        </c:manualLayout>
      </c:layout>
      <c:barChart>
        <c:barDir val="bar"/>
        <c:grouping val="percentStacked"/>
        <c:varyColors val="0"/>
        <c:ser>
          <c:idx val="0"/>
          <c:order val="0"/>
          <c:tx>
            <c:strRef>
              <c:f>'グラフ (その他多め)'!$M$2</c:f>
              <c:strCache>
                <c:ptCount val="1"/>
                <c:pt idx="0">
                  <c:v>穀類 </c:v>
                </c:pt>
              </c:strCache>
            </c:strRef>
          </c:tx>
          <c:spPr>
            <a:solidFill>
              <a:srgbClr val="FFDD9C"/>
            </a:solidFill>
            <a:ln>
              <a:solidFill>
                <a:srgbClr val="000000"/>
              </a:solidFill>
            </a:ln>
            <a:effectLst/>
          </c:spPr>
          <c:invertIfNegative val="0"/>
          <c:dPt>
            <c:idx val="0"/>
            <c:invertIfNegative val="0"/>
            <c:bubble3D val="0"/>
            <c:spPr>
              <a:pattFill prst="dkUpDiag">
                <a:fgClr>
                  <a:srgbClr val="FFDD9C"/>
                </a:fgClr>
                <a:bgClr>
                  <a:sysClr val="window" lastClr="FFFFFF"/>
                </a:bgClr>
              </a:pattFill>
              <a:ln>
                <a:solidFill>
                  <a:srgbClr val="000000"/>
                </a:solidFill>
              </a:ln>
              <a:effectLst/>
            </c:spPr>
            <c:extLst xmlns:c16r2="http://schemas.microsoft.com/office/drawing/2015/06/chart">
              <c:ext xmlns:c16="http://schemas.microsoft.com/office/drawing/2014/chart" uri="{C3380CC4-5D6E-409C-BE32-E72D297353CC}">
                <c16:uniqueId val="{00000001-CA6F-4AEE-A12D-68A93F4E3548}"/>
              </c:ext>
            </c:extLst>
          </c:dPt>
          <c:dLbls>
            <c:dLbl>
              <c:idx val="0"/>
              <c:layout/>
              <c:spPr>
                <a:noFill/>
                <a:ln>
                  <a:noFill/>
                </a:ln>
                <a:effectLst/>
              </c:spPr>
              <c:txPr>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1-CA6F-4AEE-A12D-68A93F4E3548}"/>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(その他多め)'!$N$1</c:f>
              <c:strCache>
                <c:ptCount val="1"/>
                <c:pt idx="0">
                  <c:v>炭水化物</c:v>
                </c:pt>
              </c:strCache>
            </c:strRef>
          </c:cat>
          <c:val>
            <c:numRef>
              <c:f>'グラフ (その他多め)'!$N$2</c:f>
              <c:numCache>
                <c:formatCode>0.0_);[Red]\(0.0\)</c:formatCode>
                <c:ptCount val="1"/>
                <c:pt idx="0">
                  <c:v>62.174940898345156</c:v>
                </c:pt>
              </c:numCache>
            </c:numRef>
          </c:val>
          <c:extLst xmlns:c16r2="http://schemas.microsoft.com/office/drawing/2015/06/chart">
            <c:ext xmlns:c16="http://schemas.microsoft.com/office/drawing/2014/chart" uri="{C3380CC4-5D6E-409C-BE32-E72D297353CC}">
              <c16:uniqueId val="{00000002-CA6F-4AEE-A12D-68A93F4E3548}"/>
            </c:ext>
          </c:extLst>
        </c:ser>
        <c:ser>
          <c:idx val="1"/>
          <c:order val="1"/>
          <c:tx>
            <c:strRef>
              <c:f>'グラフ (その他多め)'!$M$3</c:f>
              <c:strCache>
                <c:ptCount val="1"/>
                <c:pt idx="0">
                  <c:v>野菜類</c:v>
                </c:pt>
              </c:strCache>
            </c:strRef>
          </c:tx>
          <c:spPr>
            <a:pattFill prst="diagBrick">
              <a:fgClr>
                <a:srgbClr val="B5D5A7"/>
              </a:fgClr>
              <a:bgClr>
                <a:sysClr val="window" lastClr="FFFFFF"/>
              </a:bgClr>
            </a:pattFill>
            <a:ln>
              <a:solidFill>
                <a:srgbClr val="000000"/>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3-CA6F-4AEE-A12D-68A93F4E3548}"/>
              </c:ext>
            </c:extLst>
          </c:dPt>
          <c:dLbls>
            <c:dLbl>
              <c:idx val="0"/>
              <c:layout>
                <c:manualLayout>
                  <c:x val="0"/>
                  <c:y val="0"/>
                </c:manualLayout>
              </c:layout>
              <c:spPr>
                <a:noFill/>
                <a:ln>
                  <a:noFill/>
                </a:ln>
                <a:effectLst/>
              </c:spPr>
              <c:txPr>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3-CA6F-4AEE-A12D-68A93F4E3548}"/>
                </c:ext>
                <c:ext xmlns:c15="http://schemas.microsoft.com/office/drawing/2012/chart" uri="{CE6537A1-D6FC-4f65-9D91-7224C49458BB}">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(その他多め)'!$N$1</c:f>
              <c:strCache>
                <c:ptCount val="1"/>
                <c:pt idx="0">
                  <c:v>炭水化物</c:v>
                </c:pt>
              </c:strCache>
            </c:strRef>
          </c:cat>
          <c:val>
            <c:numRef>
              <c:f>'グラフ (その他多め)'!$N$3</c:f>
              <c:numCache>
                <c:formatCode>0.0_);[Red]\(0.0\)</c:formatCode>
                <c:ptCount val="1"/>
                <c:pt idx="0">
                  <c:v>6.4223798266351455</c:v>
                </c:pt>
              </c:numCache>
            </c:numRef>
          </c:val>
          <c:extLst xmlns:c16r2="http://schemas.microsoft.com/office/drawing/2015/06/chart">
            <c:ext xmlns:c16="http://schemas.microsoft.com/office/drawing/2014/chart" uri="{C3380CC4-5D6E-409C-BE32-E72D297353CC}">
              <c16:uniqueId val="{00000004-CA6F-4AEE-A12D-68A93F4E3548}"/>
            </c:ext>
          </c:extLst>
        </c:ser>
        <c:ser>
          <c:idx val="2"/>
          <c:order val="2"/>
          <c:tx>
            <c:strRef>
              <c:f>'グラフ (その他多め)'!$M$4</c:f>
              <c:strCache>
                <c:ptCount val="1"/>
                <c:pt idx="0">
                  <c:v>果実類 </c:v>
                </c:pt>
              </c:strCache>
            </c:strRef>
          </c:tx>
          <c:spPr>
            <a:pattFill prst="diagBrick">
              <a:fgClr>
                <a:srgbClr val="B5D5A7"/>
              </a:fgClr>
              <a:bgClr>
                <a:sysClr val="window" lastClr="FFFFFF"/>
              </a:bgClr>
            </a:pattFill>
            <a:ln>
              <a:solidFill>
                <a:srgbClr val="000000"/>
              </a:solidFill>
            </a:ln>
            <a:effectLst/>
          </c:spPr>
          <c:invertIfNegative val="0"/>
          <c:dLbls>
            <c:dLbl>
              <c:idx val="0"/>
              <c:layout>
                <c:manualLayout>
                  <c:x val="-1.5016754160674867E-16"/>
                  <c:y val="-2.8872847675331054E-17"/>
                </c:manualLayout>
              </c:layout>
              <c:spPr>
                <a:noFill/>
                <a:ln>
                  <a:noFill/>
                </a:ln>
                <a:effectLst/>
              </c:spPr>
              <c:txPr>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5-CA6F-4AEE-A12D-68A93F4E3548}"/>
                </c:ext>
                <c:ext xmlns:c15="http://schemas.microsoft.com/office/drawing/2012/chart" uri="{CE6537A1-D6FC-4f65-9D91-7224C49458BB}">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(その他多め)'!$N$1</c:f>
              <c:strCache>
                <c:ptCount val="1"/>
                <c:pt idx="0">
                  <c:v>炭水化物</c:v>
                </c:pt>
              </c:strCache>
            </c:strRef>
          </c:cat>
          <c:val>
            <c:numRef>
              <c:f>'グラフ (その他多め)'!$N$4</c:f>
              <c:numCache>
                <c:formatCode>0.0_);[Red]\(0.0\)</c:formatCode>
                <c:ptCount val="1"/>
                <c:pt idx="0">
                  <c:v>6.4223798266351455</c:v>
                </c:pt>
              </c:numCache>
            </c:numRef>
          </c:val>
          <c:extLst xmlns:c16r2="http://schemas.microsoft.com/office/drawing/2015/06/chart">
            <c:ext xmlns:c16="http://schemas.microsoft.com/office/drawing/2014/chart" uri="{C3380CC4-5D6E-409C-BE32-E72D297353CC}">
              <c16:uniqueId val="{00000006-CA6F-4AEE-A12D-68A93F4E3548}"/>
            </c:ext>
          </c:extLst>
        </c:ser>
        <c:ser>
          <c:idx val="3"/>
          <c:order val="3"/>
          <c:tx>
            <c:strRef>
              <c:f>'グラフ (その他多め)'!$M$5</c:f>
              <c:strCache>
                <c:ptCount val="1"/>
                <c:pt idx="0">
                  <c:v>菓子類 </c:v>
                </c:pt>
              </c:strCache>
            </c:strRef>
          </c:tx>
          <c:spPr>
            <a:pattFill prst="ltHorz">
              <a:fgClr>
                <a:srgbClr val="E7E6E6">
                  <a:lumMod val="90000"/>
                </a:srgbClr>
              </a:fgClr>
              <a:bgClr>
                <a:sysClr val="window" lastClr="FFFFFF"/>
              </a:bgClr>
            </a:pattFill>
            <a:ln>
              <a:solidFill>
                <a:srgbClr val="000000"/>
              </a:solidFill>
            </a:ln>
            <a:effectLst/>
          </c:spPr>
          <c:invertIfNegative val="0"/>
          <c:dLbls>
            <c:dLbl>
              <c:idx val="0"/>
              <c:layout>
                <c:manualLayout>
                  <c:x val="0"/>
                  <c:y val="-2.5197420634920635E-2"/>
                </c:manualLayout>
              </c:layout>
              <c:spPr>
                <a:noFill/>
                <a:ln>
                  <a:noFill/>
                </a:ln>
                <a:effectLst/>
              </c:spPr>
              <c:txPr>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7-CA6F-4AEE-A12D-68A93F4E3548}"/>
                </c:ext>
                <c:ext xmlns:c15="http://schemas.microsoft.com/office/drawing/2012/chart" uri="{CE6537A1-D6FC-4f65-9D91-7224C49458BB}">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(その他多め)'!$N$1</c:f>
              <c:strCache>
                <c:ptCount val="1"/>
                <c:pt idx="0">
                  <c:v>炭水化物</c:v>
                </c:pt>
              </c:strCache>
            </c:strRef>
          </c:cat>
          <c:val>
            <c:numRef>
              <c:f>'グラフ (その他多め)'!$N$5</c:f>
              <c:numCache>
                <c:formatCode>0.0_);[Red]\(0.0\)</c:formatCode>
                <c:ptCount val="1"/>
                <c:pt idx="0">
                  <c:v>5.1221434200157603</c:v>
                </c:pt>
              </c:numCache>
            </c:numRef>
          </c:val>
          <c:extLst xmlns:c16r2="http://schemas.microsoft.com/office/drawing/2015/06/chart">
            <c:ext xmlns:c16="http://schemas.microsoft.com/office/drawing/2014/chart" uri="{C3380CC4-5D6E-409C-BE32-E72D297353CC}">
              <c16:uniqueId val="{00000008-CA6F-4AEE-A12D-68A93F4E3548}"/>
            </c:ext>
          </c:extLst>
        </c:ser>
        <c:ser>
          <c:idx val="4"/>
          <c:order val="4"/>
          <c:tx>
            <c:strRef>
              <c:f>'グラフ (その他多め)'!$M$6</c:f>
              <c:strCache>
                <c:ptCount val="1"/>
                <c:pt idx="0">
                  <c:v>調味
料</c:v>
                </c:pt>
              </c:strCache>
            </c:strRef>
          </c:tx>
          <c:spPr>
            <a:pattFill prst="ltHorz">
              <a:fgClr>
                <a:srgbClr val="E7E6E6">
                  <a:lumMod val="90000"/>
                </a:srgbClr>
              </a:fgClr>
              <a:bgClr>
                <a:sysClr val="window" lastClr="FFFFFF"/>
              </a:bgClr>
            </a:pattFill>
            <a:ln>
              <a:solidFill>
                <a:srgbClr val="000000"/>
              </a:solidFill>
            </a:ln>
            <a:effectLst/>
          </c:spPr>
          <c:invertIfNegative val="0"/>
          <c:dLbls>
            <c:dLbl>
              <c:idx val="0"/>
              <c:layout>
                <c:manualLayout>
                  <c:x val="-2.115638227664484E-3"/>
                  <c:y val="-0.1630192057372018"/>
                </c:manualLayout>
              </c:layout>
              <c:tx>
                <c:rich>
                  <a:bodyPr rot="0" spcFirstLastPara="1" vertOverflow="overflow" horzOverflow="overflow" vert="horz" wrap="square" anchor="ctr" anchorCtr="1">
                    <a:spAutoFit/>
                  </a:bodyPr>
                  <a:lstStyle/>
                  <a:p>
                    <a:pPr>
                      <a:defRPr sz="1050" b="0" i="0" u="none" strike="noStrike" kern="1200" baseline="0">
                        <a:solidFill>
                          <a:sysClr val="windowText" lastClr="000000"/>
                        </a:solidFill>
                        <a:latin typeface="+mn-lt"/>
                        <a:ea typeface="+mn-ea"/>
                        <a:cs typeface="+mn-cs"/>
                      </a:defRPr>
                    </a:pPr>
                    <a:fld id="{178660EE-8150-4EEE-AF2E-540925E20230}" type="SERIESNAME">
                      <a:rPr lang="ja-JP" altLang="en-US" sz="1050"/>
                      <a:pPr>
                        <a:defRPr sz="1050" b="0" i="0" u="none" strike="noStrike" kern="1200" baseline="0">
                          <a:solidFill>
                            <a:sysClr val="windowText" lastClr="000000"/>
                          </a:solidFill>
                          <a:latin typeface="+mn-lt"/>
                          <a:ea typeface="+mn-ea"/>
                          <a:cs typeface="+mn-cs"/>
                        </a:defRPr>
                      </a:pPr>
                      <a:t>[系列名]</a:t>
                    </a:fld>
                    <a:r>
                      <a:rPr lang="ja-JP" altLang="en-US" sz="1050" baseline="0" dirty="0"/>
                      <a:t>
</a:t>
                    </a:r>
                    <a:fld id="{8F165369-B4D6-43D0-A968-5802EE17B2E3}" type="VALUE">
                      <a:rPr lang="en-US" altLang="ja-JP" sz="1050" baseline="0" smtClean="0"/>
                      <a:pPr>
                        <a:defRPr sz="1050" b="0" i="0" u="none" strike="noStrike" kern="1200" baseline="0">
                          <a:solidFill>
                            <a:sysClr val="windowText" lastClr="000000"/>
                          </a:solidFill>
                          <a:latin typeface="+mn-lt"/>
                          <a:ea typeface="+mn-ea"/>
                          <a:cs typeface="+mn-cs"/>
                        </a:defRPr>
                      </a:pPr>
                      <a:t>[値]</a:t>
                    </a:fld>
                    <a:endParaRPr lang="ja-JP" altLang="en-US" sz="1050" baseline="0" dirty="0"/>
                  </a:p>
                </c:rich>
              </c:tx>
              <c:spPr>
                <a:noFill/>
                <a:ln>
                  <a:noFill/>
                </a:ln>
                <a:effectLst/>
              </c:sp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9-CA6F-4AEE-A12D-68A93F4E3548}"/>
                </c:ext>
                <c:ext xmlns:c15="http://schemas.microsoft.com/office/drawing/2012/chart" uri="{CE6537A1-D6FC-4f65-9D91-7224C49458BB}">
                  <c15:layout/>
                  <c15:dlblFieldTable/>
                  <c15:showDataLabelsRange val="0"/>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(その他多め)'!$N$1</c:f>
              <c:strCache>
                <c:ptCount val="1"/>
                <c:pt idx="0">
                  <c:v>炭水化物</c:v>
                </c:pt>
              </c:strCache>
            </c:strRef>
          </c:cat>
          <c:val>
            <c:numRef>
              <c:f>'グラフ (その他多め)'!$N$6</c:f>
              <c:numCache>
                <c:formatCode>0.0_);[Red]\(0.0\)</c:formatCode>
                <c:ptCount val="1"/>
                <c:pt idx="0">
                  <c:v>4.2947202521670604</c:v>
                </c:pt>
              </c:numCache>
            </c:numRef>
          </c:val>
          <c:extLst xmlns:c16r2="http://schemas.microsoft.com/office/drawing/2015/06/chart">
            <c:ext xmlns:c16="http://schemas.microsoft.com/office/drawing/2014/chart" uri="{C3380CC4-5D6E-409C-BE32-E72D297353CC}">
              <c16:uniqueId val="{0000000A-CA6F-4AEE-A12D-68A93F4E3548}"/>
            </c:ext>
          </c:extLst>
        </c:ser>
        <c:ser>
          <c:idx val="5"/>
          <c:order val="5"/>
          <c:tx>
            <c:strRef>
              <c:f>'グラフ (その他多め)'!$M$7</c:f>
              <c:strCache>
                <c:ptCount val="1"/>
                <c:pt idx="0">
                  <c:v>いも
類 </c:v>
                </c:pt>
              </c:strCache>
            </c:strRef>
          </c:tx>
          <c:spPr>
            <a:pattFill prst="diagBrick">
              <a:fgClr>
                <a:srgbClr val="B5D5A7"/>
              </a:fgClr>
              <a:bgClr>
                <a:sysClr val="window" lastClr="FFFFFF"/>
              </a:bgClr>
            </a:pattFill>
            <a:ln>
              <a:solidFill>
                <a:srgbClr val="000000"/>
              </a:solidFill>
            </a:ln>
            <a:effectLst/>
          </c:spPr>
          <c:invertIfNegative val="0"/>
          <c:dLbls>
            <c:dLbl>
              <c:idx val="0"/>
              <c:layout>
                <c:manualLayout>
                  <c:x val="3.2281365779504921E-3"/>
                  <c:y val="-1.8759564593770052E-3"/>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B-CA6F-4AEE-A12D-68A93F4E3548}"/>
                </c:ext>
                <c:ext xmlns:c15="http://schemas.microsoft.com/office/drawing/2012/chart" uri="{CE6537A1-D6FC-4f65-9D91-7224C49458BB}">
                  <c15:layout>
                    <c:manualLayout>
                      <c:w val="4.7610486480734099E-2"/>
                      <c:h val="0.87777182539682541"/>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(その他多め)'!$N$1</c:f>
              <c:strCache>
                <c:ptCount val="1"/>
                <c:pt idx="0">
                  <c:v>炭水化物</c:v>
                </c:pt>
              </c:strCache>
            </c:strRef>
          </c:cat>
          <c:val>
            <c:numRef>
              <c:f>'グラフ (その他多め)'!$N$7</c:f>
              <c:numCache>
                <c:formatCode>0.0_);[Red]\(0.0\)</c:formatCode>
                <c:ptCount val="1"/>
                <c:pt idx="0">
                  <c:v>3.5855003940110319</c:v>
                </c:pt>
              </c:numCache>
            </c:numRef>
          </c:val>
          <c:extLst xmlns:c16r2="http://schemas.microsoft.com/office/drawing/2015/06/chart">
            <c:ext xmlns:c16="http://schemas.microsoft.com/office/drawing/2014/chart" uri="{C3380CC4-5D6E-409C-BE32-E72D297353CC}">
              <c16:uniqueId val="{0000000C-CA6F-4AEE-A12D-68A93F4E3548}"/>
            </c:ext>
          </c:extLst>
        </c:ser>
        <c:ser>
          <c:idx val="6"/>
          <c:order val="6"/>
          <c:tx>
            <c:strRef>
              <c:f>'グラフ (その他多め)'!$M$8</c:f>
              <c:strCache>
                <c:ptCount val="1"/>
                <c:pt idx="0">
                  <c:v>その他</c:v>
                </c:pt>
              </c:strCache>
            </c:strRef>
          </c:tx>
          <c:spPr>
            <a:solidFill>
              <a:sysClr val="window" lastClr="FFFFFF"/>
            </a:solidFill>
            <a:ln>
              <a:solidFill>
                <a:srgbClr val="000000"/>
              </a:solidFill>
            </a:ln>
            <a:effectLst/>
          </c:spPr>
          <c:invertIfNegative val="0"/>
          <c:dLbls>
            <c:dLbl>
              <c:idx val="0"/>
              <c:layout>
                <c:manualLayout>
                  <c:x val="-2.8228585209775932E-3"/>
                  <c:y val="-4.634207691613523E-3"/>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D-CA6F-4AEE-A12D-68A93F4E3548}"/>
                </c:ext>
                <c:ext xmlns:c15="http://schemas.microsoft.com/office/drawing/2012/chart" uri="{CE6537A1-D6FC-4f65-9D91-7224C49458BB}">
                  <c15:layout>
                    <c:manualLayout>
                      <c:w val="0.10331979444975645"/>
                      <c:h val="0.64969907407407412"/>
                    </c:manualLayout>
                  </c15:layout>
                </c:ext>
              </c:extLst>
            </c:dLbl>
            <c:spPr>
              <a:noFill/>
              <a:ln>
                <a:noFill/>
              </a:ln>
              <a:effectLst/>
            </c:spPr>
            <c:txPr>
              <a:bodyPr rot="0" spcFirstLastPara="1" vertOverflow="overflow" horzOverflow="overflow" vert="horz" wrap="square" anchor="ctr" anchorCtr="1">
                <a:norm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(その他多め)'!$N$1</c:f>
              <c:strCache>
                <c:ptCount val="1"/>
                <c:pt idx="0">
                  <c:v>炭水化物</c:v>
                </c:pt>
              </c:strCache>
            </c:strRef>
          </c:cat>
          <c:val>
            <c:numRef>
              <c:f>'グラフ (その他多め)'!$N$8</c:f>
              <c:numCache>
                <c:formatCode>0.0_);[Red]\(0.0\)</c:formatCode>
                <c:ptCount val="1"/>
                <c:pt idx="0">
                  <c:v>12.017336485421593</c:v>
                </c:pt>
              </c:numCache>
            </c:numRef>
          </c:val>
          <c:extLst xmlns:c16r2="http://schemas.microsoft.com/office/drawing/2015/06/chart">
            <c:ext xmlns:c16="http://schemas.microsoft.com/office/drawing/2014/chart" uri="{C3380CC4-5D6E-409C-BE32-E72D297353CC}">
              <c16:uniqueId val="{0000000E-CA6F-4AEE-A12D-68A93F4E3548}"/>
            </c:ext>
          </c:extLst>
        </c:ser>
        <c:dLbls>
          <c:showLegendKey val="0"/>
          <c:showVal val="0"/>
          <c:showCatName val="0"/>
          <c:showSerName val="0"/>
          <c:showPercent val="0"/>
          <c:showBubbleSize val="0"/>
        </c:dLbls>
        <c:gapWidth val="25"/>
        <c:overlap val="100"/>
        <c:axId val="384285464"/>
        <c:axId val="383998024"/>
      </c:barChart>
      <c:catAx>
        <c:axId val="384285464"/>
        <c:scaling>
          <c:orientation val="minMax"/>
        </c:scaling>
        <c:delete val="1"/>
        <c:axPos val="l"/>
        <c:numFmt formatCode="General" sourceLinked="1"/>
        <c:majorTickMark val="none"/>
        <c:minorTickMark val="none"/>
        <c:tickLblPos val="nextTo"/>
        <c:crossAx val="383998024"/>
        <c:crosses val="autoZero"/>
        <c:auto val="1"/>
        <c:lblAlgn val="ctr"/>
        <c:lblOffset val="100"/>
        <c:noMultiLvlLbl val="0"/>
      </c:catAx>
      <c:valAx>
        <c:axId val="383998024"/>
        <c:scaling>
          <c:orientation val="minMax"/>
        </c:scaling>
        <c:delete val="1"/>
        <c:axPos val="b"/>
        <c:numFmt formatCode="0%" sourceLinked="1"/>
        <c:majorTickMark val="none"/>
        <c:minorTickMark val="none"/>
        <c:tickLblPos val="nextTo"/>
        <c:crossAx val="384285464"/>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sz="700">
          <a:solidFill>
            <a:sysClr val="windowText" lastClr="000000"/>
          </a:solidFill>
        </a:defRPr>
      </a:pPr>
      <a:endParaRPr lang="ja-JP"/>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3698856437152145E-2"/>
          <c:y val="0.20168037140026973"/>
          <c:w val="0.89937272450239791"/>
          <c:h val="0.74247830912627844"/>
        </c:manualLayout>
      </c:layout>
      <c:barChart>
        <c:barDir val="bar"/>
        <c:grouping val="percentStacked"/>
        <c:varyColors val="0"/>
        <c:ser>
          <c:idx val="0"/>
          <c:order val="0"/>
          <c:tx>
            <c:strRef>
              <c:f>'グラフ (その他多め)'!$J$2</c:f>
              <c:strCache>
                <c:ptCount val="1"/>
                <c:pt idx="0">
                  <c:v>肉類 </c:v>
                </c:pt>
              </c:strCache>
            </c:strRef>
          </c:tx>
          <c:spPr>
            <a:pattFill prst="wave">
              <a:fgClr>
                <a:srgbClr val="F7BDA4"/>
              </a:fgClr>
              <a:bgClr>
                <a:sysClr val="window" lastClr="FFFFFF"/>
              </a:bgClr>
            </a:pattFill>
            <a:ln w="6350">
              <a:solidFill>
                <a:srgbClr val="000000"/>
              </a:solidFill>
            </a:ln>
            <a:effectLst/>
          </c:spPr>
          <c:invertIfNegative val="0"/>
          <c:dLbls>
            <c:dLbl>
              <c:idx val="0"/>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0-57C0-4019-AD70-9CADDFAE6925}"/>
                </c:ext>
                <c:ext xmlns:c15="http://schemas.microsoft.com/office/drawing/2012/chart" uri="{CE6537A1-D6FC-4f65-9D91-7224C49458BB}">
                  <c15:layout/>
                </c:ext>
              </c:extLst>
            </c:dLbl>
            <c:numFmt formatCode="#,##0.0_);[Red]\(#,##0.0\)" sourceLinked="0"/>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(その他多め)'!$K$1</c:f>
              <c:strCache>
                <c:ptCount val="1"/>
                <c:pt idx="0">
                  <c:v>飽和脂肪酸</c:v>
                </c:pt>
              </c:strCache>
            </c:strRef>
          </c:cat>
          <c:val>
            <c:numRef>
              <c:f>'グラフ (その他多め)'!$K$2</c:f>
              <c:numCache>
                <c:formatCode>0.0_);[Red]\(0.0\)</c:formatCode>
                <c:ptCount val="1"/>
                <c:pt idx="0">
                  <c:v>30.065359477124183</c:v>
                </c:pt>
              </c:numCache>
            </c:numRef>
          </c:val>
          <c:extLst xmlns:c16r2="http://schemas.microsoft.com/office/drawing/2015/06/chart">
            <c:ext xmlns:c16="http://schemas.microsoft.com/office/drawing/2014/chart" uri="{C3380CC4-5D6E-409C-BE32-E72D297353CC}">
              <c16:uniqueId val="{00000001-57C0-4019-AD70-9CADDFAE6925}"/>
            </c:ext>
          </c:extLst>
        </c:ser>
        <c:ser>
          <c:idx val="1"/>
          <c:order val="1"/>
          <c:tx>
            <c:strRef>
              <c:f>'グラフ (その他多め)'!$J$3</c:f>
              <c:strCache>
                <c:ptCount val="1"/>
                <c:pt idx="0">
                  <c:v>乳類 </c:v>
                </c:pt>
              </c:strCache>
            </c:strRef>
          </c:tx>
          <c:spPr>
            <a:pattFill prst="wave">
              <a:fgClr>
                <a:srgbClr val="F7BDA4"/>
              </a:fgClr>
              <a:bgClr>
                <a:sysClr val="window" lastClr="FFFFFF"/>
              </a:bgClr>
            </a:pattFill>
            <a:ln w="6350">
              <a:solidFill>
                <a:srgbClr val="000000"/>
              </a:solidFill>
            </a:ln>
            <a:effectLst/>
          </c:spPr>
          <c:invertIfNegative val="0"/>
          <c:dLbls>
            <c:dLbl>
              <c:idx val="0"/>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2-57C0-4019-AD70-9CADDFAE6925}"/>
                </c:ext>
                <c:ext xmlns:c15="http://schemas.microsoft.com/office/drawing/2012/chart" uri="{CE6537A1-D6FC-4f65-9D91-7224C49458BB}">
                  <c15:layout/>
                </c:ext>
              </c:extLst>
            </c:dLbl>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(その他多め)'!$K$1</c:f>
              <c:strCache>
                <c:ptCount val="1"/>
                <c:pt idx="0">
                  <c:v>飽和脂肪酸</c:v>
                </c:pt>
              </c:strCache>
            </c:strRef>
          </c:cat>
          <c:val>
            <c:numRef>
              <c:f>'グラフ (その他多め)'!$K$3</c:f>
              <c:numCache>
                <c:formatCode>0.0_);[Red]\(0.0\)</c:formatCode>
                <c:ptCount val="1"/>
                <c:pt idx="0">
                  <c:v>16.993464052287582</c:v>
                </c:pt>
              </c:numCache>
            </c:numRef>
          </c:val>
          <c:extLst xmlns:c16r2="http://schemas.microsoft.com/office/drawing/2015/06/chart">
            <c:ext xmlns:c16="http://schemas.microsoft.com/office/drawing/2014/chart" uri="{C3380CC4-5D6E-409C-BE32-E72D297353CC}">
              <c16:uniqueId val="{00000003-57C0-4019-AD70-9CADDFAE6925}"/>
            </c:ext>
          </c:extLst>
        </c:ser>
        <c:ser>
          <c:idx val="2"/>
          <c:order val="2"/>
          <c:tx>
            <c:strRef>
              <c:f>'グラフ (その他多め)'!$J$4</c:f>
              <c:strCache>
                <c:ptCount val="1"/>
                <c:pt idx="0">
                  <c:v>油脂類 </c:v>
                </c:pt>
              </c:strCache>
            </c:strRef>
          </c:tx>
          <c:spPr>
            <a:pattFill prst="ltHorz">
              <a:fgClr>
                <a:srgbClr val="E7E6E6">
                  <a:lumMod val="90000"/>
                </a:srgbClr>
              </a:fgClr>
              <a:bgClr>
                <a:sysClr val="window" lastClr="FFFFFF"/>
              </a:bgClr>
            </a:pattFill>
            <a:ln w="6350">
              <a:solidFill>
                <a:srgbClr val="000000"/>
              </a:solidFill>
            </a:ln>
            <a:effectLst/>
          </c:spPr>
          <c:invertIfNegative val="0"/>
          <c:dLbls>
            <c:dLbl>
              <c:idx val="0"/>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4-57C0-4019-AD70-9CADDFAE6925}"/>
                </c:ext>
                <c:ext xmlns:c15="http://schemas.microsoft.com/office/drawing/2012/chart" uri="{CE6537A1-D6FC-4f65-9D91-7224C49458BB}">
                  <c15:layout/>
                </c:ext>
              </c:extLst>
            </c:dLbl>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(その他多め)'!$K$1</c:f>
              <c:strCache>
                <c:ptCount val="1"/>
                <c:pt idx="0">
                  <c:v>飽和脂肪酸</c:v>
                </c:pt>
              </c:strCache>
            </c:strRef>
          </c:cat>
          <c:val>
            <c:numRef>
              <c:f>'グラフ (その他多め)'!$K$4</c:f>
              <c:numCache>
                <c:formatCode>0.0_);[Red]\(0.0\)</c:formatCode>
                <c:ptCount val="1"/>
                <c:pt idx="0">
                  <c:v>11.76470588235294</c:v>
                </c:pt>
              </c:numCache>
            </c:numRef>
          </c:val>
          <c:extLst xmlns:c16r2="http://schemas.microsoft.com/office/drawing/2015/06/chart">
            <c:ext xmlns:c16="http://schemas.microsoft.com/office/drawing/2014/chart" uri="{C3380CC4-5D6E-409C-BE32-E72D297353CC}">
              <c16:uniqueId val="{00000005-57C0-4019-AD70-9CADDFAE6925}"/>
            </c:ext>
          </c:extLst>
        </c:ser>
        <c:ser>
          <c:idx val="3"/>
          <c:order val="3"/>
          <c:tx>
            <c:strRef>
              <c:f>'グラフ (その他多め)'!$J$5</c:f>
              <c:strCache>
                <c:ptCount val="1"/>
                <c:pt idx="0">
                  <c:v>穀類 </c:v>
                </c:pt>
              </c:strCache>
            </c:strRef>
          </c:tx>
          <c:spPr>
            <a:pattFill prst="dkUpDiag">
              <a:fgClr>
                <a:srgbClr val="FFDD9C"/>
              </a:fgClr>
              <a:bgClr>
                <a:sysClr val="window" lastClr="FFFFFF"/>
              </a:bgClr>
            </a:pattFill>
            <a:ln w="6350">
              <a:solidFill>
                <a:srgbClr val="000000"/>
              </a:solidFill>
            </a:ln>
            <a:effectLst/>
          </c:spPr>
          <c:invertIfNegative val="0"/>
          <c:dLbls>
            <c:dLbl>
              <c:idx val="0"/>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6-57C0-4019-AD70-9CADDFAE6925}"/>
                </c:ext>
                <c:ext xmlns:c15="http://schemas.microsoft.com/office/drawing/2012/chart" uri="{CE6537A1-D6FC-4f65-9D91-7224C49458BB}">
                  <c15:layout/>
                </c:ext>
              </c:extLst>
            </c:dLbl>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(その他多め)'!$K$1</c:f>
              <c:strCache>
                <c:ptCount val="1"/>
                <c:pt idx="0">
                  <c:v>飽和脂肪酸</c:v>
                </c:pt>
              </c:strCache>
            </c:strRef>
          </c:cat>
          <c:val>
            <c:numRef>
              <c:f>'グラフ (その他多め)'!$K$5</c:f>
              <c:numCache>
                <c:formatCode>0.0_);[Red]\(0.0\)</c:formatCode>
                <c:ptCount val="1"/>
                <c:pt idx="0">
                  <c:v>8.4967320261437909</c:v>
                </c:pt>
              </c:numCache>
            </c:numRef>
          </c:val>
          <c:extLst xmlns:c16r2="http://schemas.microsoft.com/office/drawing/2015/06/chart">
            <c:ext xmlns:c16="http://schemas.microsoft.com/office/drawing/2014/chart" uri="{C3380CC4-5D6E-409C-BE32-E72D297353CC}">
              <c16:uniqueId val="{00000007-57C0-4019-AD70-9CADDFAE6925}"/>
            </c:ext>
          </c:extLst>
        </c:ser>
        <c:ser>
          <c:idx val="4"/>
          <c:order val="4"/>
          <c:tx>
            <c:strRef>
              <c:f>'グラフ (その他多め)'!$J$6</c:f>
              <c:strCache>
                <c:ptCount val="1"/>
                <c:pt idx="0">
                  <c:v>魚介類 </c:v>
                </c:pt>
              </c:strCache>
            </c:strRef>
          </c:tx>
          <c:spPr>
            <a:pattFill prst="wave">
              <a:fgClr>
                <a:srgbClr val="F7BDA4"/>
              </a:fgClr>
              <a:bgClr>
                <a:sysClr val="window" lastClr="FFFFFF"/>
              </a:bgClr>
            </a:pattFill>
            <a:ln w="6350">
              <a:solidFill>
                <a:sysClr val="windowText" lastClr="000000"/>
              </a:solidFill>
            </a:ln>
            <a:effectLst/>
          </c:spPr>
          <c:invertIfNegative val="0"/>
          <c:dLbls>
            <c:dLbl>
              <c:idx val="0"/>
              <c:layout>
                <c:manualLayout>
                  <c:x val="-2.1205635556275468E-3"/>
                  <c:y val="-6.0686966231905685E-17"/>
                </c:manualLayout>
              </c:layout>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8-57C0-4019-AD70-9CADDFAE6925}"/>
                </c:ext>
                <c:ext xmlns:c15="http://schemas.microsoft.com/office/drawing/2012/chart" uri="{CE6537A1-D6FC-4f65-9D91-7224C49458BB}">
                  <c15:spPr xmlns:c15="http://schemas.microsoft.com/office/drawing/2012/chart">
                    <a:prstGeom prst="rect">
                      <a:avLst/>
                    </a:prstGeom>
                  </c15:spPr>
                  <c15:layout/>
                </c:ext>
              </c:extLst>
            </c:dLbl>
            <c:spPr>
              <a:pattFill prst="wave">
                <a:fgClr>
                  <a:srgbClr val="F7BDA4"/>
                </a:fgClr>
                <a:bgClr>
                  <a:sysClr val="window" lastClr="FFFFFF"/>
                </a:bgClr>
              </a:patt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(その他多め)'!$K$1</c:f>
              <c:strCache>
                <c:ptCount val="1"/>
                <c:pt idx="0">
                  <c:v>飽和脂肪酸</c:v>
                </c:pt>
              </c:strCache>
            </c:strRef>
          </c:cat>
          <c:val>
            <c:numRef>
              <c:f>'グラフ (その他多め)'!$K$6</c:f>
              <c:numCache>
                <c:formatCode>0.0_);[Red]\(0.0\)</c:formatCode>
                <c:ptCount val="1"/>
                <c:pt idx="0">
                  <c:v>7.1895424836601318</c:v>
                </c:pt>
              </c:numCache>
            </c:numRef>
          </c:val>
          <c:extLst xmlns:c16r2="http://schemas.microsoft.com/office/drawing/2015/06/chart">
            <c:ext xmlns:c16="http://schemas.microsoft.com/office/drawing/2014/chart" uri="{C3380CC4-5D6E-409C-BE32-E72D297353CC}">
              <c16:uniqueId val="{00000009-57C0-4019-AD70-9CADDFAE6925}"/>
            </c:ext>
          </c:extLst>
        </c:ser>
        <c:ser>
          <c:idx val="5"/>
          <c:order val="5"/>
          <c:tx>
            <c:strRef>
              <c:f>'グラフ (その他多め)'!$J$7</c:f>
              <c:strCache>
                <c:ptCount val="1"/>
                <c:pt idx="0">
                  <c:v>菓子類 </c:v>
                </c:pt>
              </c:strCache>
            </c:strRef>
          </c:tx>
          <c:spPr>
            <a:pattFill prst="ltHorz">
              <a:fgClr>
                <a:srgbClr val="E7E6E6">
                  <a:lumMod val="90000"/>
                </a:srgbClr>
              </a:fgClr>
              <a:bgClr>
                <a:sysClr val="window" lastClr="FFFFFF"/>
              </a:bgClr>
            </a:pattFill>
            <a:ln w="6350">
              <a:solidFill>
                <a:srgbClr val="000000"/>
              </a:solidFill>
            </a:ln>
            <a:effectLst/>
          </c:spPr>
          <c:invertIfNegative val="0"/>
          <c:dLbls>
            <c:dLbl>
              <c:idx val="0"/>
              <c:layout>
                <c:manualLayout>
                  <c:x val="-2.1205635556273911E-3"/>
                  <c:y val="2.6481891182364253E-2"/>
                </c:manualLayout>
              </c:layout>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A-57C0-4019-AD70-9CADDFAE6925}"/>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8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(その他多め)'!$K$1</c:f>
              <c:strCache>
                <c:ptCount val="1"/>
                <c:pt idx="0">
                  <c:v>飽和脂肪酸</c:v>
                </c:pt>
              </c:strCache>
            </c:strRef>
          </c:cat>
          <c:val>
            <c:numRef>
              <c:f>'グラフ (その他多め)'!$K$7</c:f>
              <c:numCache>
                <c:formatCode>0.0_);[Red]\(0.0\)</c:formatCode>
                <c:ptCount val="1"/>
                <c:pt idx="0">
                  <c:v>7.1895424836601318</c:v>
                </c:pt>
              </c:numCache>
            </c:numRef>
          </c:val>
          <c:extLst xmlns:c16r2="http://schemas.microsoft.com/office/drawing/2015/06/chart">
            <c:ext xmlns:c16="http://schemas.microsoft.com/office/drawing/2014/chart" uri="{C3380CC4-5D6E-409C-BE32-E72D297353CC}">
              <c16:uniqueId val="{0000000B-57C0-4019-AD70-9CADDFAE6925}"/>
            </c:ext>
          </c:extLst>
        </c:ser>
        <c:ser>
          <c:idx val="6"/>
          <c:order val="6"/>
          <c:tx>
            <c:strRef>
              <c:f>'グラフ (その他多め)'!$J$8</c:f>
              <c:strCache>
                <c:ptCount val="1"/>
                <c:pt idx="0">
                  <c:v>卵類 </c:v>
                </c:pt>
              </c:strCache>
            </c:strRef>
          </c:tx>
          <c:spPr>
            <a:pattFill prst="wave">
              <a:fgClr>
                <a:srgbClr val="F7BDA4"/>
              </a:fgClr>
              <a:bgClr>
                <a:sysClr val="window" lastClr="FFFFFF"/>
              </a:bgClr>
            </a:pattFill>
            <a:ln w="6350">
              <a:solidFill>
                <a:srgbClr val="000000"/>
              </a:solidFill>
            </a:ln>
            <a:effectLst/>
          </c:spPr>
          <c:invertIfNegative val="0"/>
          <c:dLbls>
            <c:dLbl>
              <c:idx val="0"/>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C-57C0-4019-AD70-9CADDFAE6925}"/>
                </c:ext>
                <c:ext xmlns:c15="http://schemas.microsoft.com/office/drawing/2012/chart" uri="{CE6537A1-D6FC-4f65-9D91-7224C49458BB}">
                  <c15:layout/>
                </c:ext>
              </c:extLst>
            </c:dLbl>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(その他多め)'!$K$1</c:f>
              <c:strCache>
                <c:ptCount val="1"/>
                <c:pt idx="0">
                  <c:v>飽和脂肪酸</c:v>
                </c:pt>
              </c:strCache>
            </c:strRef>
          </c:cat>
          <c:val>
            <c:numRef>
              <c:f>'グラフ (その他多め)'!$K$8</c:f>
              <c:numCache>
                <c:formatCode>0.0_);[Red]\(0.0\)</c:formatCode>
                <c:ptCount val="1"/>
                <c:pt idx="0">
                  <c:v>6.5359477124183014</c:v>
                </c:pt>
              </c:numCache>
            </c:numRef>
          </c:val>
          <c:extLst xmlns:c16r2="http://schemas.microsoft.com/office/drawing/2015/06/chart">
            <c:ext xmlns:c16="http://schemas.microsoft.com/office/drawing/2014/chart" uri="{C3380CC4-5D6E-409C-BE32-E72D297353CC}">
              <c16:uniqueId val="{0000000D-57C0-4019-AD70-9CADDFAE6925}"/>
            </c:ext>
          </c:extLst>
        </c:ser>
        <c:ser>
          <c:idx val="7"/>
          <c:order val="7"/>
          <c:tx>
            <c:strRef>
              <c:f>'グラフ (その他多め)'!$J$9</c:f>
              <c:strCache>
                <c:ptCount val="1"/>
                <c:pt idx="0">
                  <c:v>その他</c:v>
                </c:pt>
              </c:strCache>
            </c:strRef>
          </c:tx>
          <c:spPr>
            <a:solidFill>
              <a:sysClr val="window" lastClr="FFFFFF"/>
            </a:solidFill>
            <a:ln w="6350">
              <a:solidFill>
                <a:srgbClr val="000000"/>
              </a:solidFill>
            </a:ln>
            <a:effectLst/>
          </c:spPr>
          <c:invertIfNegative val="0"/>
          <c:dLbls>
            <c:dLbl>
              <c:idx val="0"/>
              <c:layout>
                <c:manualLayout>
                  <c:x val="1.6134818048086431E-3"/>
                  <c:y val="1.2775273903609923E-2"/>
                </c:manualLayout>
              </c:layout>
              <c:tx>
                <c:rich>
                  <a:bodyPr/>
                  <a:lstStyle/>
                  <a:p>
                    <a:fld id="{D968882A-BB43-4619-A664-F5A7634FF81C}" type="SERIESNAME">
                      <a:rPr lang="ja-JP" altLang="en-US" sz="1000"/>
                      <a:pPr/>
                      <a:t>[系列名]</a:t>
                    </a:fld>
                    <a:r>
                      <a:rPr lang="ja-JP" altLang="en-US" sz="1000" baseline="0" dirty="0"/>
                      <a:t>
</a:t>
                    </a:r>
                    <a:fld id="{F847D185-5F12-469C-92AB-DC8FECAB072C}" type="VALUE">
                      <a:rPr lang="en-US" altLang="ja-JP" sz="1000" baseline="0" smtClean="0"/>
                      <a:pPr/>
                      <a:t>[値]</a:t>
                    </a:fld>
                    <a:endParaRPr lang="ja-JP" altLang="en-US" sz="1000" baseline="0" dirty="0"/>
                  </a:p>
                </c:rich>
              </c:tx>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E-57C0-4019-AD70-9CADDFAE6925}"/>
                </c:ext>
                <c:ext xmlns:c15="http://schemas.microsoft.com/office/drawing/2012/chart" uri="{CE6537A1-D6FC-4f65-9D91-7224C49458BB}">
                  <c15:layout>
                    <c:manualLayout>
                      <c:w val="5.7033793645447403E-2"/>
                      <c:h val="0.81511647239577179"/>
                    </c:manualLayout>
                  </c15:layout>
                  <c15:dlblFieldTable/>
                  <c15:showDataLabelsRange val="0"/>
                </c:ext>
              </c:extLst>
            </c:dLbl>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 (その他多め)'!$K$1</c:f>
              <c:strCache>
                <c:ptCount val="1"/>
                <c:pt idx="0">
                  <c:v>飽和脂肪酸</c:v>
                </c:pt>
              </c:strCache>
            </c:strRef>
          </c:cat>
          <c:val>
            <c:numRef>
              <c:f>'グラフ (その他多め)'!$K$9</c:f>
              <c:numCache>
                <c:formatCode>0.0_);[Red]\(0.0\)</c:formatCode>
                <c:ptCount val="1"/>
                <c:pt idx="0">
                  <c:v>11.111111111111112</c:v>
                </c:pt>
              </c:numCache>
            </c:numRef>
          </c:val>
          <c:extLst xmlns:c16r2="http://schemas.microsoft.com/office/drawing/2015/06/chart">
            <c:ext xmlns:c16="http://schemas.microsoft.com/office/drawing/2014/chart" uri="{C3380CC4-5D6E-409C-BE32-E72D297353CC}">
              <c16:uniqueId val="{0000000F-57C0-4019-AD70-9CADDFAE6925}"/>
            </c:ext>
          </c:extLst>
        </c:ser>
        <c:dLbls>
          <c:showLegendKey val="0"/>
          <c:showVal val="0"/>
          <c:showCatName val="0"/>
          <c:showSerName val="0"/>
          <c:showPercent val="0"/>
          <c:showBubbleSize val="0"/>
        </c:dLbls>
        <c:gapWidth val="35"/>
        <c:overlap val="100"/>
        <c:axId val="243498432"/>
        <c:axId val="243498824"/>
      </c:barChart>
      <c:catAx>
        <c:axId val="243498432"/>
        <c:scaling>
          <c:orientation val="minMax"/>
        </c:scaling>
        <c:delete val="1"/>
        <c:axPos val="l"/>
        <c:numFmt formatCode="General" sourceLinked="1"/>
        <c:majorTickMark val="none"/>
        <c:minorTickMark val="none"/>
        <c:tickLblPos val="nextTo"/>
        <c:crossAx val="243498824"/>
        <c:crosses val="autoZero"/>
        <c:auto val="1"/>
        <c:lblAlgn val="ctr"/>
        <c:lblOffset val="100"/>
        <c:noMultiLvlLbl val="0"/>
      </c:catAx>
      <c:valAx>
        <c:axId val="243498824"/>
        <c:scaling>
          <c:orientation val="minMax"/>
        </c:scaling>
        <c:delete val="1"/>
        <c:axPos val="b"/>
        <c:numFmt formatCode="0%" sourceLinked="1"/>
        <c:majorTickMark val="none"/>
        <c:minorTickMark val="none"/>
        <c:tickLblPos val="nextTo"/>
        <c:crossAx val="243498432"/>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sz="500">
          <a:solidFill>
            <a:sysClr val="windowText" lastClr="000000"/>
          </a:solidFill>
        </a:defRPr>
      </a:pPr>
      <a:endParaRPr lang="ja-JP"/>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4688508112716355E-2"/>
          <c:y val="9.3418259023354558E-2"/>
          <c:w val="0.90093109942696559"/>
          <c:h val="0.85872631781223652"/>
        </c:manualLayout>
      </c:layout>
      <c:barChart>
        <c:barDir val="bar"/>
        <c:grouping val="percentStacked"/>
        <c:varyColors val="0"/>
        <c:ser>
          <c:idx val="0"/>
          <c:order val="0"/>
          <c:tx>
            <c:strRef>
              <c:f>'グラフ (その他多め)'!$P$2</c:f>
              <c:strCache>
                <c:ptCount val="1"/>
                <c:pt idx="0">
                  <c:v>野菜類</c:v>
                </c:pt>
              </c:strCache>
            </c:strRef>
          </c:tx>
          <c:spPr>
            <a:pattFill prst="diagBrick">
              <a:fgClr>
                <a:srgbClr val="70AD47">
                  <a:lumMod val="60000"/>
                  <a:lumOff val="40000"/>
                </a:srgbClr>
              </a:fgClr>
              <a:bgClr>
                <a:sysClr val="window" lastClr="FFFFFF"/>
              </a:bgClr>
            </a:pattFill>
            <a:ln>
              <a:solidFill>
                <a:srgbClr val="000000"/>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0-DBE3-467E-A642-A116B54E9F04}"/>
              </c:ext>
            </c:extLst>
          </c:dPt>
          <c:dLbls>
            <c:dLbl>
              <c:idx val="0"/>
              <c:layout/>
              <c:spPr>
                <a:noFill/>
                <a:ln>
                  <a:noFill/>
                </a:ln>
                <a:effectLst/>
              </c:spPr>
              <c:txPr>
                <a:bodyPr rot="0" spcFirstLastPara="1" vertOverflow="overflow" horzOverflow="overflow" vert="horz" wrap="square" anchor="ctr" anchorCtr="1">
                  <a:norm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0-DBE3-467E-A642-A116B54E9F04}"/>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(その他多め)'!$Q$1</c:f>
              <c:strCache>
                <c:ptCount val="1"/>
                <c:pt idx="0">
                  <c:v>食物繊維</c:v>
                </c:pt>
              </c:strCache>
            </c:strRef>
          </c:cat>
          <c:val>
            <c:numRef>
              <c:f>'グラフ (その他多め)'!$Q$2</c:f>
              <c:numCache>
                <c:formatCode>0.0_);[Red]\(0.0\)</c:formatCode>
                <c:ptCount val="1"/>
                <c:pt idx="0">
                  <c:v>36.054421768707485</c:v>
                </c:pt>
              </c:numCache>
            </c:numRef>
          </c:val>
          <c:extLst xmlns:c16r2="http://schemas.microsoft.com/office/drawing/2015/06/chart">
            <c:ext xmlns:c16="http://schemas.microsoft.com/office/drawing/2014/chart" uri="{C3380CC4-5D6E-409C-BE32-E72D297353CC}">
              <c16:uniqueId val="{00000001-DBE3-467E-A642-A116B54E9F04}"/>
            </c:ext>
          </c:extLst>
        </c:ser>
        <c:ser>
          <c:idx val="1"/>
          <c:order val="1"/>
          <c:tx>
            <c:strRef>
              <c:f>'グラフ (その他多め)'!$P$3</c:f>
              <c:strCache>
                <c:ptCount val="1"/>
                <c:pt idx="0">
                  <c:v>穀類 </c:v>
                </c:pt>
              </c:strCache>
            </c:strRef>
          </c:tx>
          <c:spPr>
            <a:pattFill prst="dkUpDiag">
              <a:fgClr>
                <a:srgbClr val="FFC000">
                  <a:lumMod val="40000"/>
                  <a:lumOff val="60000"/>
                </a:srgbClr>
              </a:fgClr>
              <a:bgClr>
                <a:sysClr val="window" lastClr="FFFFFF"/>
              </a:bgClr>
            </a:pattFill>
            <a:ln>
              <a:solidFill>
                <a:srgbClr val="000000"/>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2-DBE3-467E-A642-A116B54E9F04}"/>
              </c:ext>
            </c:extLst>
          </c:dPt>
          <c:dLbls>
            <c:dLbl>
              <c:idx val="0"/>
              <c:layout/>
              <c:spPr>
                <a:noFill/>
                <a:ln>
                  <a:noFill/>
                </a:ln>
                <a:effectLst/>
              </c:spPr>
              <c:txPr>
                <a:bodyPr rot="0" spcFirstLastPara="1" vertOverflow="overflow" horzOverflow="overflow" vert="horz" wrap="square" anchor="ctr" anchorCtr="1">
                  <a:norm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2-DBE3-467E-A642-A116B54E9F04}"/>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(その他多め)'!$Q$1</c:f>
              <c:strCache>
                <c:ptCount val="1"/>
                <c:pt idx="0">
                  <c:v>食物繊維</c:v>
                </c:pt>
              </c:strCache>
            </c:strRef>
          </c:cat>
          <c:val>
            <c:numRef>
              <c:f>'グラフ (その他多め)'!$Q$3</c:f>
              <c:numCache>
                <c:formatCode>0.0_);[Red]\(0.0\)</c:formatCode>
                <c:ptCount val="1"/>
                <c:pt idx="0">
                  <c:v>21.088435374149661</c:v>
                </c:pt>
              </c:numCache>
            </c:numRef>
          </c:val>
          <c:extLst xmlns:c16r2="http://schemas.microsoft.com/office/drawing/2015/06/chart">
            <c:ext xmlns:c16="http://schemas.microsoft.com/office/drawing/2014/chart" uri="{C3380CC4-5D6E-409C-BE32-E72D297353CC}">
              <c16:uniqueId val="{00000003-DBE3-467E-A642-A116B54E9F04}"/>
            </c:ext>
          </c:extLst>
        </c:ser>
        <c:ser>
          <c:idx val="2"/>
          <c:order val="2"/>
          <c:tx>
            <c:strRef>
              <c:f>'グラフ (その他多め)'!$P$4</c:f>
              <c:strCache>
                <c:ptCount val="1"/>
                <c:pt idx="0">
                  <c:v>果実類 </c:v>
                </c:pt>
              </c:strCache>
            </c:strRef>
          </c:tx>
          <c:spPr>
            <a:pattFill prst="diagBrick">
              <a:fgClr>
                <a:srgbClr val="B5D5A7"/>
              </a:fgClr>
              <a:bgClr>
                <a:sysClr val="window" lastClr="FFFFFF"/>
              </a:bgClr>
            </a:pattFill>
            <a:ln>
              <a:solidFill>
                <a:srgbClr val="000000"/>
              </a:solidFill>
            </a:ln>
            <a:effectLst/>
          </c:spPr>
          <c:invertIfNegative val="0"/>
          <c:dLbls>
            <c:dLbl>
              <c:idx val="0"/>
              <c:layout/>
              <c:spPr>
                <a:noFill/>
                <a:ln>
                  <a:noFill/>
                </a:ln>
                <a:effectLst/>
              </c:spPr>
              <c:txPr>
                <a:bodyPr rot="0" spcFirstLastPara="1" vertOverflow="overflow" horzOverflow="overflow" vert="horz" wrap="square" anchor="ctr" anchorCtr="1">
                  <a:norm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4-DBE3-467E-A642-A116B54E9F04}"/>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7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(その他多め)'!$Q$1</c:f>
              <c:strCache>
                <c:ptCount val="1"/>
                <c:pt idx="0">
                  <c:v>食物繊維</c:v>
                </c:pt>
              </c:strCache>
            </c:strRef>
          </c:cat>
          <c:val>
            <c:numRef>
              <c:f>'グラフ (その他多め)'!$Q$4</c:f>
              <c:numCache>
                <c:formatCode>0.0_);[Red]\(0.0\)</c:formatCode>
                <c:ptCount val="1"/>
                <c:pt idx="0">
                  <c:v>8.8435374149659864</c:v>
                </c:pt>
              </c:numCache>
            </c:numRef>
          </c:val>
          <c:extLst xmlns:c16r2="http://schemas.microsoft.com/office/drawing/2015/06/chart">
            <c:ext xmlns:c16="http://schemas.microsoft.com/office/drawing/2014/chart" uri="{C3380CC4-5D6E-409C-BE32-E72D297353CC}">
              <c16:uniqueId val="{00000005-DBE3-467E-A642-A116B54E9F04}"/>
            </c:ext>
          </c:extLst>
        </c:ser>
        <c:ser>
          <c:idx val="3"/>
          <c:order val="3"/>
          <c:tx>
            <c:strRef>
              <c:f>'グラフ (その他多め)'!$P$5</c:f>
              <c:strCache>
                <c:ptCount val="1"/>
                <c:pt idx="0">
                  <c:v>いも類</c:v>
                </c:pt>
              </c:strCache>
            </c:strRef>
          </c:tx>
          <c:spPr>
            <a:pattFill prst="diagBrick">
              <a:fgClr>
                <a:srgbClr val="B5D5A7"/>
              </a:fgClr>
              <a:bgClr>
                <a:sysClr val="window" lastClr="FFFFFF"/>
              </a:bgClr>
            </a:pattFill>
            <a:ln>
              <a:solidFill>
                <a:srgbClr val="000000"/>
              </a:solidFill>
            </a:ln>
            <a:effectLst/>
          </c:spPr>
          <c:invertIfNegative val="0"/>
          <c:dLbls>
            <c:dLbl>
              <c:idx val="0"/>
              <c:layout/>
              <c:spPr>
                <a:noFill/>
                <a:ln>
                  <a:noFill/>
                </a:ln>
                <a:effectLst/>
              </c:spPr>
              <c:txPr>
                <a:bodyPr rot="0" spcFirstLastPara="1" vertOverflow="overflow" horzOverflow="overflow" vert="horz" wrap="square" anchor="ctr" anchorCtr="1">
                  <a:norm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6-DBE3-467E-A642-A116B54E9F04}"/>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7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(その他多め)'!$Q$1</c:f>
              <c:strCache>
                <c:ptCount val="1"/>
                <c:pt idx="0">
                  <c:v>食物繊維</c:v>
                </c:pt>
              </c:strCache>
            </c:strRef>
          </c:cat>
          <c:val>
            <c:numRef>
              <c:f>'グラフ (その他多め)'!$Q$5</c:f>
              <c:numCache>
                <c:formatCode>0.0_);[Red]\(0.0\)</c:formatCode>
                <c:ptCount val="1"/>
                <c:pt idx="0">
                  <c:v>7.5</c:v>
                </c:pt>
              </c:numCache>
            </c:numRef>
          </c:val>
          <c:extLst xmlns:c16r2="http://schemas.microsoft.com/office/drawing/2015/06/chart">
            <c:ext xmlns:c16="http://schemas.microsoft.com/office/drawing/2014/chart" uri="{C3380CC4-5D6E-409C-BE32-E72D297353CC}">
              <c16:uniqueId val="{00000007-DBE3-467E-A642-A116B54E9F04}"/>
            </c:ext>
          </c:extLst>
        </c:ser>
        <c:ser>
          <c:idx val="4"/>
          <c:order val="4"/>
          <c:tx>
            <c:strRef>
              <c:f>'グラフ (その他多め)'!$P$6</c:f>
              <c:strCache>
                <c:ptCount val="1"/>
                <c:pt idx="0">
                  <c:v>大豆・大豆製品</c:v>
                </c:pt>
              </c:strCache>
            </c:strRef>
          </c:tx>
          <c:spPr>
            <a:pattFill prst="wave">
              <a:fgClr>
                <a:srgbClr val="F7BDA4"/>
              </a:fgClr>
              <a:bgClr>
                <a:sysClr val="window" lastClr="FFFFFF"/>
              </a:bgClr>
            </a:pattFill>
            <a:ln>
              <a:solidFill>
                <a:srgbClr val="000000"/>
              </a:solidFill>
            </a:ln>
            <a:effectLst/>
          </c:spPr>
          <c:invertIfNegative val="0"/>
          <c:dLbls>
            <c:dLbl>
              <c:idx val="0"/>
              <c:layout>
                <c:manualLayout>
                  <c:x val="-2.0012609519794965E-3"/>
                  <c:y val="-7.6110889370724754E-3"/>
                </c:manualLayout>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8-DBE3-467E-A642-A116B54E9F04}"/>
                </c:ext>
                <c:ext xmlns:c15="http://schemas.microsoft.com/office/drawing/2012/chart" uri="{CE6537A1-D6FC-4f65-9D91-7224C49458BB}">
                  <c15:layout>
                    <c:manualLayout>
                      <c:w val="6.1038459035370161E-2"/>
                      <c:h val="0.66498143973036372"/>
                    </c:manualLayout>
                  </c15:layout>
                </c:ext>
              </c:extLst>
            </c:dLbl>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(その他多め)'!$Q$1</c:f>
              <c:strCache>
                <c:ptCount val="1"/>
                <c:pt idx="0">
                  <c:v>食物繊維</c:v>
                </c:pt>
              </c:strCache>
            </c:strRef>
          </c:cat>
          <c:val>
            <c:numRef>
              <c:f>'グラフ (その他多め)'!$Q$6</c:f>
              <c:numCache>
                <c:formatCode>0.0_);[Red]\(0.0\)</c:formatCode>
                <c:ptCount val="1"/>
                <c:pt idx="0">
                  <c:v>6.8</c:v>
                </c:pt>
              </c:numCache>
            </c:numRef>
          </c:val>
          <c:extLst xmlns:c16r2="http://schemas.microsoft.com/office/drawing/2015/06/chart">
            <c:ext xmlns:c16="http://schemas.microsoft.com/office/drawing/2014/chart" uri="{C3380CC4-5D6E-409C-BE32-E72D297353CC}">
              <c16:uniqueId val="{00000009-DBE3-467E-A642-A116B54E9F04}"/>
            </c:ext>
          </c:extLst>
        </c:ser>
        <c:ser>
          <c:idx val="5"/>
          <c:order val="5"/>
          <c:tx>
            <c:strRef>
              <c:f>'グラフ (その他多め)'!$P$7</c:f>
              <c:strCache>
                <c:ptCount val="1"/>
                <c:pt idx="0">
                  <c:v>きのこ
類 </c:v>
                </c:pt>
              </c:strCache>
            </c:strRef>
          </c:tx>
          <c:spPr>
            <a:pattFill prst="diagBrick">
              <a:fgClr>
                <a:srgbClr val="B5D5A7"/>
              </a:fgClr>
              <a:bgClr>
                <a:sysClr val="window" lastClr="FFFFFF"/>
              </a:bgClr>
            </a:pattFill>
            <a:ln>
              <a:solidFill>
                <a:srgbClr val="000000"/>
              </a:solidFill>
            </a:ln>
            <a:effectLst/>
          </c:spPr>
          <c:invertIfNegative val="0"/>
          <c:dLbls>
            <c:dLbl>
              <c:idx val="0"/>
              <c:layout/>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A-DBE3-467E-A642-A116B54E9F04}"/>
                </c:ext>
                <c:ext xmlns:c15="http://schemas.microsoft.com/office/drawing/2012/chart" uri="{CE6537A1-D6FC-4f65-9D91-7224C49458BB}">
                  <c15:layout/>
                </c:ext>
              </c:extLst>
            </c:dLbl>
            <c:spPr>
              <a:noFill/>
              <a:ln>
                <a:noFill/>
              </a:ln>
              <a:effectLst/>
            </c:spPr>
            <c:txPr>
              <a:bodyPr rot="0" spcFirstLastPara="1" vertOverflow="overflow" horzOverflow="overflow" vert="horz" wrap="square" anchor="ctr" anchorCtr="1">
                <a:norm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0"/>
            <c:showBubbleSize val="0"/>
            <c:separator>
</c:separator>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(その他多め)'!$Q$1</c:f>
              <c:strCache>
                <c:ptCount val="1"/>
                <c:pt idx="0">
                  <c:v>食物繊維</c:v>
                </c:pt>
              </c:strCache>
            </c:strRef>
          </c:cat>
          <c:val>
            <c:numRef>
              <c:f>'グラフ (その他多め)'!$Q$7</c:f>
              <c:numCache>
                <c:formatCode>0.0_);[Red]\(0.0\)</c:formatCode>
                <c:ptCount val="1"/>
                <c:pt idx="0">
                  <c:v>4.7619047619047619</c:v>
                </c:pt>
              </c:numCache>
            </c:numRef>
          </c:val>
          <c:extLst xmlns:c16r2="http://schemas.microsoft.com/office/drawing/2015/06/chart">
            <c:ext xmlns:c16="http://schemas.microsoft.com/office/drawing/2014/chart" uri="{C3380CC4-5D6E-409C-BE32-E72D297353CC}">
              <c16:uniqueId val="{0000000B-DBE3-467E-A642-A116B54E9F04}"/>
            </c:ext>
          </c:extLst>
        </c:ser>
        <c:ser>
          <c:idx val="6"/>
          <c:order val="6"/>
          <c:tx>
            <c:strRef>
              <c:f>'グラフ (その他多め)'!$P$8</c:f>
              <c:strCache>
                <c:ptCount val="1"/>
                <c:pt idx="0">
                  <c:v>その他</c:v>
                </c:pt>
              </c:strCache>
            </c:strRef>
          </c:tx>
          <c:spPr>
            <a:solidFill>
              <a:sysClr val="window" lastClr="FFFFFF"/>
            </a:solidFill>
            <a:ln>
              <a:solidFill>
                <a:srgbClr val="000000"/>
              </a:solidFill>
            </a:ln>
            <a:effectLst/>
          </c:spPr>
          <c:invertIfNegative val="0"/>
          <c:dLbls>
            <c:dLbl>
              <c:idx val="0"/>
              <c:layout/>
              <c:spPr>
                <a:noFill/>
                <a:ln>
                  <a:noFill/>
                </a:ln>
                <a:effectLst/>
              </c:spPr>
              <c:txPr>
                <a:bodyPr rot="0" spcFirstLastPara="1" vertOverflow="overflow" horzOverflow="overflow" vert="horz" wrap="square" anchor="ctr" anchorCtr="1">
                  <a:norm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C-DBE3-467E-A642-A116B54E9F04}"/>
                </c:ext>
                <c:ext xmlns:c15="http://schemas.microsoft.com/office/drawing/2012/chart" uri="{CE6537A1-D6FC-4f65-9D91-7224C49458BB}">
                  <c15:spPr xmlns:c15="http://schemas.microsoft.com/office/drawing/2012/chart">
                    <a:prstGeom prst="rect">
                      <a:avLst/>
                    </a:prstGeom>
                  </c15:spPr>
                  <c15:layout/>
                </c:ext>
              </c:extLst>
            </c:dLbl>
            <c:spPr>
              <a:noFill/>
              <a:ln>
                <a:noFill/>
              </a:ln>
              <a:effectLst/>
            </c:spPr>
            <c:txPr>
              <a:bodyPr rot="0" spcFirstLastPara="1" vertOverflow="overflow" horzOverflow="overflow" vert="horz" wrap="square" anchor="ctr" anchorCtr="1">
                <a:normAutofit/>
              </a:bodyPr>
              <a:lstStyle/>
              <a:p>
                <a:pPr>
                  <a:defRPr sz="700" b="0" i="0" u="none" strike="noStrike" kern="1200" baseline="0">
                    <a:solidFill>
                      <a:sysClr val="windowText" lastClr="000000"/>
                    </a:solidFill>
                    <a:latin typeface="+mn-lt"/>
                    <a:ea typeface="+mn-ea"/>
                    <a:cs typeface="+mn-cs"/>
                  </a:defRPr>
                </a:pPr>
                <a:endParaRPr lang="ja-JP"/>
              </a:p>
            </c:txPr>
            <c:showLegendKey val="0"/>
            <c:showVal val="0"/>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'グラフ (その他多め)'!$Q$1</c:f>
              <c:strCache>
                <c:ptCount val="1"/>
                <c:pt idx="0">
                  <c:v>食物繊維</c:v>
                </c:pt>
              </c:strCache>
            </c:strRef>
          </c:cat>
          <c:val>
            <c:numRef>
              <c:f>'グラフ (その他多め)'!$Q$8</c:f>
              <c:numCache>
                <c:formatCode>0.0_);[Red]\(0.0\)</c:formatCode>
                <c:ptCount val="1"/>
                <c:pt idx="0">
                  <c:v>14.3</c:v>
                </c:pt>
              </c:numCache>
            </c:numRef>
          </c:val>
          <c:extLst xmlns:c16r2="http://schemas.microsoft.com/office/drawing/2015/06/chart">
            <c:ext xmlns:c16="http://schemas.microsoft.com/office/drawing/2014/chart" uri="{C3380CC4-5D6E-409C-BE32-E72D297353CC}">
              <c16:uniqueId val="{0000000D-DBE3-467E-A642-A116B54E9F04}"/>
            </c:ext>
          </c:extLst>
        </c:ser>
        <c:dLbls>
          <c:showLegendKey val="0"/>
          <c:showVal val="0"/>
          <c:showCatName val="0"/>
          <c:showSerName val="0"/>
          <c:showPercent val="0"/>
          <c:showBubbleSize val="0"/>
        </c:dLbls>
        <c:gapWidth val="55"/>
        <c:overlap val="100"/>
        <c:axId val="243499608"/>
        <c:axId val="243500000"/>
      </c:barChart>
      <c:catAx>
        <c:axId val="243499608"/>
        <c:scaling>
          <c:orientation val="minMax"/>
        </c:scaling>
        <c:delete val="1"/>
        <c:axPos val="l"/>
        <c:numFmt formatCode="General" sourceLinked="1"/>
        <c:majorTickMark val="none"/>
        <c:minorTickMark val="none"/>
        <c:tickLblPos val="nextTo"/>
        <c:crossAx val="243500000"/>
        <c:crosses val="autoZero"/>
        <c:auto val="1"/>
        <c:lblAlgn val="ctr"/>
        <c:lblOffset val="100"/>
        <c:noMultiLvlLbl val="0"/>
      </c:catAx>
      <c:valAx>
        <c:axId val="243500000"/>
        <c:scaling>
          <c:orientation val="minMax"/>
        </c:scaling>
        <c:delete val="1"/>
        <c:axPos val="b"/>
        <c:numFmt formatCode="0%" sourceLinked="1"/>
        <c:majorTickMark val="none"/>
        <c:minorTickMark val="none"/>
        <c:tickLblPos val="nextTo"/>
        <c:crossAx val="243499608"/>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sz="700">
          <a:solidFill>
            <a:sysClr val="windowText" lastClr="000000"/>
          </a:solidFill>
        </a:defRPr>
      </a:pPr>
      <a:endParaRPr lang="ja-JP"/>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6400" cy="496888"/>
          </a:xfrm>
          <a:prstGeom prst="rect">
            <a:avLst/>
          </a:prstGeom>
        </p:spPr>
        <p:txBody>
          <a:bodyPr vert="horz" lIns="91386" tIns="45690" rIns="91386" bIns="4569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386" tIns="45690" rIns="91386" bIns="45690" rtlCol="0"/>
          <a:lstStyle>
            <a:lvl1pPr algn="r">
              <a:defRPr sz="1200"/>
            </a:lvl1pPr>
          </a:lstStyle>
          <a:p>
            <a:fld id="{01A9CB0F-3DC2-4041-8C81-DCBEEC308776}" type="datetimeFigureOut">
              <a:rPr kumimoji="1" lang="ja-JP" altLang="en-US" smtClean="0"/>
              <a:t>2018/5/10</a:t>
            </a:fld>
            <a:endParaRPr kumimoji="1" lang="ja-JP" altLang="en-US"/>
          </a:p>
        </p:txBody>
      </p:sp>
      <p:sp>
        <p:nvSpPr>
          <p:cNvPr id="4" name="スライド イメージ プレースホルダー 3"/>
          <p:cNvSpPr>
            <a:spLocks noGrp="1" noRot="1" noChangeAspect="1"/>
          </p:cNvSpPr>
          <p:nvPr>
            <p:ph type="sldImg" idx="2"/>
          </p:nvPr>
        </p:nvSpPr>
        <p:spPr>
          <a:xfrm>
            <a:off x="911225" y="1241425"/>
            <a:ext cx="4975225" cy="3349625"/>
          </a:xfrm>
          <a:prstGeom prst="rect">
            <a:avLst/>
          </a:prstGeom>
          <a:noFill/>
          <a:ln w="12700">
            <a:solidFill>
              <a:prstClr val="black"/>
            </a:solidFill>
          </a:ln>
        </p:spPr>
        <p:txBody>
          <a:bodyPr vert="horz" lIns="91386" tIns="45690" rIns="91386" bIns="45690" rtlCol="0" anchor="ctr"/>
          <a:lstStyle/>
          <a:p>
            <a:endParaRPr lang="ja-JP" altLang="en-US"/>
          </a:p>
        </p:txBody>
      </p:sp>
      <p:sp>
        <p:nvSpPr>
          <p:cNvPr id="5" name="ノート プレースホルダー 4"/>
          <p:cNvSpPr>
            <a:spLocks noGrp="1"/>
          </p:cNvSpPr>
          <p:nvPr>
            <p:ph type="body" sz="quarter" idx="3"/>
          </p:nvPr>
        </p:nvSpPr>
        <p:spPr>
          <a:xfrm>
            <a:off x="679456" y="4776794"/>
            <a:ext cx="5438775" cy="3908425"/>
          </a:xfrm>
          <a:prstGeom prst="rect">
            <a:avLst/>
          </a:prstGeom>
        </p:spPr>
        <p:txBody>
          <a:bodyPr vert="horz" lIns="91386" tIns="45690" rIns="91386" bIns="4569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9750"/>
            <a:ext cx="2946400" cy="496888"/>
          </a:xfrm>
          <a:prstGeom prst="rect">
            <a:avLst/>
          </a:prstGeom>
        </p:spPr>
        <p:txBody>
          <a:bodyPr vert="horz" lIns="91386" tIns="45690" rIns="91386" bIns="4569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386" tIns="45690" rIns="91386" bIns="45690" rtlCol="0" anchor="b"/>
          <a:lstStyle>
            <a:lvl1pPr algn="r">
              <a:defRPr sz="1200"/>
            </a:lvl1pPr>
          </a:lstStyle>
          <a:p>
            <a:fld id="{65527C3B-443F-4EBF-B21A-253814667125}" type="slidenum">
              <a:rPr kumimoji="1" lang="ja-JP" altLang="en-US" smtClean="0"/>
              <a:t>‹#›</a:t>
            </a:fld>
            <a:endParaRPr kumimoji="1" lang="ja-JP" altLang="en-US"/>
          </a:p>
        </p:txBody>
      </p:sp>
    </p:spTree>
    <p:extLst>
      <p:ext uri="{BB962C8B-B14F-4D97-AF65-F5344CB8AC3E}">
        <p14:creationId xmlns:p14="http://schemas.microsoft.com/office/powerpoint/2010/main" val="2223267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5527C3B-443F-4EBF-B21A-253814667125}" type="slidenum">
              <a:rPr kumimoji="1" lang="ja-JP" altLang="en-US" smtClean="0"/>
              <a:t>1</a:t>
            </a:fld>
            <a:endParaRPr kumimoji="1" lang="ja-JP" altLang="en-US"/>
          </a:p>
        </p:txBody>
      </p:sp>
    </p:spTree>
    <p:extLst>
      <p:ext uri="{BB962C8B-B14F-4D97-AF65-F5344CB8AC3E}">
        <p14:creationId xmlns:p14="http://schemas.microsoft.com/office/powerpoint/2010/main" val="1722786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178222"/>
            <a:ext cx="9088041"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781306"/>
            <a:ext cx="8018860"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C3E3EE-9C6E-48D3-8B96-F5AE6587DFD5}"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27089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538C5-8228-4157-B61A-0F9305256C41}"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636863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83297"/>
            <a:ext cx="2305422"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383297"/>
            <a:ext cx="6782619"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14AADD-A847-49B8-83F0-94900FC45615}"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52204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A14DA4-8E6D-4DF2-82B7-BFD3E027A19E}"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667639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794831"/>
            <a:ext cx="9221689"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4817876"/>
            <a:ext cx="9221689"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C95DBA-C6E6-4D9F-9618-8058FBF497F9}"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993534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608C3CE-E060-400A-AB94-FA63F1B16B97}"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4081557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383299"/>
            <a:ext cx="9221689"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764832"/>
            <a:ext cx="4523137"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736456" y="2629749"/>
            <a:ext cx="452313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764832"/>
            <a:ext cx="4545413"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412731" y="2629749"/>
            <a:ext cx="4545413"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F64FF7-DB1B-4342-80AA-163635EB16CD}" type="datetime1">
              <a:rPr kumimoji="1" lang="ja-JP" altLang="en-US" smtClean="0"/>
              <a:t>2018/5/10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667028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FB1C4A9-01C5-4BEE-844A-0B0CD735E56A}" type="datetime1">
              <a:rPr kumimoji="1" lang="ja-JP" altLang="en-US" smtClean="0"/>
              <a:t>2018/5/10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420888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6F3F08-A526-4868-ABE7-D6BC2E6C35F9}" type="datetime1">
              <a:rPr kumimoji="1" lang="ja-JP" altLang="en-US" smtClean="0"/>
              <a:t>2018/5/10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651712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36570"/>
            <a:ext cx="5412730"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CE1580-7074-4F31-A1FD-1BD93A55A123}"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29895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36570"/>
            <a:ext cx="5412730"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a:t>図を追加</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76DD0E-0A04-47D4-90F1-B6C78A2A1FD4}"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6172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83299"/>
            <a:ext cx="9221689"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1916484"/>
            <a:ext cx="9221689"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6672698"/>
            <a:ext cx="2405658"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4CC8B55B-A487-4F64-8B7D-134329CF3887}" type="datetime1">
              <a:rPr kumimoji="1" lang="ja-JP" altLang="en-US" smtClean="0"/>
              <a:t>2018/5/10</a:t>
            </a:fld>
            <a:endParaRPr kumimoji="1" lang="ja-JP" altLang="en-US"/>
          </a:p>
        </p:txBody>
      </p:sp>
      <p:sp>
        <p:nvSpPr>
          <p:cNvPr id="5" name="Footer Placeholder 4"/>
          <p:cNvSpPr>
            <a:spLocks noGrp="1"/>
          </p:cNvSpPr>
          <p:nvPr>
            <p:ph type="ftr" sz="quarter" idx="3"/>
          </p:nvPr>
        </p:nvSpPr>
        <p:spPr>
          <a:xfrm>
            <a:off x="3541663" y="6672698"/>
            <a:ext cx="3608487"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6672698"/>
            <a:ext cx="2405658"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0297636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ローチャート: 端子 9"/>
          <p:cNvSpPr/>
          <p:nvPr/>
        </p:nvSpPr>
        <p:spPr>
          <a:xfrm>
            <a:off x="217108" y="675777"/>
            <a:ext cx="4333357" cy="681657"/>
          </a:xfrm>
          <a:prstGeom prst="flowChartTerminator">
            <a:avLst/>
          </a:prstGeom>
          <a:ln w="28575"/>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r>
              <a:rPr lang="ja-JP" altLang="en-US" sz="2183" dirty="0">
                <a:latin typeface="+mn-ea"/>
              </a:rPr>
              <a:t>栄養成分表示を活用しよう③</a:t>
            </a:r>
          </a:p>
        </p:txBody>
      </p:sp>
      <p:sp>
        <p:nvSpPr>
          <p:cNvPr id="11" name="フローチャート: 記憶データ 10"/>
          <p:cNvSpPr/>
          <p:nvPr/>
        </p:nvSpPr>
        <p:spPr>
          <a:xfrm flipH="1">
            <a:off x="3560618" y="675777"/>
            <a:ext cx="4481300" cy="681657"/>
          </a:xfrm>
          <a:prstGeom prst="flowChartOnlineStorage">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0" tIns="71279" rIns="0" bIns="71279" numCol="1" spcCol="0" rtlCol="0" fromWordArt="0" anchor="ctr" anchorCtr="0" forceAA="0" compatLnSpc="1">
            <a:prstTxWarp prst="textNoShape">
              <a:avLst/>
            </a:prstTxWarp>
            <a:noAutofit/>
          </a:bodyPr>
          <a:lstStyle/>
          <a:p>
            <a:pPr algn="ctr"/>
            <a:r>
              <a:rPr lang="ja-JP" altLang="en-US" sz="2800" dirty="0">
                <a:solidFill>
                  <a:schemeClr val="bg1"/>
                </a:solidFill>
                <a:latin typeface="+mn-ea"/>
              </a:rPr>
              <a:t>食事の質を見直す</a:t>
            </a:r>
          </a:p>
        </p:txBody>
      </p:sp>
      <p:sp>
        <p:nvSpPr>
          <p:cNvPr id="2" name="テキスト ボックス 1"/>
          <p:cNvSpPr txBox="1"/>
          <p:nvPr/>
        </p:nvSpPr>
        <p:spPr>
          <a:xfrm>
            <a:off x="3116728" y="5491958"/>
            <a:ext cx="7297273" cy="1169551"/>
          </a:xfrm>
          <a:prstGeom prst="rect">
            <a:avLst/>
          </a:prstGeom>
          <a:noFill/>
        </p:spPr>
        <p:txBody>
          <a:bodyPr wrap="square" rtlCol="0">
            <a:spAutoFit/>
          </a:bodyPr>
          <a:lstStyle/>
          <a:p>
            <a:r>
              <a:rPr lang="en-US" altLang="ja-JP" sz="1400" dirty="0">
                <a:latin typeface="+mn-ea"/>
                <a:cs typeface="メイリオ" panose="020B0604030504040204" pitchFamily="50" charset="-128"/>
              </a:rPr>
              <a:t>〈</a:t>
            </a:r>
            <a:r>
              <a:rPr lang="ja-JP" altLang="en-US" sz="1400" dirty="0">
                <a:latin typeface="+mn-ea"/>
                <a:cs typeface="メイリオ" panose="020B0604030504040204" pitchFamily="50" charset="-128"/>
              </a:rPr>
              <a:t>留意事項</a:t>
            </a:r>
            <a:r>
              <a:rPr lang="en-US" altLang="ja-JP" sz="1400" dirty="0">
                <a:latin typeface="+mn-ea"/>
                <a:cs typeface="メイリオ" panose="020B0604030504040204" pitchFamily="50" charset="-128"/>
              </a:rPr>
              <a:t>〉</a:t>
            </a:r>
          </a:p>
          <a:p>
            <a:pPr marL="285750" indent="-285750">
              <a:buFont typeface="Wingdings" panose="05000000000000000000" pitchFamily="2" charset="2"/>
              <a:buChar char="l"/>
            </a:pPr>
            <a:r>
              <a:rPr lang="ja-JP" altLang="en-US" sz="1400" dirty="0">
                <a:latin typeface="+mn-ea"/>
                <a:cs typeface="メイリオ" panose="020B0604030504040204" pitchFamily="50" charset="-128"/>
              </a:rPr>
              <a:t>本資料は、</a:t>
            </a:r>
            <a:r>
              <a:rPr lang="ja-JP" altLang="en-US" sz="1400" dirty="0" smtClean="0">
                <a:latin typeface="+mn-ea"/>
                <a:cs typeface="メイリオ" panose="020B0604030504040204" pitchFamily="50" charset="-128"/>
              </a:rPr>
              <a:t>啓発資料（</a:t>
            </a:r>
            <a:r>
              <a:rPr lang="ja-JP" altLang="en-US" sz="1400" dirty="0">
                <a:latin typeface="+mn-ea"/>
                <a:cs typeface="メイリオ" panose="020B0604030504040204" pitchFamily="50" charset="-128"/>
              </a:rPr>
              <a:t>栄養成分表示を活用</a:t>
            </a:r>
            <a:r>
              <a:rPr lang="ja-JP" altLang="en-US" sz="1400" dirty="0" smtClean="0">
                <a:latin typeface="+mn-ea"/>
                <a:cs typeface="メイリオ" panose="020B0604030504040204" pitchFamily="50" charset="-128"/>
              </a:rPr>
              <a:t>しよう③）</a:t>
            </a:r>
            <a:r>
              <a:rPr lang="ja-JP" altLang="en-US" sz="1400" dirty="0">
                <a:latin typeface="+mn-ea"/>
                <a:cs typeface="メイリオ" panose="020B0604030504040204" pitchFamily="50" charset="-128"/>
              </a:rPr>
              <a:t>作成時点（平成</a:t>
            </a:r>
            <a:r>
              <a:rPr lang="en-US" altLang="ja-JP" sz="1400" dirty="0">
                <a:latin typeface="+mn-ea"/>
                <a:cs typeface="メイリオ" panose="020B0604030504040204" pitchFamily="50" charset="-128"/>
              </a:rPr>
              <a:t>30</a:t>
            </a:r>
            <a:r>
              <a:rPr lang="ja-JP" altLang="en-US" sz="1400" dirty="0">
                <a:latin typeface="+mn-ea"/>
                <a:cs typeface="メイリオ" panose="020B0604030504040204" pitchFamily="50" charset="-128"/>
              </a:rPr>
              <a:t>年</a:t>
            </a:r>
            <a:r>
              <a:rPr lang="en-US" altLang="ja-JP" sz="1400" dirty="0">
                <a:latin typeface="+mn-ea"/>
                <a:cs typeface="メイリオ" panose="020B0604030504040204" pitchFamily="50" charset="-128"/>
              </a:rPr>
              <a:t>3</a:t>
            </a:r>
            <a:r>
              <a:rPr lang="ja-JP" altLang="en-US" sz="1400" dirty="0">
                <a:latin typeface="+mn-ea"/>
                <a:cs typeface="メイリオ" panose="020B0604030504040204" pitchFamily="50" charset="-128"/>
              </a:rPr>
              <a:t>月）の内容</a:t>
            </a:r>
            <a:r>
              <a:rPr lang="ja-JP" altLang="en-US" sz="1400" dirty="0" smtClean="0">
                <a:latin typeface="+mn-ea"/>
                <a:cs typeface="メイリオ" panose="020B0604030504040204" pitchFamily="50" charset="-128"/>
              </a:rPr>
              <a:t>を基に</a:t>
            </a:r>
            <a:r>
              <a:rPr lang="ja-JP" altLang="en-US" sz="1400" dirty="0">
                <a:latin typeface="+mn-ea"/>
                <a:cs typeface="メイリオ" panose="020B0604030504040204" pitchFamily="50" charset="-128"/>
              </a:rPr>
              <a:t>しています。各種データは、最新のものとは限りません。</a:t>
            </a:r>
            <a:endParaRPr lang="en-US" altLang="ja-JP" sz="1400" dirty="0">
              <a:latin typeface="+mn-ea"/>
              <a:cs typeface="メイリオ" panose="020B0604030504040204" pitchFamily="50" charset="-128"/>
            </a:endParaRPr>
          </a:p>
          <a:p>
            <a:pPr marL="285750" indent="-285750">
              <a:buFont typeface="Wingdings" panose="05000000000000000000" pitchFamily="2" charset="2"/>
              <a:buChar char="l"/>
            </a:pPr>
            <a:r>
              <a:rPr lang="ja-JP" altLang="en-US" sz="1400" dirty="0">
                <a:latin typeface="+mn-ea"/>
                <a:cs typeface="メイリオ" panose="020B0604030504040204" pitchFamily="50" charset="-128"/>
              </a:rPr>
              <a:t>食品や栄養成分表示の例は、学習対象者がふだんよく見かけたり、利用したりしているものに置き換えることもできます。</a:t>
            </a:r>
            <a:endParaRPr lang="ja-JP" altLang="en-US" dirty="0">
              <a:latin typeface="+mn-ea"/>
            </a:endParaRPr>
          </a:p>
        </p:txBody>
      </p:sp>
      <p:sp>
        <p:nvSpPr>
          <p:cNvPr id="6" name="テキスト ボックス 5"/>
          <p:cNvSpPr txBox="1"/>
          <p:nvPr/>
        </p:nvSpPr>
        <p:spPr>
          <a:xfrm>
            <a:off x="720759" y="2717325"/>
            <a:ext cx="9250294" cy="1200329"/>
          </a:xfrm>
          <a:prstGeom prst="rect">
            <a:avLst/>
          </a:prstGeom>
          <a:noFill/>
        </p:spPr>
        <p:txBody>
          <a:bodyPr wrap="square" rtlCol="0">
            <a:spAutoFit/>
          </a:bodyPr>
          <a:lstStyle/>
          <a:p>
            <a:pPr algn="ctr"/>
            <a:r>
              <a:rPr lang="ja-JP" altLang="en-US" sz="3600" dirty="0">
                <a:latin typeface="+mn-ea"/>
              </a:rPr>
              <a:t>栄養成分表示を使って、</a:t>
            </a:r>
            <a:endParaRPr lang="en-US" altLang="ja-JP" sz="3600" dirty="0">
              <a:latin typeface="+mn-ea"/>
            </a:endParaRPr>
          </a:p>
          <a:p>
            <a:pPr algn="ctr"/>
            <a:r>
              <a:rPr lang="ja-JP" altLang="en-US" sz="3600" dirty="0">
                <a:latin typeface="+mn-ea"/>
              </a:rPr>
              <a:t>たんぱく質、脂質、炭水化物をバランスよくとる</a:t>
            </a:r>
          </a:p>
        </p:txBody>
      </p:sp>
    </p:spTree>
    <p:extLst>
      <p:ext uri="{BB962C8B-B14F-4D97-AF65-F5344CB8AC3E}">
        <p14:creationId xmlns:p14="http://schemas.microsoft.com/office/powerpoint/2010/main" val="2509864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27776" y="1307549"/>
            <a:ext cx="10037848" cy="338554"/>
          </a:xfrm>
          <a:prstGeom prst="rect">
            <a:avLst/>
          </a:prstGeom>
          <a:noFill/>
        </p:spPr>
        <p:txBody>
          <a:bodyPr wrap="square" rtlCol="0">
            <a:spAutoFit/>
          </a:bodyPr>
          <a:lstStyle/>
          <a:p>
            <a:r>
              <a:rPr lang="ja-JP" altLang="en-US" sz="1600" dirty="0">
                <a:latin typeface="+mn-ea"/>
                <a:cs typeface="メイリオ" panose="020B0604030504040204" pitchFamily="50" charset="-128"/>
              </a:rPr>
              <a:t>　</a:t>
            </a:r>
          </a:p>
        </p:txBody>
      </p:sp>
      <p:sp>
        <p:nvSpPr>
          <p:cNvPr id="7" name="正方形/長方形 6"/>
          <p:cNvSpPr/>
          <p:nvPr/>
        </p:nvSpPr>
        <p:spPr>
          <a:xfrm>
            <a:off x="212797" y="2754099"/>
            <a:ext cx="10266219" cy="42541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2800" dirty="0">
              <a:latin typeface="+mn-ea"/>
            </a:endParaRPr>
          </a:p>
        </p:txBody>
      </p:sp>
      <p:sp>
        <p:nvSpPr>
          <p:cNvPr id="8" name="テキスト ボックス 7"/>
          <p:cNvSpPr txBox="1"/>
          <p:nvPr/>
        </p:nvSpPr>
        <p:spPr>
          <a:xfrm>
            <a:off x="213590" y="2392077"/>
            <a:ext cx="5805346" cy="369332"/>
          </a:xfrm>
          <a:prstGeom prst="rect">
            <a:avLst/>
          </a:prstGeom>
          <a:noFill/>
        </p:spPr>
        <p:txBody>
          <a:bodyPr wrap="square" rtlCol="0">
            <a:spAutoFit/>
          </a:bodyPr>
          <a:lstStyle/>
          <a:p>
            <a:r>
              <a:rPr lang="ja-JP" altLang="en-US" dirty="0">
                <a:latin typeface="+mn-ea"/>
              </a:rPr>
              <a:t>栄養素摂取と主な生活習慣病の関連</a:t>
            </a:r>
          </a:p>
        </p:txBody>
      </p:sp>
      <p:sp>
        <p:nvSpPr>
          <p:cNvPr id="9" name="フローチャート: 端子 8"/>
          <p:cNvSpPr/>
          <p:nvPr/>
        </p:nvSpPr>
        <p:spPr>
          <a:xfrm>
            <a:off x="4956724" y="4650838"/>
            <a:ext cx="1060345" cy="802526"/>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latin typeface="+mn-ea"/>
              </a:rPr>
              <a:t>高血糖</a:t>
            </a:r>
          </a:p>
        </p:txBody>
      </p:sp>
      <p:sp>
        <p:nvSpPr>
          <p:cNvPr id="10" name="フローチャート: 端子 9"/>
          <p:cNvSpPr/>
          <p:nvPr/>
        </p:nvSpPr>
        <p:spPr>
          <a:xfrm>
            <a:off x="7973019" y="3208430"/>
            <a:ext cx="1797091" cy="3298028"/>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1890" dirty="0">
              <a:latin typeface="+mn-ea"/>
            </a:endParaRPr>
          </a:p>
          <a:p>
            <a:pPr algn="ctr"/>
            <a:endParaRPr lang="en-US" altLang="ja-JP" sz="1890" dirty="0" smtClean="0">
              <a:latin typeface="+mn-ea"/>
            </a:endParaRPr>
          </a:p>
          <a:p>
            <a:pPr algn="ctr"/>
            <a:endParaRPr lang="en-US" altLang="ja-JP" sz="1890" dirty="0">
              <a:latin typeface="+mn-ea"/>
            </a:endParaRPr>
          </a:p>
          <a:p>
            <a:pPr algn="ctr"/>
            <a:r>
              <a:rPr lang="ja-JP" altLang="en-US" sz="1890" dirty="0">
                <a:latin typeface="+mn-ea"/>
              </a:rPr>
              <a:t>脳血管疾患</a:t>
            </a:r>
            <a:endParaRPr lang="en-US" altLang="ja-JP" sz="1890" dirty="0">
              <a:latin typeface="+mn-ea"/>
            </a:endParaRPr>
          </a:p>
          <a:p>
            <a:pPr algn="ctr"/>
            <a:endParaRPr lang="en-US" altLang="ja-JP" sz="1890" dirty="0">
              <a:latin typeface="+mn-ea"/>
            </a:endParaRPr>
          </a:p>
          <a:p>
            <a:pPr algn="ctr"/>
            <a:r>
              <a:rPr lang="ja-JP" altLang="en-US" sz="1890" dirty="0">
                <a:latin typeface="+mn-ea"/>
              </a:rPr>
              <a:t>心疾患</a:t>
            </a:r>
            <a:endParaRPr lang="en-US" altLang="ja-JP" sz="1890" dirty="0">
              <a:latin typeface="+mn-ea"/>
            </a:endParaRPr>
          </a:p>
          <a:p>
            <a:pPr algn="ctr"/>
            <a:r>
              <a:rPr lang="ja-JP" altLang="en-US" sz="1890" dirty="0">
                <a:latin typeface="+mn-ea"/>
              </a:rPr>
              <a:t>（心筋梗塞等）</a:t>
            </a:r>
            <a:endParaRPr lang="en-US" altLang="ja-JP" sz="1890" dirty="0">
              <a:latin typeface="+mn-ea"/>
            </a:endParaRPr>
          </a:p>
          <a:p>
            <a:pPr algn="ctr"/>
            <a:endParaRPr lang="en-US" altLang="ja-JP" sz="1890" dirty="0">
              <a:latin typeface="+mn-ea"/>
            </a:endParaRPr>
          </a:p>
          <a:p>
            <a:pPr algn="ctr"/>
            <a:endParaRPr lang="en-US" altLang="ja-JP" sz="1890" dirty="0">
              <a:latin typeface="+mn-ea"/>
            </a:endParaRPr>
          </a:p>
          <a:p>
            <a:pPr algn="ctr"/>
            <a:r>
              <a:rPr lang="ja-JP" altLang="en-US" sz="1890" dirty="0">
                <a:latin typeface="+mn-ea"/>
              </a:rPr>
              <a:t>慢性腎臓病</a:t>
            </a:r>
            <a:endParaRPr lang="en-US" altLang="ja-JP" sz="1890" dirty="0">
              <a:latin typeface="+mn-ea"/>
            </a:endParaRPr>
          </a:p>
          <a:p>
            <a:pPr algn="ctr"/>
            <a:r>
              <a:rPr lang="ja-JP" altLang="en-US" sz="1890" dirty="0">
                <a:latin typeface="+mn-ea"/>
              </a:rPr>
              <a:t>　　　　　</a:t>
            </a:r>
            <a:endParaRPr lang="en-US" altLang="ja-JP" sz="1890" dirty="0">
              <a:latin typeface="+mn-ea"/>
            </a:endParaRPr>
          </a:p>
          <a:p>
            <a:pPr algn="ctr"/>
            <a:r>
              <a:rPr lang="ja-JP" altLang="en-US" sz="1890" dirty="0">
                <a:latin typeface="+mn-ea"/>
              </a:rPr>
              <a:t>　</a:t>
            </a:r>
          </a:p>
        </p:txBody>
      </p:sp>
      <p:sp>
        <p:nvSpPr>
          <p:cNvPr id="11" name="フローチャート: 端子 10"/>
          <p:cNvSpPr/>
          <p:nvPr/>
        </p:nvSpPr>
        <p:spPr>
          <a:xfrm>
            <a:off x="6334190" y="4650564"/>
            <a:ext cx="1044000" cy="802800"/>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latin typeface="+mn-ea"/>
              </a:rPr>
              <a:t>糖尿病</a:t>
            </a:r>
          </a:p>
        </p:txBody>
      </p:sp>
      <p:sp>
        <p:nvSpPr>
          <p:cNvPr id="12" name="フローチャート: 端子 11"/>
          <p:cNvSpPr/>
          <p:nvPr/>
        </p:nvSpPr>
        <p:spPr>
          <a:xfrm>
            <a:off x="4045598" y="5744236"/>
            <a:ext cx="1224000" cy="762221"/>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latin typeface="+mn-ea"/>
              </a:rPr>
              <a:t>肥満</a:t>
            </a:r>
          </a:p>
        </p:txBody>
      </p:sp>
      <p:sp>
        <p:nvSpPr>
          <p:cNvPr id="13" name="角丸四角形 12"/>
          <p:cNvSpPr/>
          <p:nvPr/>
        </p:nvSpPr>
        <p:spPr>
          <a:xfrm>
            <a:off x="740847" y="5933111"/>
            <a:ext cx="2715592" cy="384470"/>
          </a:xfrm>
          <a:prstGeom prst="roundRect">
            <a:avLst/>
          </a:prstGeom>
          <a:ln w="190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890" dirty="0">
                <a:latin typeface="+mn-ea"/>
              </a:rPr>
              <a:t>エネルギー</a:t>
            </a:r>
          </a:p>
        </p:txBody>
      </p:sp>
      <p:sp>
        <p:nvSpPr>
          <p:cNvPr id="14" name="角丸四角形 13"/>
          <p:cNvSpPr/>
          <p:nvPr/>
        </p:nvSpPr>
        <p:spPr>
          <a:xfrm>
            <a:off x="1477614" y="2849307"/>
            <a:ext cx="1440000" cy="515709"/>
          </a:xfrm>
          <a:prstGeom prst="roundRect">
            <a:avLst/>
          </a:prstGeom>
          <a:ln w="1905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890" dirty="0">
                <a:latin typeface="+mn-ea"/>
              </a:rPr>
              <a:t>たんぱく質</a:t>
            </a:r>
          </a:p>
        </p:txBody>
      </p:sp>
      <p:sp>
        <p:nvSpPr>
          <p:cNvPr id="15" name="角丸四角形 14"/>
          <p:cNvSpPr/>
          <p:nvPr/>
        </p:nvSpPr>
        <p:spPr>
          <a:xfrm>
            <a:off x="1477613" y="4437688"/>
            <a:ext cx="1440000" cy="1093262"/>
          </a:xfrm>
          <a:prstGeom prst="roundRect">
            <a:avLst/>
          </a:prstGeom>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400" dirty="0">
              <a:latin typeface="+mn-ea"/>
            </a:endParaRPr>
          </a:p>
        </p:txBody>
      </p:sp>
      <p:sp>
        <p:nvSpPr>
          <p:cNvPr id="16" name="テキスト ボックス 15"/>
          <p:cNvSpPr txBox="1"/>
          <p:nvPr/>
        </p:nvSpPr>
        <p:spPr>
          <a:xfrm>
            <a:off x="1594057" y="4472707"/>
            <a:ext cx="1207113" cy="383182"/>
          </a:xfrm>
          <a:prstGeom prst="rect">
            <a:avLst/>
          </a:prstGeom>
          <a:noFill/>
        </p:spPr>
        <p:txBody>
          <a:bodyPr wrap="square" rtlCol="0">
            <a:spAutoFit/>
          </a:bodyPr>
          <a:lstStyle/>
          <a:p>
            <a:pPr algn="ctr"/>
            <a:r>
              <a:rPr lang="ja-JP" altLang="en-US" sz="1890" dirty="0">
                <a:latin typeface="+mn-ea"/>
              </a:rPr>
              <a:t>炭水化物</a:t>
            </a:r>
            <a:endParaRPr lang="en-US" altLang="ja-JP" sz="1890" dirty="0">
              <a:latin typeface="+mn-ea"/>
            </a:endParaRPr>
          </a:p>
        </p:txBody>
      </p:sp>
      <p:sp>
        <p:nvSpPr>
          <p:cNvPr id="17" name="角丸四角形 16"/>
          <p:cNvSpPr/>
          <p:nvPr/>
        </p:nvSpPr>
        <p:spPr>
          <a:xfrm>
            <a:off x="1752987" y="4837140"/>
            <a:ext cx="1080000" cy="288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680" dirty="0">
                <a:latin typeface="+mn-ea"/>
              </a:rPr>
              <a:t>糖</a:t>
            </a:r>
          </a:p>
        </p:txBody>
      </p:sp>
      <p:sp>
        <p:nvSpPr>
          <p:cNvPr id="18" name="角丸四角形 17"/>
          <p:cNvSpPr/>
          <p:nvPr/>
        </p:nvSpPr>
        <p:spPr>
          <a:xfrm>
            <a:off x="1752987" y="5181928"/>
            <a:ext cx="1080000" cy="288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680" dirty="0">
                <a:latin typeface="+mn-ea"/>
              </a:rPr>
              <a:t>食物繊維</a:t>
            </a:r>
          </a:p>
        </p:txBody>
      </p:sp>
      <p:cxnSp>
        <p:nvCxnSpPr>
          <p:cNvPr id="19" name="直線矢印コネクタ 18"/>
          <p:cNvCxnSpPr/>
          <p:nvPr/>
        </p:nvCxnSpPr>
        <p:spPr>
          <a:xfrm flipV="1">
            <a:off x="2830180" y="4943646"/>
            <a:ext cx="2124000" cy="847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2833065" y="5291161"/>
            <a:ext cx="2124000" cy="16005"/>
          </a:xfrm>
          <a:prstGeom prst="straightConnector1">
            <a:avLst/>
          </a:prstGeom>
          <a:ln w="285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6804084" y="3595970"/>
            <a:ext cx="1098857" cy="50676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V="1">
            <a:off x="7354066" y="5557070"/>
            <a:ext cx="551445" cy="52334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cxnSpLocks/>
          </p:cNvCxnSpPr>
          <p:nvPr/>
        </p:nvCxnSpPr>
        <p:spPr>
          <a:xfrm>
            <a:off x="7389148" y="5052767"/>
            <a:ext cx="448177" cy="82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6051570" y="5053587"/>
            <a:ext cx="247320" cy="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290650" y="5559336"/>
            <a:ext cx="2" cy="396000"/>
          </a:xfrm>
          <a:prstGeom prst="straightConnector1">
            <a:avLst/>
          </a:prstGeom>
          <a:ln w="28575">
            <a:solidFill>
              <a:schemeClr val="accent5"/>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p:cNvGrpSpPr/>
          <p:nvPr/>
        </p:nvGrpSpPr>
        <p:grpSpPr>
          <a:xfrm>
            <a:off x="1477613" y="3464632"/>
            <a:ext cx="1440000" cy="862099"/>
            <a:chOff x="1856432" y="3679468"/>
            <a:chExt cx="1435737" cy="862099"/>
          </a:xfrm>
        </p:grpSpPr>
        <p:sp>
          <p:nvSpPr>
            <p:cNvPr id="27" name="角丸四角形 26"/>
            <p:cNvSpPr/>
            <p:nvPr/>
          </p:nvSpPr>
          <p:spPr>
            <a:xfrm>
              <a:off x="1856432" y="3679468"/>
              <a:ext cx="1435737" cy="862099"/>
            </a:xfrm>
            <a:prstGeom prst="roundRect">
              <a:avLst/>
            </a:prstGeom>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400" dirty="0">
                <a:latin typeface="+mn-ea"/>
              </a:endParaRPr>
            </a:p>
          </p:txBody>
        </p:sp>
        <p:sp>
          <p:nvSpPr>
            <p:cNvPr id="28" name="角丸四角形 27"/>
            <p:cNvSpPr/>
            <p:nvPr/>
          </p:nvSpPr>
          <p:spPr>
            <a:xfrm>
              <a:off x="1926300" y="4109904"/>
              <a:ext cx="1296000" cy="34858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680" dirty="0">
                  <a:latin typeface="+mn-ea"/>
                </a:rPr>
                <a:t>飽和脂肪酸</a:t>
              </a:r>
            </a:p>
          </p:txBody>
        </p:sp>
        <p:sp>
          <p:nvSpPr>
            <p:cNvPr id="29" name="テキスト ボックス 28"/>
            <p:cNvSpPr txBox="1"/>
            <p:nvPr/>
          </p:nvSpPr>
          <p:spPr>
            <a:xfrm>
              <a:off x="2169198" y="3709010"/>
              <a:ext cx="806122" cy="383182"/>
            </a:xfrm>
            <a:prstGeom prst="rect">
              <a:avLst/>
            </a:prstGeom>
            <a:noFill/>
          </p:spPr>
          <p:txBody>
            <a:bodyPr wrap="square" rtlCol="0">
              <a:spAutoFit/>
            </a:bodyPr>
            <a:lstStyle/>
            <a:p>
              <a:r>
                <a:rPr lang="ja-JP" altLang="en-US" sz="1890" dirty="0">
                  <a:latin typeface="+mn-ea"/>
                </a:rPr>
                <a:t>脂質</a:t>
              </a:r>
            </a:p>
          </p:txBody>
        </p:sp>
      </p:grpSp>
      <p:cxnSp>
        <p:nvCxnSpPr>
          <p:cNvPr id="33" name="直線矢印コネクタ 32"/>
          <p:cNvCxnSpPr>
            <a:stCxn id="13" idx="3"/>
            <a:endCxn id="12" idx="1"/>
          </p:cNvCxnSpPr>
          <p:nvPr/>
        </p:nvCxnSpPr>
        <p:spPr>
          <a:xfrm>
            <a:off x="3456439" y="6125346"/>
            <a:ext cx="589159" cy="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フローチャート: 端子 38"/>
          <p:cNvSpPr/>
          <p:nvPr/>
        </p:nvSpPr>
        <p:spPr>
          <a:xfrm>
            <a:off x="5232539" y="3427905"/>
            <a:ext cx="2131333" cy="861470"/>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400" dirty="0">
              <a:latin typeface="+mn-ea"/>
            </a:endParaRPr>
          </a:p>
        </p:txBody>
      </p:sp>
      <p:sp>
        <p:nvSpPr>
          <p:cNvPr id="40" name="角丸四角形 39"/>
          <p:cNvSpPr/>
          <p:nvPr/>
        </p:nvSpPr>
        <p:spPr>
          <a:xfrm>
            <a:off x="5443355" y="3900008"/>
            <a:ext cx="1764000" cy="256246"/>
          </a:xfrm>
          <a:prstGeom prst="roundRect">
            <a:avLst/>
          </a:prstGeom>
          <a:ln w="9525"/>
        </p:spPr>
        <p:style>
          <a:lnRef idx="2">
            <a:schemeClr val="dk1"/>
          </a:lnRef>
          <a:fillRef idx="1">
            <a:schemeClr val="lt1"/>
          </a:fillRef>
          <a:effectRef idx="0">
            <a:schemeClr val="dk1"/>
          </a:effectRef>
          <a:fontRef idx="minor">
            <a:schemeClr val="dk1"/>
          </a:fontRef>
        </p:style>
        <p:txBody>
          <a:bodyPr tIns="72000" bIns="0" rtlCol="0" anchor="ctr"/>
          <a:lstStyle/>
          <a:p>
            <a:pPr algn="ctr">
              <a:lnSpc>
                <a:spcPts val="539"/>
              </a:lnSpc>
            </a:pPr>
            <a:r>
              <a:rPr lang="ja-JP" altLang="en-US" sz="1370" dirty="0">
                <a:latin typeface="+mn-ea"/>
              </a:rPr>
              <a:t>高</a:t>
            </a:r>
            <a:r>
              <a:rPr lang="en-US" altLang="ja-JP" sz="1370" dirty="0">
                <a:latin typeface="+mn-ea"/>
              </a:rPr>
              <a:t>LDL</a:t>
            </a:r>
            <a:r>
              <a:rPr lang="ja-JP" altLang="en-US" sz="1370" dirty="0">
                <a:latin typeface="+mn-ea"/>
              </a:rPr>
              <a:t>ｺﾚｽﾃﾛｰﾙ血症</a:t>
            </a:r>
          </a:p>
        </p:txBody>
      </p:sp>
      <p:sp>
        <p:nvSpPr>
          <p:cNvPr id="41" name="テキスト ボックス 40"/>
          <p:cNvSpPr txBox="1"/>
          <p:nvPr/>
        </p:nvSpPr>
        <p:spPr>
          <a:xfrm>
            <a:off x="5583562" y="3482642"/>
            <a:ext cx="1440000" cy="360000"/>
          </a:xfrm>
          <a:prstGeom prst="rect">
            <a:avLst/>
          </a:prstGeom>
          <a:noFill/>
        </p:spPr>
        <p:txBody>
          <a:bodyPr wrap="square" rtlCol="0">
            <a:spAutoFit/>
          </a:bodyPr>
          <a:lstStyle/>
          <a:p>
            <a:r>
              <a:rPr lang="ja-JP" altLang="en-US" sz="1890" dirty="0">
                <a:latin typeface="+mn-ea"/>
              </a:rPr>
              <a:t>脂質異常症</a:t>
            </a:r>
          </a:p>
        </p:txBody>
      </p:sp>
      <p:sp>
        <p:nvSpPr>
          <p:cNvPr id="42" name="フローチャート: 端子 41"/>
          <p:cNvSpPr/>
          <p:nvPr/>
        </p:nvSpPr>
        <p:spPr>
          <a:xfrm>
            <a:off x="5926059" y="5858332"/>
            <a:ext cx="1440000" cy="604583"/>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latin typeface="+mn-ea"/>
              </a:rPr>
              <a:t>高血圧</a:t>
            </a:r>
          </a:p>
        </p:txBody>
      </p:sp>
      <p:cxnSp>
        <p:nvCxnSpPr>
          <p:cNvPr id="43" name="直線矢印コネクタ 42"/>
          <p:cNvCxnSpPr/>
          <p:nvPr/>
        </p:nvCxnSpPr>
        <p:spPr>
          <a:xfrm>
            <a:off x="2138039" y="6613492"/>
            <a:ext cx="26731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1841011" y="6553484"/>
            <a:ext cx="292590" cy="117759"/>
          </a:xfrm>
          <a:prstGeom prst="roundRect">
            <a:avLst/>
          </a:prstGeom>
          <a:ln w="12700"/>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400" dirty="0">
              <a:latin typeface="+mn-ea"/>
            </a:endParaRPr>
          </a:p>
        </p:txBody>
      </p:sp>
      <p:sp>
        <p:nvSpPr>
          <p:cNvPr id="45" name="テキスト ボックス 44"/>
          <p:cNvSpPr txBox="1"/>
          <p:nvPr/>
        </p:nvSpPr>
        <p:spPr>
          <a:xfrm>
            <a:off x="2391717" y="6512175"/>
            <a:ext cx="1353388" cy="261611"/>
          </a:xfrm>
          <a:prstGeom prst="rect">
            <a:avLst/>
          </a:prstGeom>
          <a:noFill/>
        </p:spPr>
        <p:txBody>
          <a:bodyPr wrap="square" rtlCol="0">
            <a:spAutoFit/>
          </a:bodyPr>
          <a:lstStyle/>
          <a:p>
            <a:r>
              <a:rPr lang="ja-JP" altLang="en-US" sz="1100" dirty="0">
                <a:latin typeface="+mn-ea"/>
              </a:rPr>
              <a:t>過剰摂取が影響</a:t>
            </a:r>
          </a:p>
        </p:txBody>
      </p:sp>
      <p:cxnSp>
        <p:nvCxnSpPr>
          <p:cNvPr id="46" name="直線矢印コネクタ 45"/>
          <p:cNvCxnSpPr/>
          <p:nvPr/>
        </p:nvCxnSpPr>
        <p:spPr>
          <a:xfrm>
            <a:off x="3949750" y="6623494"/>
            <a:ext cx="267310" cy="0"/>
          </a:xfrm>
          <a:prstGeom prst="straightConnector1">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7" name="角丸四角形 46"/>
          <p:cNvSpPr/>
          <p:nvPr/>
        </p:nvSpPr>
        <p:spPr>
          <a:xfrm>
            <a:off x="3647958" y="6553484"/>
            <a:ext cx="292590" cy="117759"/>
          </a:xfrm>
          <a:prstGeom prst="roundRect">
            <a:avLst/>
          </a:prstGeom>
          <a:ln w="12700"/>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400" dirty="0">
              <a:latin typeface="+mn-ea"/>
            </a:endParaRPr>
          </a:p>
        </p:txBody>
      </p:sp>
      <p:sp>
        <p:nvSpPr>
          <p:cNvPr id="48" name="テキスト ボックス 47"/>
          <p:cNvSpPr txBox="1"/>
          <p:nvPr/>
        </p:nvSpPr>
        <p:spPr>
          <a:xfrm>
            <a:off x="4168026" y="6509099"/>
            <a:ext cx="1867686" cy="261611"/>
          </a:xfrm>
          <a:prstGeom prst="rect">
            <a:avLst/>
          </a:prstGeom>
          <a:noFill/>
        </p:spPr>
        <p:txBody>
          <a:bodyPr wrap="square" rtlCol="0">
            <a:spAutoFit/>
          </a:bodyPr>
          <a:lstStyle/>
          <a:p>
            <a:r>
              <a:rPr lang="ja-JP" altLang="en-US" sz="1100" dirty="0">
                <a:latin typeface="+mn-ea"/>
              </a:rPr>
              <a:t>十分な摂取がリスク低減</a:t>
            </a:r>
          </a:p>
        </p:txBody>
      </p:sp>
      <p:cxnSp>
        <p:nvCxnSpPr>
          <p:cNvPr id="49" name="直線矢印コネクタ 48"/>
          <p:cNvCxnSpPr>
            <a:cxnSpLocks/>
          </p:cNvCxnSpPr>
          <p:nvPr/>
        </p:nvCxnSpPr>
        <p:spPr>
          <a:xfrm flipV="1">
            <a:off x="2852060" y="4045958"/>
            <a:ext cx="2592000" cy="1278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4275116" y="6726978"/>
            <a:ext cx="6120312" cy="276999"/>
          </a:xfrm>
          <a:prstGeom prst="rect">
            <a:avLst/>
          </a:prstGeom>
          <a:noFill/>
        </p:spPr>
        <p:txBody>
          <a:bodyPr wrap="square" rtlCol="0">
            <a:spAutoFit/>
          </a:bodyPr>
          <a:lstStyle/>
          <a:p>
            <a:pPr algn="r"/>
            <a:r>
              <a:rPr lang="ja-JP" altLang="en-US" sz="1200" dirty="0">
                <a:latin typeface="+mn-ea"/>
              </a:rPr>
              <a:t>資料：厚生労働省「日本人の食事摂取基準（</a:t>
            </a:r>
            <a:r>
              <a:rPr lang="en-US" altLang="ja-JP" sz="1200" dirty="0">
                <a:latin typeface="+mn-ea"/>
              </a:rPr>
              <a:t>2015</a:t>
            </a:r>
            <a:r>
              <a:rPr lang="ja-JP" altLang="en-US" sz="1200" dirty="0">
                <a:latin typeface="+mn-ea"/>
              </a:rPr>
              <a:t>年版）」策定検討会報告書を参考に作成</a:t>
            </a:r>
          </a:p>
        </p:txBody>
      </p:sp>
      <p:grpSp>
        <p:nvGrpSpPr>
          <p:cNvPr id="2" name="グループ化 1"/>
          <p:cNvGrpSpPr/>
          <p:nvPr/>
        </p:nvGrpSpPr>
        <p:grpSpPr>
          <a:xfrm>
            <a:off x="17906" y="155176"/>
            <a:ext cx="10656000" cy="686488"/>
            <a:chOff x="-94" y="39064"/>
            <a:chExt cx="10692000" cy="686488"/>
          </a:xfrm>
        </p:grpSpPr>
        <p:sp>
          <p:nvSpPr>
            <p:cNvPr id="51" name="角丸四角形 50"/>
            <p:cNvSpPr/>
            <p:nvPr/>
          </p:nvSpPr>
          <p:spPr>
            <a:xfrm>
              <a:off x="-94" y="39064"/>
              <a:ext cx="10692000" cy="686488"/>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50" dirty="0">
                <a:latin typeface="+mn-ea"/>
              </a:endParaRPr>
            </a:p>
          </p:txBody>
        </p:sp>
        <p:sp>
          <p:nvSpPr>
            <p:cNvPr id="5" name="テキスト ボックス 4"/>
            <p:cNvSpPr txBox="1"/>
            <p:nvPr/>
          </p:nvSpPr>
          <p:spPr>
            <a:xfrm>
              <a:off x="71906" y="166865"/>
              <a:ext cx="10548000" cy="469359"/>
            </a:xfrm>
            <a:prstGeom prst="rect">
              <a:avLst/>
            </a:prstGeom>
            <a:noFill/>
          </p:spPr>
          <p:txBody>
            <a:bodyPr wrap="square" rtlCol="0">
              <a:spAutoFit/>
            </a:bodyPr>
            <a:lstStyle/>
            <a:p>
              <a:pPr algn="ctr"/>
              <a:r>
                <a:rPr lang="ja-JP" altLang="en-US" sz="2450" dirty="0">
                  <a:solidFill>
                    <a:schemeClr val="bg1"/>
                  </a:solidFill>
                  <a:latin typeface="+mn-ea"/>
                </a:rPr>
                <a:t>生活習慣病予防のために、たんぱく質、脂質、炭水化物をバランスよくとります</a:t>
              </a:r>
            </a:p>
          </p:txBody>
        </p:sp>
      </p:grpSp>
      <p:sp>
        <p:nvSpPr>
          <p:cNvPr id="52" name="テキスト ボックス 51"/>
          <p:cNvSpPr txBox="1"/>
          <p:nvPr/>
        </p:nvSpPr>
        <p:spPr>
          <a:xfrm>
            <a:off x="179906" y="948436"/>
            <a:ext cx="10332000" cy="1446550"/>
          </a:xfrm>
          <a:prstGeom prst="rect">
            <a:avLst/>
          </a:prstGeom>
          <a:solidFill>
            <a:schemeClr val="accent4">
              <a:lumMod val="20000"/>
              <a:lumOff val="80000"/>
            </a:schemeClr>
          </a:solidFill>
        </p:spPr>
        <p:txBody>
          <a:bodyPr wrap="square" rtlCol="0">
            <a:spAutoFit/>
          </a:bodyPr>
          <a:lstStyle/>
          <a:p>
            <a:pPr marL="261938" indent="-261938">
              <a:buClr>
                <a:schemeClr val="accent5">
                  <a:lumMod val="60000"/>
                  <a:lumOff val="40000"/>
                </a:schemeClr>
              </a:buClr>
              <a:buSzPct val="88000"/>
              <a:buFont typeface="Wingdings" panose="05000000000000000000" pitchFamily="2" charset="2"/>
              <a:buChar char="l"/>
            </a:pPr>
            <a:r>
              <a:rPr lang="ja-JP" altLang="en-US" sz="1760" dirty="0" smtClean="0">
                <a:latin typeface="+mn-ea"/>
                <a:cs typeface="メイリオ" panose="020B0604030504040204" pitchFamily="50" charset="-128"/>
              </a:rPr>
              <a:t>たんぱく</a:t>
            </a:r>
            <a:r>
              <a:rPr lang="ja-JP" altLang="en-US" sz="1760" dirty="0">
                <a:latin typeface="+mn-ea"/>
                <a:cs typeface="メイリオ" panose="020B0604030504040204" pitchFamily="50" charset="-128"/>
              </a:rPr>
              <a:t>質、脂質、炭水化物は、エネルギーを産生する栄養素です。肥満ややせを防ぐためにエネルギーを過不足なく摂取するとともに、生活習慣病予防の観点から、たんぱく質、脂質、炭水化物の摂取量をバランスよくとることが大切です。</a:t>
            </a:r>
          </a:p>
          <a:p>
            <a:pPr marL="261938" indent="-261938">
              <a:buClr>
                <a:schemeClr val="accent5">
                  <a:lumMod val="60000"/>
                  <a:lumOff val="40000"/>
                </a:schemeClr>
              </a:buClr>
              <a:buSzPct val="88000"/>
              <a:buFont typeface="Wingdings" panose="05000000000000000000" pitchFamily="2" charset="2"/>
              <a:buChar char="l"/>
            </a:pPr>
            <a:r>
              <a:rPr lang="ja-JP" altLang="en-US" sz="1760" dirty="0" smtClean="0">
                <a:latin typeface="+mn-ea"/>
                <a:cs typeface="メイリオ" panose="020B0604030504040204" pitchFamily="50" charset="-128"/>
              </a:rPr>
              <a:t>飽和</a:t>
            </a:r>
            <a:r>
              <a:rPr lang="ja-JP" altLang="en-US" sz="1760" dirty="0">
                <a:latin typeface="+mn-ea"/>
                <a:cs typeface="メイリオ" panose="020B0604030504040204" pitchFamily="50" charset="-128"/>
              </a:rPr>
              <a:t>脂肪酸のとり過ぎは動脈硬化を引き起こし、心筋梗塞のリスクとなるため注意する必要があります</a:t>
            </a:r>
            <a:r>
              <a:rPr lang="ja-JP" altLang="en-US" sz="1760" dirty="0" smtClean="0">
                <a:latin typeface="+mn-ea"/>
                <a:cs typeface="メイリオ" panose="020B0604030504040204" pitchFamily="50" charset="-128"/>
              </a:rPr>
              <a:t>。</a:t>
            </a:r>
            <a:endParaRPr lang="en-US" altLang="ja-JP" sz="1760" dirty="0" smtClean="0">
              <a:latin typeface="+mn-ea"/>
              <a:cs typeface="メイリオ" panose="020B0604030504040204" pitchFamily="50" charset="-128"/>
            </a:endParaRPr>
          </a:p>
          <a:p>
            <a:pPr marL="261938" indent="-261938">
              <a:buClr>
                <a:schemeClr val="accent5">
                  <a:lumMod val="60000"/>
                  <a:lumOff val="40000"/>
                </a:schemeClr>
              </a:buClr>
              <a:buSzPct val="88000"/>
              <a:buFont typeface="Wingdings" panose="05000000000000000000" pitchFamily="2" charset="2"/>
              <a:buChar char="l"/>
            </a:pPr>
            <a:r>
              <a:rPr lang="ja-JP" altLang="en-US" sz="1760" dirty="0" smtClean="0">
                <a:latin typeface="+mn-ea"/>
                <a:cs typeface="メイリオ" panose="020B0604030504040204" pitchFamily="50" charset="-128"/>
              </a:rPr>
              <a:t>食物繊維は</a:t>
            </a:r>
            <a:r>
              <a:rPr lang="ja-JP" altLang="en-US" sz="1760" dirty="0">
                <a:latin typeface="+mn-ea"/>
                <a:cs typeface="メイリオ" panose="020B0604030504040204" pitchFamily="50" charset="-128"/>
              </a:rPr>
              <a:t>、心筋梗塞や糖尿病などの生活習慣病予防のため</a:t>
            </a:r>
            <a:r>
              <a:rPr lang="ja-JP" altLang="en-US" sz="1760" dirty="0" smtClean="0">
                <a:latin typeface="+mn-ea"/>
                <a:cs typeface="メイリオ" panose="020B0604030504040204" pitchFamily="50" charset="-128"/>
              </a:rPr>
              <a:t>に、十分</a:t>
            </a:r>
            <a:r>
              <a:rPr lang="ja-JP" altLang="en-US" sz="1760" dirty="0">
                <a:latin typeface="+mn-ea"/>
                <a:cs typeface="メイリオ" panose="020B0604030504040204" pitchFamily="50" charset="-128"/>
              </a:rPr>
              <a:t>に摂取する必要があります。</a:t>
            </a:r>
          </a:p>
        </p:txBody>
      </p:sp>
      <p:cxnSp>
        <p:nvCxnSpPr>
          <p:cNvPr id="57" name="カギ線コネクタ 56"/>
          <p:cNvCxnSpPr>
            <a:stCxn id="12" idx="0"/>
            <a:endCxn id="39" idx="1"/>
          </p:cNvCxnSpPr>
          <p:nvPr/>
        </p:nvCxnSpPr>
        <p:spPr>
          <a:xfrm rot="5400000" flipH="1" flipV="1">
            <a:off x="4002270" y="4513968"/>
            <a:ext cx="1885596" cy="574941"/>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カギ線コネクタ 60"/>
          <p:cNvCxnSpPr/>
          <p:nvPr/>
        </p:nvCxnSpPr>
        <p:spPr>
          <a:xfrm flipV="1">
            <a:off x="5269598" y="5467878"/>
            <a:ext cx="217299" cy="576000"/>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5263556" y="6245064"/>
            <a:ext cx="648000" cy="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カギ線コネクタ 72"/>
          <p:cNvCxnSpPr/>
          <p:nvPr/>
        </p:nvCxnSpPr>
        <p:spPr>
          <a:xfrm rot="10800000" flipV="1">
            <a:off x="937614" y="3127276"/>
            <a:ext cx="540000" cy="2808000"/>
          </a:xfrm>
          <a:prstGeom prst="bentConnector2">
            <a:avLst/>
          </a:prstGeom>
          <a:ln w="28575">
            <a:solidFill>
              <a:srgbClr val="4472C4"/>
            </a:solidFill>
            <a:tailEnd type="triangle"/>
          </a:ln>
        </p:spPr>
        <p:style>
          <a:lnRef idx="1">
            <a:schemeClr val="accent1"/>
          </a:lnRef>
          <a:fillRef idx="0">
            <a:schemeClr val="accent1"/>
          </a:fillRef>
          <a:effectRef idx="0">
            <a:schemeClr val="accent1"/>
          </a:effectRef>
          <a:fontRef idx="minor">
            <a:schemeClr val="tx1"/>
          </a:fontRef>
        </p:style>
      </p:cxnSp>
      <p:cxnSp>
        <p:nvCxnSpPr>
          <p:cNvPr id="75" name="カギ線コネクタ 74"/>
          <p:cNvCxnSpPr/>
          <p:nvPr/>
        </p:nvCxnSpPr>
        <p:spPr>
          <a:xfrm rot="10800000" flipV="1">
            <a:off x="1225614" y="3882994"/>
            <a:ext cx="252000" cy="2016000"/>
          </a:xfrm>
          <a:prstGeom prst="bentConnector2">
            <a:avLst/>
          </a:prstGeom>
          <a:ln w="28575">
            <a:solidFill>
              <a:srgbClr val="4472C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1183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グループ化 68"/>
          <p:cNvGrpSpPr/>
          <p:nvPr/>
        </p:nvGrpSpPr>
        <p:grpSpPr>
          <a:xfrm>
            <a:off x="5474056" y="2707815"/>
            <a:ext cx="3375418" cy="3479923"/>
            <a:chOff x="4937857" y="3097667"/>
            <a:chExt cx="2430704" cy="3254804"/>
          </a:xfrm>
        </p:grpSpPr>
        <p:graphicFrame>
          <p:nvGraphicFramePr>
            <p:cNvPr id="70" name="グラフ 69"/>
            <p:cNvGraphicFramePr/>
            <p:nvPr>
              <p:extLst>
                <p:ext uri="{D42A27DB-BD31-4B8C-83A1-F6EECF244321}">
                  <p14:modId xmlns:p14="http://schemas.microsoft.com/office/powerpoint/2010/main" val="1382598236"/>
                </p:ext>
              </p:extLst>
            </p:nvPr>
          </p:nvGraphicFramePr>
          <p:xfrm>
            <a:off x="5007753" y="3097667"/>
            <a:ext cx="2360808" cy="2969918"/>
          </p:xfrm>
          <a:graphic>
            <a:graphicData uri="http://schemas.openxmlformats.org/drawingml/2006/chart">
              <c:chart xmlns:c="http://schemas.openxmlformats.org/drawingml/2006/chart" xmlns:r="http://schemas.openxmlformats.org/officeDocument/2006/relationships" r:id="rId2"/>
            </a:graphicData>
          </a:graphic>
        </p:graphicFrame>
        <p:cxnSp>
          <p:nvCxnSpPr>
            <p:cNvPr id="71" name="直線矢印コネクタ 70"/>
            <p:cNvCxnSpPr/>
            <p:nvPr/>
          </p:nvCxnSpPr>
          <p:spPr>
            <a:xfrm flipV="1">
              <a:off x="6586907" y="4080838"/>
              <a:ext cx="146619" cy="282775"/>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5707498" y="3765386"/>
              <a:ext cx="661675" cy="316653"/>
            </a:xfrm>
            <a:prstGeom prst="rect">
              <a:avLst/>
            </a:prstGeom>
            <a:noFill/>
          </p:spPr>
          <p:txBody>
            <a:bodyPr wrap="none" rtlCol="0">
              <a:spAutoFit/>
            </a:bodyPr>
            <a:lstStyle/>
            <a:p>
              <a:r>
                <a:rPr lang="en-US" altLang="ja-JP" sz="1600" dirty="0" smtClean="0">
                  <a:latin typeface="+mn-ea"/>
                </a:rPr>
                <a:t>20</a:t>
              </a:r>
              <a:r>
                <a:rPr lang="ja-JP" altLang="en-US" sz="1600" dirty="0" err="1" smtClean="0">
                  <a:latin typeface="+mn-ea"/>
                </a:rPr>
                <a:t>ｇ</a:t>
              </a:r>
              <a:r>
                <a:rPr lang="ja-JP" altLang="en-US" sz="1600" dirty="0" smtClean="0">
                  <a:latin typeface="+mn-ea"/>
                </a:rPr>
                <a:t>以上</a:t>
              </a:r>
              <a:endParaRPr lang="ja-JP" altLang="en-US" sz="1600" dirty="0">
                <a:latin typeface="+mn-ea"/>
              </a:endParaRPr>
            </a:p>
          </p:txBody>
        </p:sp>
        <p:sp>
          <p:nvSpPr>
            <p:cNvPr id="75" name="テキスト ボックス 74"/>
            <p:cNvSpPr txBox="1"/>
            <p:nvPr/>
          </p:nvSpPr>
          <p:spPr>
            <a:xfrm>
              <a:off x="6689607" y="3906815"/>
              <a:ext cx="661675" cy="316653"/>
            </a:xfrm>
            <a:prstGeom prst="rect">
              <a:avLst/>
            </a:prstGeom>
            <a:noFill/>
          </p:spPr>
          <p:txBody>
            <a:bodyPr wrap="none" rtlCol="0">
              <a:spAutoFit/>
            </a:bodyPr>
            <a:lstStyle/>
            <a:p>
              <a:r>
                <a:rPr lang="en-US" altLang="ja-JP" sz="1600" dirty="0" smtClean="0">
                  <a:latin typeface="+mn-ea"/>
                </a:rPr>
                <a:t>18</a:t>
              </a:r>
              <a:r>
                <a:rPr lang="ja-JP" altLang="en-US" sz="1600" dirty="0" err="1" smtClean="0">
                  <a:latin typeface="+mn-ea"/>
                </a:rPr>
                <a:t>ｇ</a:t>
              </a:r>
              <a:r>
                <a:rPr lang="ja-JP" altLang="en-US" sz="1600" dirty="0" smtClean="0">
                  <a:latin typeface="+mn-ea"/>
                </a:rPr>
                <a:t>以上</a:t>
              </a:r>
              <a:endParaRPr lang="ja-JP" altLang="en-US" sz="1600" dirty="0">
                <a:latin typeface="+mn-ea"/>
              </a:endParaRPr>
            </a:p>
          </p:txBody>
        </p:sp>
        <p:sp>
          <p:nvSpPr>
            <p:cNvPr id="76" name="テキスト ボックス 75"/>
            <p:cNvSpPr txBox="1"/>
            <p:nvPr/>
          </p:nvSpPr>
          <p:spPr>
            <a:xfrm>
              <a:off x="6595855" y="6035818"/>
              <a:ext cx="730650" cy="316653"/>
            </a:xfrm>
            <a:prstGeom prst="rect">
              <a:avLst/>
            </a:prstGeom>
            <a:noFill/>
          </p:spPr>
          <p:txBody>
            <a:bodyPr wrap="square" rtlCol="0">
              <a:spAutoFit/>
            </a:bodyPr>
            <a:lstStyle/>
            <a:p>
              <a:pPr algn="ctr"/>
              <a:r>
                <a:rPr lang="ja-JP" altLang="en-US" sz="1600" dirty="0"/>
                <a:t>目標</a:t>
              </a:r>
            </a:p>
          </p:txBody>
        </p:sp>
        <p:cxnSp>
          <p:nvCxnSpPr>
            <p:cNvPr id="77" name="直線矢印コネクタ 76"/>
            <p:cNvCxnSpPr/>
            <p:nvPr/>
          </p:nvCxnSpPr>
          <p:spPr>
            <a:xfrm flipV="1">
              <a:off x="5600432" y="3969740"/>
              <a:ext cx="147357" cy="32379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4937857" y="3267019"/>
              <a:ext cx="701385" cy="259080"/>
            </a:xfrm>
            <a:prstGeom prst="rect">
              <a:avLst/>
            </a:prstGeom>
            <a:noFill/>
          </p:spPr>
          <p:txBody>
            <a:bodyPr wrap="square" rtlCol="0">
              <a:spAutoFit/>
            </a:bodyPr>
            <a:lstStyle/>
            <a:p>
              <a:r>
                <a:rPr lang="ja-JP" altLang="en-US" sz="1200" dirty="0">
                  <a:latin typeface="+mn-ea"/>
                </a:rPr>
                <a:t>（</a:t>
              </a:r>
              <a:r>
                <a:rPr lang="ja-JP" altLang="en-US" sz="1200" dirty="0" err="1">
                  <a:latin typeface="+mn-ea"/>
                </a:rPr>
                <a:t>ｇ</a:t>
              </a:r>
              <a:r>
                <a:rPr lang="en-US" altLang="ja-JP" sz="1200" dirty="0">
                  <a:latin typeface="+mn-ea"/>
                </a:rPr>
                <a:t>/</a:t>
              </a:r>
              <a:r>
                <a:rPr lang="ja-JP" altLang="en-US" sz="1200" dirty="0">
                  <a:latin typeface="+mn-ea"/>
                </a:rPr>
                <a:t>日）</a:t>
              </a:r>
            </a:p>
          </p:txBody>
        </p:sp>
      </p:grpSp>
      <p:sp>
        <p:nvSpPr>
          <p:cNvPr id="34" name="ホームベース 33"/>
          <p:cNvSpPr/>
          <p:nvPr/>
        </p:nvSpPr>
        <p:spPr>
          <a:xfrm>
            <a:off x="2946" y="9798"/>
            <a:ext cx="2286786" cy="756000"/>
          </a:xfrm>
          <a:prstGeom prst="homePlat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2600" dirty="0"/>
              <a:t>現状①</a:t>
            </a:r>
          </a:p>
        </p:txBody>
      </p:sp>
      <p:sp>
        <p:nvSpPr>
          <p:cNvPr id="35" name="テキスト ボックス 34"/>
          <p:cNvSpPr txBox="1"/>
          <p:nvPr/>
        </p:nvSpPr>
        <p:spPr>
          <a:xfrm>
            <a:off x="1592005" y="9798"/>
            <a:ext cx="8836847" cy="892552"/>
          </a:xfrm>
          <a:prstGeom prst="rect">
            <a:avLst/>
          </a:prstGeom>
          <a:noFill/>
        </p:spPr>
        <p:txBody>
          <a:bodyPr wrap="square" rtlCol="0">
            <a:spAutoFit/>
          </a:bodyPr>
          <a:lstStyle/>
          <a:p>
            <a:pPr algn="ctr"/>
            <a:r>
              <a:rPr lang="ja-JP" altLang="en-US" sz="2600" dirty="0">
                <a:latin typeface="+mn-ea"/>
              </a:rPr>
              <a:t>たんぱく質、脂質、炭水化物のエネルギー構成比</a:t>
            </a:r>
            <a:endParaRPr lang="en-US" altLang="ja-JP" sz="2600" dirty="0">
              <a:latin typeface="+mn-ea"/>
            </a:endParaRPr>
          </a:p>
          <a:p>
            <a:pPr algn="ctr"/>
            <a:r>
              <a:rPr lang="ja-JP" altLang="en-US" sz="2600" dirty="0">
                <a:latin typeface="+mn-ea"/>
              </a:rPr>
              <a:t>及び食物繊維摂取量の状況</a:t>
            </a:r>
          </a:p>
        </p:txBody>
      </p:sp>
      <p:sp>
        <p:nvSpPr>
          <p:cNvPr id="43" name="テキスト ボックス 42"/>
          <p:cNvSpPr txBox="1"/>
          <p:nvPr/>
        </p:nvSpPr>
        <p:spPr>
          <a:xfrm>
            <a:off x="346834" y="1031896"/>
            <a:ext cx="9981656" cy="1200329"/>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l"/>
            </a:pPr>
            <a:r>
              <a:rPr lang="ja-JP" altLang="en-US" sz="2400" dirty="0">
                <a:latin typeface="+mn-ea"/>
              </a:rPr>
              <a:t>日本人のたんぱく質、脂質、炭水化物の摂取量は、</a:t>
            </a:r>
            <a:r>
              <a:rPr lang="ja-JP" altLang="en-US" sz="2400" dirty="0">
                <a:solidFill>
                  <a:srgbClr val="FF0000"/>
                </a:solidFill>
                <a:latin typeface="+mn-ea"/>
              </a:rPr>
              <a:t>平均的にはバランスがとれています</a:t>
            </a:r>
            <a:r>
              <a:rPr lang="ja-JP" altLang="en-US" sz="2400" dirty="0">
                <a:latin typeface="+mn-ea"/>
              </a:rPr>
              <a:t>。</a:t>
            </a:r>
            <a:endParaRPr lang="en-US" altLang="ja-JP" sz="2400" dirty="0">
              <a:latin typeface="+mn-ea"/>
            </a:endParaRPr>
          </a:p>
          <a:p>
            <a:pPr marL="342900" indent="-342900">
              <a:buFont typeface="Wingdings" panose="05000000000000000000" pitchFamily="2" charset="2"/>
              <a:buChar char="l"/>
            </a:pPr>
            <a:r>
              <a:rPr lang="ja-JP" altLang="en-US" sz="2400" dirty="0">
                <a:latin typeface="+mn-ea"/>
              </a:rPr>
              <a:t>炭水化物のうち、</a:t>
            </a:r>
            <a:r>
              <a:rPr lang="ja-JP" altLang="en-US" sz="2400" dirty="0">
                <a:solidFill>
                  <a:srgbClr val="FF0000"/>
                </a:solidFill>
                <a:latin typeface="+mn-ea"/>
              </a:rPr>
              <a:t>食物繊維の摂取量は、著しく不足</a:t>
            </a:r>
            <a:r>
              <a:rPr lang="ja-JP" altLang="en-US" sz="2400" dirty="0">
                <a:latin typeface="+mn-ea"/>
              </a:rPr>
              <a:t>しています。</a:t>
            </a:r>
            <a:endParaRPr lang="en-US" altLang="ja-JP" sz="2400" dirty="0">
              <a:latin typeface="+mn-ea"/>
            </a:endParaRPr>
          </a:p>
        </p:txBody>
      </p:sp>
      <p:sp>
        <p:nvSpPr>
          <p:cNvPr id="45" name="テキスト ボックス 44"/>
          <p:cNvSpPr txBox="1"/>
          <p:nvPr/>
        </p:nvSpPr>
        <p:spPr>
          <a:xfrm>
            <a:off x="5810013" y="2504451"/>
            <a:ext cx="3764500" cy="400110"/>
          </a:xfrm>
          <a:prstGeom prst="rect">
            <a:avLst/>
          </a:prstGeom>
          <a:noFill/>
        </p:spPr>
        <p:txBody>
          <a:bodyPr wrap="square" rtlCol="0">
            <a:spAutoFit/>
          </a:bodyPr>
          <a:lstStyle/>
          <a:p>
            <a:pPr algn="ctr"/>
            <a:r>
              <a:rPr lang="ja-JP" altLang="en-US" sz="2000" dirty="0">
                <a:latin typeface="+mn-ea"/>
              </a:rPr>
              <a:t>食物繊維摂取量の状況</a:t>
            </a:r>
            <a:r>
              <a:rPr lang="ja-JP" altLang="en-US" sz="1600" dirty="0">
                <a:latin typeface="+mn-ea"/>
              </a:rPr>
              <a:t>（</a:t>
            </a:r>
            <a:r>
              <a:rPr lang="en-US" altLang="ja-JP" sz="1600" dirty="0">
                <a:latin typeface="+mn-ea"/>
              </a:rPr>
              <a:t>20</a:t>
            </a:r>
            <a:r>
              <a:rPr lang="ja-JP" altLang="en-US" sz="1600" dirty="0">
                <a:latin typeface="+mn-ea"/>
              </a:rPr>
              <a:t>歳以上）</a:t>
            </a:r>
            <a:endParaRPr lang="ja-JP" altLang="en-US" sz="1600" baseline="30000" dirty="0">
              <a:latin typeface="+mn-ea"/>
            </a:endParaRPr>
          </a:p>
        </p:txBody>
      </p:sp>
      <p:sp>
        <p:nvSpPr>
          <p:cNvPr id="47" name="テキスト ボックス 46"/>
          <p:cNvSpPr txBox="1"/>
          <p:nvPr/>
        </p:nvSpPr>
        <p:spPr>
          <a:xfrm>
            <a:off x="8435594" y="4305335"/>
            <a:ext cx="2268000" cy="648000"/>
          </a:xfrm>
          <a:prstGeom prst="rect">
            <a:avLst/>
          </a:prstGeom>
          <a:noFill/>
        </p:spPr>
        <p:txBody>
          <a:bodyPr wrap="square" rtlCol="0">
            <a:spAutoFit/>
          </a:bodyPr>
          <a:lstStyle/>
          <a:p>
            <a:r>
              <a:rPr lang="en-US" altLang="ja-JP" sz="1200" dirty="0">
                <a:latin typeface="+mn-ea"/>
              </a:rPr>
              <a:t>※</a:t>
            </a:r>
            <a:r>
              <a:rPr lang="ja-JP" altLang="en-US" sz="1200" dirty="0">
                <a:latin typeface="+mn-ea"/>
              </a:rPr>
              <a:t>目標は、</a:t>
            </a:r>
            <a:r>
              <a:rPr lang="en-US" altLang="ja-JP" sz="1200" dirty="0">
                <a:latin typeface="+mn-ea"/>
              </a:rPr>
              <a:t>20</a:t>
            </a:r>
            <a:r>
              <a:rPr lang="ja-JP" altLang="en-US" sz="1200" dirty="0">
                <a:latin typeface="+mn-ea"/>
              </a:rPr>
              <a:t>～</a:t>
            </a:r>
            <a:r>
              <a:rPr lang="en-US" altLang="ja-JP" sz="1200" dirty="0">
                <a:latin typeface="+mn-ea"/>
              </a:rPr>
              <a:t>60</a:t>
            </a:r>
            <a:r>
              <a:rPr lang="ja-JP" altLang="en-US" sz="1200" dirty="0">
                <a:latin typeface="+mn-ea"/>
              </a:rPr>
              <a:t>歳代の値</a:t>
            </a:r>
            <a:endParaRPr lang="en-US" altLang="ja-JP" sz="1200" dirty="0">
              <a:latin typeface="+mn-ea"/>
            </a:endParaRPr>
          </a:p>
          <a:p>
            <a:pPr indent="87313"/>
            <a:r>
              <a:rPr lang="ja-JP" altLang="en-US" sz="1200" dirty="0">
                <a:latin typeface="+mn-ea"/>
              </a:rPr>
              <a:t>　</a:t>
            </a:r>
            <a:r>
              <a:rPr lang="en-US" altLang="ja-JP" sz="1200" dirty="0">
                <a:latin typeface="+mn-ea"/>
              </a:rPr>
              <a:t>70</a:t>
            </a:r>
            <a:r>
              <a:rPr lang="ja-JP" altLang="en-US" sz="1200" dirty="0">
                <a:latin typeface="+mn-ea"/>
              </a:rPr>
              <a:t>歳以上は</a:t>
            </a:r>
            <a:r>
              <a:rPr lang="ja-JP" altLang="en-US" sz="1200" dirty="0" smtClean="0">
                <a:latin typeface="+mn-ea"/>
              </a:rPr>
              <a:t>、</a:t>
            </a:r>
            <a:endParaRPr lang="en-US" altLang="ja-JP" sz="1200" dirty="0">
              <a:latin typeface="+mn-ea"/>
            </a:endParaRPr>
          </a:p>
          <a:p>
            <a:pPr indent="174625"/>
            <a:r>
              <a:rPr lang="ja-JP" altLang="en-US" sz="1200" dirty="0" smtClean="0">
                <a:latin typeface="+mn-ea"/>
              </a:rPr>
              <a:t>男性</a:t>
            </a:r>
            <a:r>
              <a:rPr lang="en-US" altLang="ja-JP" sz="1200" dirty="0">
                <a:latin typeface="+mn-ea"/>
              </a:rPr>
              <a:t>19</a:t>
            </a:r>
            <a:r>
              <a:rPr lang="ja-JP" altLang="en-US" sz="1200" dirty="0" err="1">
                <a:latin typeface="+mn-ea"/>
              </a:rPr>
              <a:t>ｇ</a:t>
            </a:r>
            <a:r>
              <a:rPr lang="ja-JP" altLang="en-US" sz="1200" dirty="0">
                <a:latin typeface="+mn-ea"/>
              </a:rPr>
              <a:t>以上</a:t>
            </a:r>
            <a:r>
              <a:rPr lang="ja-JP" altLang="en-US" sz="1200" dirty="0" smtClean="0">
                <a:latin typeface="+mn-ea"/>
              </a:rPr>
              <a:t>、女性</a:t>
            </a:r>
            <a:r>
              <a:rPr lang="en-US" altLang="ja-JP" sz="1200" dirty="0">
                <a:latin typeface="+mn-ea"/>
              </a:rPr>
              <a:t>17</a:t>
            </a:r>
            <a:r>
              <a:rPr lang="ja-JP" altLang="en-US" sz="1200" dirty="0" err="1">
                <a:latin typeface="+mn-ea"/>
              </a:rPr>
              <a:t>ｇ</a:t>
            </a:r>
            <a:r>
              <a:rPr lang="ja-JP" altLang="en-US" sz="1200" dirty="0">
                <a:latin typeface="+mn-ea"/>
              </a:rPr>
              <a:t>以上</a:t>
            </a:r>
            <a:endParaRPr lang="en-US" altLang="ja-JP" sz="1200" dirty="0">
              <a:latin typeface="+mn-ea"/>
            </a:endParaRPr>
          </a:p>
        </p:txBody>
      </p:sp>
      <p:grpSp>
        <p:nvGrpSpPr>
          <p:cNvPr id="79" name="グループ化 78"/>
          <p:cNvGrpSpPr/>
          <p:nvPr/>
        </p:nvGrpSpPr>
        <p:grpSpPr>
          <a:xfrm>
            <a:off x="56888" y="3221392"/>
            <a:ext cx="4638767" cy="2959531"/>
            <a:chOff x="778186" y="3064260"/>
            <a:chExt cx="4638767" cy="2959531"/>
          </a:xfrm>
        </p:grpSpPr>
        <p:graphicFrame>
          <p:nvGraphicFramePr>
            <p:cNvPr id="80" name="グラフ 79"/>
            <p:cNvGraphicFramePr/>
            <p:nvPr>
              <p:extLst>
                <p:ext uri="{D42A27DB-BD31-4B8C-83A1-F6EECF244321}">
                  <p14:modId xmlns:p14="http://schemas.microsoft.com/office/powerpoint/2010/main" val="2157297340"/>
                </p:ext>
              </p:extLst>
            </p:nvPr>
          </p:nvGraphicFramePr>
          <p:xfrm>
            <a:off x="902333" y="3211332"/>
            <a:ext cx="4514620" cy="2812459"/>
          </p:xfrm>
          <a:graphic>
            <a:graphicData uri="http://schemas.openxmlformats.org/drawingml/2006/chart">
              <c:chart xmlns:c="http://schemas.openxmlformats.org/drawingml/2006/chart" xmlns:r="http://schemas.openxmlformats.org/officeDocument/2006/relationships" r:id="rId3"/>
            </a:graphicData>
          </a:graphic>
        </p:graphicFrame>
        <p:sp>
          <p:nvSpPr>
            <p:cNvPr id="81" name="テキスト ボックス 80"/>
            <p:cNvSpPr txBox="1"/>
            <p:nvPr/>
          </p:nvSpPr>
          <p:spPr>
            <a:xfrm>
              <a:off x="962072" y="4819279"/>
              <a:ext cx="1158784" cy="338554"/>
            </a:xfrm>
            <a:prstGeom prst="rect">
              <a:avLst/>
            </a:prstGeom>
            <a:noFill/>
          </p:spPr>
          <p:txBody>
            <a:bodyPr wrap="square" rtlCol="0">
              <a:spAutoFit/>
            </a:bodyPr>
            <a:lstStyle/>
            <a:p>
              <a:pPr algn="r"/>
              <a:r>
                <a:rPr lang="ja-JP" altLang="en-US" sz="1600" dirty="0">
                  <a:latin typeface="+mn-ea"/>
                </a:rPr>
                <a:t>炭水化物</a:t>
              </a:r>
              <a:endParaRPr lang="en-US" altLang="ja-JP" sz="1600" dirty="0">
                <a:latin typeface="+mn-ea"/>
              </a:endParaRPr>
            </a:p>
          </p:txBody>
        </p:sp>
        <p:sp>
          <p:nvSpPr>
            <p:cNvPr id="82" name="テキスト ボックス 81"/>
            <p:cNvSpPr txBox="1"/>
            <p:nvPr/>
          </p:nvSpPr>
          <p:spPr>
            <a:xfrm>
              <a:off x="1127024" y="3704130"/>
              <a:ext cx="784729" cy="338554"/>
            </a:xfrm>
            <a:prstGeom prst="rect">
              <a:avLst/>
            </a:prstGeom>
            <a:noFill/>
          </p:spPr>
          <p:txBody>
            <a:bodyPr wrap="square" rtlCol="0">
              <a:spAutoFit/>
            </a:bodyPr>
            <a:lstStyle/>
            <a:p>
              <a:pPr algn="r"/>
              <a:r>
                <a:rPr lang="ja-JP" altLang="en-US" sz="1600" dirty="0">
                  <a:latin typeface="+mn-ea"/>
                </a:rPr>
                <a:t>脂質</a:t>
              </a:r>
              <a:endParaRPr lang="en-US" altLang="ja-JP" sz="1600" dirty="0">
                <a:latin typeface="+mn-ea"/>
              </a:endParaRPr>
            </a:p>
          </p:txBody>
        </p:sp>
        <p:sp>
          <p:nvSpPr>
            <p:cNvPr id="83" name="テキスト ボックス 82"/>
            <p:cNvSpPr txBox="1"/>
            <p:nvPr/>
          </p:nvSpPr>
          <p:spPr>
            <a:xfrm>
              <a:off x="945495" y="3349862"/>
              <a:ext cx="1243998" cy="338554"/>
            </a:xfrm>
            <a:prstGeom prst="rect">
              <a:avLst/>
            </a:prstGeom>
            <a:noFill/>
          </p:spPr>
          <p:txBody>
            <a:bodyPr wrap="square" rtlCol="0">
              <a:spAutoFit/>
            </a:bodyPr>
            <a:lstStyle/>
            <a:p>
              <a:pPr algn="r"/>
              <a:r>
                <a:rPr lang="ja-JP" altLang="en-US" sz="1600" dirty="0">
                  <a:latin typeface="+mn-ea"/>
                </a:rPr>
                <a:t>たんぱく質</a:t>
              </a:r>
              <a:endParaRPr lang="en-US" altLang="ja-JP" sz="1600" dirty="0">
                <a:latin typeface="+mn-ea"/>
              </a:endParaRPr>
            </a:p>
          </p:txBody>
        </p:sp>
        <p:sp>
          <p:nvSpPr>
            <p:cNvPr id="84" name="テキスト ボックス 83"/>
            <p:cNvSpPr txBox="1"/>
            <p:nvPr/>
          </p:nvSpPr>
          <p:spPr>
            <a:xfrm>
              <a:off x="4157031" y="3405929"/>
              <a:ext cx="800219" cy="338554"/>
            </a:xfrm>
            <a:prstGeom prst="rect">
              <a:avLst/>
            </a:prstGeom>
            <a:noFill/>
          </p:spPr>
          <p:txBody>
            <a:bodyPr wrap="none" rtlCol="0">
              <a:spAutoFit/>
            </a:bodyPr>
            <a:lstStyle/>
            <a:p>
              <a:pPr algn="ctr"/>
              <a:r>
                <a:rPr lang="en-US" altLang="ja-JP" sz="1600" dirty="0">
                  <a:solidFill>
                    <a:schemeClr val="bg1"/>
                  </a:solidFill>
                  <a:latin typeface="+mn-ea"/>
                </a:rPr>
                <a:t>13</a:t>
              </a:r>
              <a:r>
                <a:rPr lang="ja-JP" altLang="en-US" sz="1600" dirty="0">
                  <a:solidFill>
                    <a:schemeClr val="bg1"/>
                  </a:solidFill>
                  <a:latin typeface="+mn-ea"/>
                </a:rPr>
                <a:t>～</a:t>
              </a:r>
              <a:r>
                <a:rPr lang="en-US" altLang="ja-JP" sz="1600" dirty="0">
                  <a:solidFill>
                    <a:schemeClr val="bg1"/>
                  </a:solidFill>
                  <a:latin typeface="+mn-ea"/>
                </a:rPr>
                <a:t>20</a:t>
              </a:r>
            </a:p>
          </p:txBody>
        </p:sp>
        <p:sp>
          <p:nvSpPr>
            <p:cNvPr id="85" name="テキスト ボックス 84"/>
            <p:cNvSpPr txBox="1"/>
            <p:nvPr/>
          </p:nvSpPr>
          <p:spPr>
            <a:xfrm>
              <a:off x="778186" y="4056053"/>
              <a:ext cx="1548000" cy="324000"/>
            </a:xfrm>
            <a:prstGeom prst="rect">
              <a:avLst/>
            </a:prstGeom>
            <a:noFill/>
          </p:spPr>
          <p:txBody>
            <a:bodyPr wrap="square" rtlCol="0">
              <a:spAutoFit/>
            </a:bodyPr>
            <a:lstStyle/>
            <a:p>
              <a:r>
                <a:rPr lang="ja-JP" altLang="en-US" sz="1200" dirty="0" smtClean="0">
                  <a:latin typeface="+mn-ea"/>
                </a:rPr>
                <a:t>うち、</a:t>
              </a:r>
              <a:r>
                <a:rPr lang="ja-JP" altLang="en-US" sz="1600" dirty="0" smtClean="0">
                  <a:latin typeface="+mn-ea"/>
                </a:rPr>
                <a:t>飽和</a:t>
              </a:r>
              <a:r>
                <a:rPr lang="ja-JP" altLang="en-US" sz="1600" dirty="0">
                  <a:latin typeface="+mn-ea"/>
                </a:rPr>
                <a:t>脂肪酸</a:t>
              </a:r>
              <a:endParaRPr lang="en-US" altLang="ja-JP" sz="1600" dirty="0">
                <a:latin typeface="+mn-ea"/>
              </a:endParaRPr>
            </a:p>
          </p:txBody>
        </p:sp>
        <p:sp>
          <p:nvSpPr>
            <p:cNvPr id="86" name="テキスト ボックス 85"/>
            <p:cNvSpPr txBox="1"/>
            <p:nvPr/>
          </p:nvSpPr>
          <p:spPr>
            <a:xfrm>
              <a:off x="2313303" y="4022748"/>
              <a:ext cx="1221455" cy="338554"/>
            </a:xfrm>
            <a:prstGeom prst="rect">
              <a:avLst/>
            </a:prstGeom>
            <a:noFill/>
          </p:spPr>
          <p:txBody>
            <a:bodyPr wrap="square" rtlCol="0">
              <a:spAutoFit/>
            </a:bodyPr>
            <a:lstStyle/>
            <a:p>
              <a:pPr algn="ctr"/>
              <a:r>
                <a:rPr lang="en-US" altLang="ja-JP" sz="1600" dirty="0">
                  <a:latin typeface="+mn-ea"/>
                </a:rPr>
                <a:t>7.3</a:t>
              </a:r>
              <a:endParaRPr lang="ja-JP" altLang="en-US" sz="1600" dirty="0">
                <a:latin typeface="+mn-ea"/>
              </a:endParaRPr>
            </a:p>
          </p:txBody>
        </p:sp>
        <p:cxnSp>
          <p:nvCxnSpPr>
            <p:cNvPr id="87" name="直線矢印コネクタ 86"/>
            <p:cNvCxnSpPr/>
            <p:nvPr/>
          </p:nvCxnSpPr>
          <p:spPr>
            <a:xfrm flipV="1">
              <a:off x="3537311" y="4472682"/>
              <a:ext cx="415743" cy="374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3436966" y="3064260"/>
              <a:ext cx="1836000" cy="307777"/>
            </a:xfrm>
            <a:prstGeom prst="rect">
              <a:avLst/>
            </a:prstGeom>
            <a:noFill/>
          </p:spPr>
          <p:txBody>
            <a:bodyPr wrap="square" rtlCol="0">
              <a:spAutoFit/>
            </a:bodyPr>
            <a:lstStyle/>
            <a:p>
              <a:r>
                <a:rPr lang="ja-JP" altLang="en-US" sz="1400" dirty="0"/>
                <a:t>（単位：％エネルギー）</a:t>
              </a:r>
            </a:p>
          </p:txBody>
        </p:sp>
        <p:cxnSp>
          <p:nvCxnSpPr>
            <p:cNvPr id="89" name="直線コネクタ 88"/>
            <p:cNvCxnSpPr/>
            <p:nvPr/>
          </p:nvCxnSpPr>
          <p:spPr>
            <a:xfrm flipV="1">
              <a:off x="4009499" y="4108343"/>
              <a:ext cx="1105929" cy="313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4193106" y="4785956"/>
              <a:ext cx="800219" cy="338554"/>
            </a:xfrm>
            <a:prstGeom prst="rect">
              <a:avLst/>
            </a:prstGeom>
            <a:noFill/>
          </p:spPr>
          <p:txBody>
            <a:bodyPr wrap="none" rtlCol="0">
              <a:spAutoFit/>
            </a:bodyPr>
            <a:lstStyle/>
            <a:p>
              <a:pPr algn="ctr"/>
              <a:r>
                <a:rPr lang="en-US" altLang="ja-JP" sz="1600" dirty="0">
                  <a:solidFill>
                    <a:schemeClr val="bg1"/>
                  </a:solidFill>
                  <a:latin typeface="+mn-ea"/>
                </a:rPr>
                <a:t>50</a:t>
              </a:r>
              <a:r>
                <a:rPr lang="ja-JP" altLang="en-US" sz="1600" dirty="0">
                  <a:solidFill>
                    <a:schemeClr val="bg1"/>
                  </a:solidFill>
                  <a:latin typeface="+mn-ea"/>
                </a:rPr>
                <a:t>～</a:t>
              </a:r>
              <a:r>
                <a:rPr lang="en-US" altLang="ja-JP" sz="1600" dirty="0">
                  <a:solidFill>
                    <a:schemeClr val="bg1"/>
                  </a:solidFill>
                  <a:latin typeface="+mn-ea"/>
                </a:rPr>
                <a:t>65</a:t>
              </a:r>
            </a:p>
          </p:txBody>
        </p:sp>
        <p:sp>
          <p:nvSpPr>
            <p:cNvPr id="91" name="テキスト ボックス 90"/>
            <p:cNvSpPr txBox="1"/>
            <p:nvPr/>
          </p:nvSpPr>
          <p:spPr>
            <a:xfrm>
              <a:off x="4157031" y="3734911"/>
              <a:ext cx="800219" cy="338554"/>
            </a:xfrm>
            <a:prstGeom prst="rect">
              <a:avLst/>
            </a:prstGeom>
            <a:noFill/>
          </p:spPr>
          <p:txBody>
            <a:bodyPr wrap="none" rtlCol="0">
              <a:spAutoFit/>
            </a:bodyPr>
            <a:lstStyle/>
            <a:p>
              <a:pPr algn="ctr"/>
              <a:r>
                <a:rPr lang="en-US" altLang="ja-JP" sz="1600" dirty="0">
                  <a:solidFill>
                    <a:schemeClr val="bg1"/>
                  </a:solidFill>
                  <a:latin typeface="+mn-ea"/>
                </a:rPr>
                <a:t>20</a:t>
              </a:r>
              <a:r>
                <a:rPr lang="ja-JP" altLang="en-US" sz="1600" dirty="0">
                  <a:solidFill>
                    <a:schemeClr val="bg1"/>
                  </a:solidFill>
                  <a:latin typeface="+mn-ea"/>
                </a:rPr>
                <a:t>～</a:t>
              </a:r>
              <a:r>
                <a:rPr lang="en-US" altLang="ja-JP" sz="1600" dirty="0">
                  <a:solidFill>
                    <a:schemeClr val="bg1"/>
                  </a:solidFill>
                  <a:latin typeface="+mn-ea"/>
                </a:rPr>
                <a:t>30</a:t>
              </a:r>
            </a:p>
          </p:txBody>
        </p:sp>
        <p:sp>
          <p:nvSpPr>
            <p:cNvPr id="92" name="テキスト ボックス 91"/>
            <p:cNvSpPr txBox="1"/>
            <p:nvPr/>
          </p:nvSpPr>
          <p:spPr>
            <a:xfrm>
              <a:off x="3897769" y="4047677"/>
              <a:ext cx="1412419" cy="338554"/>
            </a:xfrm>
            <a:prstGeom prst="rect">
              <a:avLst/>
            </a:prstGeom>
            <a:noFill/>
          </p:spPr>
          <p:txBody>
            <a:bodyPr wrap="square" rtlCol="0">
              <a:spAutoFit/>
            </a:bodyPr>
            <a:lstStyle/>
            <a:p>
              <a:pPr algn="ctr"/>
              <a:r>
                <a:rPr lang="ja-JP" altLang="en-US" sz="1600" dirty="0">
                  <a:solidFill>
                    <a:schemeClr val="bg1"/>
                  </a:solidFill>
                  <a:latin typeface="+mn-ea"/>
                </a:rPr>
                <a:t>７</a:t>
              </a:r>
              <a:r>
                <a:rPr lang="ja-JP" altLang="en-US" sz="1600" dirty="0" smtClean="0">
                  <a:solidFill>
                    <a:schemeClr val="bg1"/>
                  </a:solidFill>
                  <a:latin typeface="+mn-ea"/>
                </a:rPr>
                <a:t>以下</a:t>
              </a:r>
              <a:endParaRPr lang="ja-JP" altLang="en-US" sz="1600" dirty="0">
                <a:solidFill>
                  <a:schemeClr val="bg1"/>
                </a:solidFill>
                <a:latin typeface="+mn-ea"/>
              </a:endParaRPr>
            </a:p>
          </p:txBody>
        </p:sp>
        <p:cxnSp>
          <p:nvCxnSpPr>
            <p:cNvPr id="93" name="直線コネクタ 92"/>
            <p:cNvCxnSpPr/>
            <p:nvPr/>
          </p:nvCxnSpPr>
          <p:spPr>
            <a:xfrm flipV="1">
              <a:off x="2358291" y="4073465"/>
              <a:ext cx="1154986" cy="152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94" name="テキスト ボックス 93"/>
          <p:cNvSpPr txBox="1"/>
          <p:nvPr/>
        </p:nvSpPr>
        <p:spPr>
          <a:xfrm>
            <a:off x="5901699" y="5853315"/>
            <a:ext cx="1090397" cy="338554"/>
          </a:xfrm>
          <a:prstGeom prst="rect">
            <a:avLst/>
          </a:prstGeom>
          <a:noFill/>
        </p:spPr>
        <p:txBody>
          <a:bodyPr wrap="square" rtlCol="0">
            <a:spAutoFit/>
          </a:bodyPr>
          <a:lstStyle/>
          <a:p>
            <a:pPr algn="ctr"/>
            <a:r>
              <a:rPr lang="ja-JP" altLang="en-US" sz="1600" dirty="0"/>
              <a:t>現状</a:t>
            </a:r>
          </a:p>
        </p:txBody>
      </p:sp>
      <p:sp>
        <p:nvSpPr>
          <p:cNvPr id="95" name="テキスト ボックス 94"/>
          <p:cNvSpPr txBox="1"/>
          <p:nvPr/>
        </p:nvSpPr>
        <p:spPr>
          <a:xfrm>
            <a:off x="7428061" y="5853315"/>
            <a:ext cx="781754" cy="338554"/>
          </a:xfrm>
          <a:prstGeom prst="rect">
            <a:avLst/>
          </a:prstGeom>
          <a:noFill/>
        </p:spPr>
        <p:txBody>
          <a:bodyPr wrap="square" rtlCol="0">
            <a:spAutoFit/>
          </a:bodyPr>
          <a:lstStyle/>
          <a:p>
            <a:pPr algn="ctr"/>
            <a:r>
              <a:rPr lang="ja-JP" altLang="en-US" sz="1600" dirty="0"/>
              <a:t>現状</a:t>
            </a:r>
          </a:p>
        </p:txBody>
      </p:sp>
      <p:sp>
        <p:nvSpPr>
          <p:cNvPr id="97" name="テキスト ボックス 96"/>
          <p:cNvSpPr txBox="1"/>
          <p:nvPr/>
        </p:nvSpPr>
        <p:spPr>
          <a:xfrm>
            <a:off x="6429873" y="5861033"/>
            <a:ext cx="1014623" cy="338554"/>
          </a:xfrm>
          <a:prstGeom prst="rect">
            <a:avLst/>
          </a:prstGeom>
          <a:noFill/>
        </p:spPr>
        <p:txBody>
          <a:bodyPr wrap="square" rtlCol="0">
            <a:spAutoFit/>
          </a:bodyPr>
          <a:lstStyle/>
          <a:p>
            <a:pPr algn="ctr"/>
            <a:r>
              <a:rPr lang="ja-JP" altLang="en-US" sz="1600" dirty="0"/>
              <a:t>目標</a:t>
            </a:r>
          </a:p>
        </p:txBody>
      </p:sp>
      <p:sp>
        <p:nvSpPr>
          <p:cNvPr id="98" name="テキスト ボックス 97"/>
          <p:cNvSpPr txBox="1"/>
          <p:nvPr/>
        </p:nvSpPr>
        <p:spPr>
          <a:xfrm>
            <a:off x="5709070" y="6528280"/>
            <a:ext cx="4633377" cy="307777"/>
          </a:xfrm>
          <a:prstGeom prst="rect">
            <a:avLst/>
          </a:prstGeom>
          <a:noFill/>
        </p:spPr>
        <p:txBody>
          <a:bodyPr wrap="square" rtlCol="0">
            <a:spAutoFit/>
          </a:bodyPr>
          <a:lstStyle/>
          <a:p>
            <a:r>
              <a:rPr lang="ja-JP" altLang="en-US" sz="1400" dirty="0">
                <a:latin typeface="+mn-ea"/>
              </a:rPr>
              <a:t>資料：（現状）厚生労働省「平成</a:t>
            </a:r>
            <a:r>
              <a:rPr lang="en-US" altLang="ja-JP" sz="1400" dirty="0">
                <a:latin typeface="+mn-ea"/>
              </a:rPr>
              <a:t>28</a:t>
            </a:r>
            <a:r>
              <a:rPr lang="ja-JP" altLang="en-US" sz="1400" dirty="0">
                <a:latin typeface="+mn-ea"/>
              </a:rPr>
              <a:t>年国民健康・栄養調査」</a:t>
            </a:r>
            <a:endParaRPr lang="en-US" altLang="ja-JP" sz="1400" dirty="0">
              <a:latin typeface="+mn-ea"/>
            </a:endParaRPr>
          </a:p>
        </p:txBody>
      </p:sp>
      <p:sp>
        <p:nvSpPr>
          <p:cNvPr id="100" name="テキスト ボックス 99"/>
          <p:cNvSpPr txBox="1"/>
          <p:nvPr/>
        </p:nvSpPr>
        <p:spPr>
          <a:xfrm>
            <a:off x="6179784" y="6769737"/>
            <a:ext cx="4644383" cy="307777"/>
          </a:xfrm>
          <a:prstGeom prst="rect">
            <a:avLst/>
          </a:prstGeom>
          <a:noFill/>
        </p:spPr>
        <p:txBody>
          <a:bodyPr wrap="square" rtlCol="0">
            <a:spAutoFit/>
          </a:bodyPr>
          <a:lstStyle/>
          <a:p>
            <a:r>
              <a:rPr lang="en-US" altLang="ja-JP" sz="1400" dirty="0">
                <a:latin typeface="+mn-ea"/>
              </a:rPr>
              <a:t>(</a:t>
            </a:r>
            <a:r>
              <a:rPr lang="ja-JP" altLang="en-US" sz="1400" dirty="0">
                <a:latin typeface="+mn-ea"/>
              </a:rPr>
              <a:t>目標）厚生労働省「日本人の食事摂取基準（</a:t>
            </a:r>
            <a:r>
              <a:rPr lang="en-US" altLang="ja-JP" sz="1400" dirty="0">
                <a:latin typeface="+mn-ea"/>
              </a:rPr>
              <a:t>2015</a:t>
            </a:r>
            <a:r>
              <a:rPr lang="ja-JP" altLang="en-US" sz="1400" dirty="0">
                <a:latin typeface="+mn-ea"/>
              </a:rPr>
              <a:t>年版）」</a:t>
            </a:r>
          </a:p>
        </p:txBody>
      </p:sp>
      <p:sp>
        <p:nvSpPr>
          <p:cNvPr id="101" name="テキスト ボックス 100"/>
          <p:cNvSpPr txBox="1"/>
          <p:nvPr/>
        </p:nvSpPr>
        <p:spPr>
          <a:xfrm>
            <a:off x="365235" y="2335755"/>
            <a:ext cx="4918540" cy="707886"/>
          </a:xfrm>
          <a:prstGeom prst="rect">
            <a:avLst/>
          </a:prstGeom>
          <a:noFill/>
        </p:spPr>
        <p:txBody>
          <a:bodyPr wrap="square" rtlCol="0">
            <a:spAutoFit/>
          </a:bodyPr>
          <a:lstStyle/>
          <a:p>
            <a:pPr algn="ctr"/>
            <a:r>
              <a:rPr lang="ja-JP" altLang="en-US" sz="2000" dirty="0">
                <a:latin typeface="+mn-ea"/>
              </a:rPr>
              <a:t>たんぱく質、脂質、炭水化物の</a:t>
            </a:r>
            <a:endParaRPr lang="en-US" altLang="ja-JP" sz="2000" dirty="0">
              <a:latin typeface="+mn-ea"/>
            </a:endParaRPr>
          </a:p>
          <a:p>
            <a:pPr algn="ctr"/>
            <a:r>
              <a:rPr lang="ja-JP" altLang="en-US" sz="2000" dirty="0">
                <a:latin typeface="+mn-ea"/>
              </a:rPr>
              <a:t>エネルギー構成比の状況</a:t>
            </a:r>
            <a:r>
              <a:rPr lang="ja-JP" altLang="en-US" sz="1600" dirty="0">
                <a:latin typeface="+mn-ea"/>
              </a:rPr>
              <a:t>（</a:t>
            </a:r>
            <a:r>
              <a:rPr lang="en-US" altLang="ja-JP" sz="1600" dirty="0">
                <a:latin typeface="+mn-ea"/>
              </a:rPr>
              <a:t>20</a:t>
            </a:r>
            <a:r>
              <a:rPr lang="ja-JP" altLang="en-US" sz="1600" dirty="0">
                <a:latin typeface="+mn-ea"/>
              </a:rPr>
              <a:t>歳以上）</a:t>
            </a:r>
          </a:p>
        </p:txBody>
      </p:sp>
      <p:sp>
        <p:nvSpPr>
          <p:cNvPr id="38" name="テキスト ボックス 37"/>
          <p:cNvSpPr txBox="1"/>
          <p:nvPr/>
        </p:nvSpPr>
        <p:spPr>
          <a:xfrm>
            <a:off x="6237840" y="6139386"/>
            <a:ext cx="864000" cy="360000"/>
          </a:xfrm>
          <a:prstGeom prst="rect">
            <a:avLst/>
          </a:prstGeom>
          <a:noFill/>
          <a:ln>
            <a:solidFill>
              <a:schemeClr val="tx1"/>
            </a:solidFill>
          </a:ln>
        </p:spPr>
        <p:txBody>
          <a:bodyPr wrap="square" rtlCol="0" anchor="ctr">
            <a:spAutoFit/>
          </a:bodyPr>
          <a:lstStyle/>
          <a:p>
            <a:pPr algn="ctr"/>
            <a:r>
              <a:rPr lang="ja-JP" altLang="en-US" sz="1600" dirty="0"/>
              <a:t>男性</a:t>
            </a:r>
          </a:p>
        </p:txBody>
      </p:sp>
      <p:sp>
        <p:nvSpPr>
          <p:cNvPr id="39" name="テキスト ボックス 8"/>
          <p:cNvSpPr txBox="1"/>
          <p:nvPr/>
        </p:nvSpPr>
        <p:spPr>
          <a:xfrm>
            <a:off x="7583611" y="6139386"/>
            <a:ext cx="864000" cy="360000"/>
          </a:xfrm>
          <a:prstGeom prst="rect">
            <a:avLst/>
          </a:prstGeom>
          <a:noFill/>
          <a:ln>
            <a:solidFill>
              <a:schemeClr val="tx1"/>
            </a:solidFill>
          </a:ln>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dirty="0"/>
              <a:t>女性</a:t>
            </a:r>
          </a:p>
        </p:txBody>
      </p:sp>
    </p:spTree>
    <p:extLst>
      <p:ext uri="{BB962C8B-B14F-4D97-AF65-F5344CB8AC3E}">
        <p14:creationId xmlns:p14="http://schemas.microsoft.com/office/powerpoint/2010/main" val="1040907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217161" y="38826"/>
            <a:ext cx="8388000" cy="756000"/>
          </a:xfrm>
          <a:prstGeom prst="rect">
            <a:avLst/>
          </a:prstGeom>
          <a:noFill/>
        </p:spPr>
        <p:txBody>
          <a:bodyPr wrap="square" rtlCol="0">
            <a:spAutoFit/>
          </a:bodyPr>
          <a:lstStyle/>
          <a:p>
            <a:pPr algn="ctr">
              <a:lnSpc>
                <a:spcPct val="80000"/>
              </a:lnSpc>
            </a:pPr>
            <a:r>
              <a:rPr lang="ja-JP" altLang="en-US" sz="2600" dirty="0">
                <a:latin typeface="+mn-ea"/>
              </a:rPr>
              <a:t>日本人はどのような食品</a:t>
            </a:r>
            <a:r>
              <a:rPr lang="ja-JP" altLang="en-US" sz="2600" dirty="0" smtClean="0">
                <a:latin typeface="+mn-ea"/>
              </a:rPr>
              <a:t>から</a:t>
            </a:r>
            <a:endParaRPr lang="en-US" altLang="ja-JP" sz="2600" dirty="0" smtClean="0">
              <a:latin typeface="+mn-ea"/>
            </a:endParaRPr>
          </a:p>
          <a:p>
            <a:pPr algn="ctr">
              <a:lnSpc>
                <a:spcPct val="80000"/>
              </a:lnSpc>
            </a:pPr>
            <a:r>
              <a:rPr lang="ja-JP" altLang="en-US" sz="2600" dirty="0" smtClean="0">
                <a:latin typeface="+mn-ea"/>
              </a:rPr>
              <a:t>たんぱく</a:t>
            </a:r>
            <a:r>
              <a:rPr lang="ja-JP" altLang="en-US" sz="2600" dirty="0">
                <a:latin typeface="+mn-ea"/>
              </a:rPr>
              <a:t>質、脂質、</a:t>
            </a:r>
            <a:r>
              <a:rPr lang="ja-JP" altLang="en-US" sz="2600" dirty="0" smtClean="0">
                <a:latin typeface="+mn-ea"/>
              </a:rPr>
              <a:t>炭水化物、食物繊維を摂取</a:t>
            </a:r>
            <a:r>
              <a:rPr lang="ja-JP" altLang="en-US" sz="2600" dirty="0">
                <a:latin typeface="+mn-ea"/>
              </a:rPr>
              <a:t>しているか？</a:t>
            </a:r>
          </a:p>
        </p:txBody>
      </p:sp>
      <p:sp>
        <p:nvSpPr>
          <p:cNvPr id="9" name="テキスト ボックス 8"/>
          <p:cNvSpPr txBox="1"/>
          <p:nvPr/>
        </p:nvSpPr>
        <p:spPr>
          <a:xfrm>
            <a:off x="197906" y="932248"/>
            <a:ext cx="10296000" cy="1944000"/>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l"/>
            </a:pPr>
            <a:r>
              <a:rPr lang="ja-JP" altLang="en-US" sz="2000" dirty="0">
                <a:latin typeface="+mn-ea"/>
                <a:cs typeface="メイリオ" panose="020B0604030504040204" pitchFamily="50" charset="-128"/>
              </a:rPr>
              <a:t>たんぱく質は、肉類、魚介類、大豆・大豆製品、卵類、乳類が主な摂取源で、これらは脂質の摂取源でもあります</a:t>
            </a:r>
            <a:r>
              <a:rPr lang="ja-JP" altLang="en-US" sz="2000" dirty="0" smtClean="0">
                <a:latin typeface="+mn-ea"/>
                <a:cs typeface="メイリオ" panose="020B0604030504040204" pitchFamily="50" charset="-128"/>
              </a:rPr>
              <a:t>。</a:t>
            </a:r>
            <a:endParaRPr lang="en-US" altLang="ja-JP" sz="2000" dirty="0" smtClean="0">
              <a:latin typeface="+mn-ea"/>
              <a:cs typeface="メイリオ" panose="020B0604030504040204" pitchFamily="50" charset="-128"/>
            </a:endParaRPr>
          </a:p>
          <a:p>
            <a:pPr marL="342900" indent="-342900">
              <a:buFont typeface="Wingdings" panose="05000000000000000000" pitchFamily="2" charset="2"/>
              <a:buChar char="l"/>
            </a:pPr>
            <a:r>
              <a:rPr lang="ja-JP" altLang="en-US" sz="2000" dirty="0">
                <a:latin typeface="+mn-ea"/>
                <a:cs typeface="メイリオ" panose="020B0604030504040204" pitchFamily="50" charset="-128"/>
              </a:rPr>
              <a:t>脂質では、油脂類や調味料といった調理方法に由来するものも摂取源となります</a:t>
            </a:r>
            <a:r>
              <a:rPr lang="ja-JP" altLang="en-US" sz="2000" dirty="0" smtClean="0">
                <a:latin typeface="+mn-ea"/>
                <a:cs typeface="メイリオ" panose="020B0604030504040204" pitchFamily="50" charset="-128"/>
              </a:rPr>
              <a:t>。</a:t>
            </a:r>
            <a:endParaRPr lang="en-US" altLang="ja-JP" sz="2000" dirty="0" smtClean="0">
              <a:latin typeface="+mn-ea"/>
              <a:cs typeface="メイリオ" panose="020B0604030504040204" pitchFamily="50" charset="-128"/>
            </a:endParaRPr>
          </a:p>
          <a:p>
            <a:pPr marL="342900" indent="-342900">
              <a:buFont typeface="Wingdings" panose="05000000000000000000" pitchFamily="2" charset="2"/>
              <a:buChar char="l"/>
            </a:pPr>
            <a:r>
              <a:rPr lang="ja-JP" altLang="en-US" sz="2000" dirty="0">
                <a:latin typeface="+mn-ea"/>
              </a:rPr>
              <a:t>炭水化物の主な摂取源は、穀類で全体の６割を占めます。</a:t>
            </a:r>
          </a:p>
          <a:p>
            <a:pPr marL="342900" indent="-342900">
              <a:buFont typeface="Wingdings" panose="05000000000000000000" pitchFamily="2" charset="2"/>
              <a:buChar char="l"/>
            </a:pPr>
            <a:r>
              <a:rPr lang="ja-JP" altLang="en-US" sz="2000" dirty="0">
                <a:latin typeface="+mn-ea"/>
              </a:rPr>
              <a:t>たんぱく質の摂取源で１位の</a:t>
            </a:r>
            <a:r>
              <a:rPr lang="en-US" altLang="ja-JP" sz="2000" dirty="0">
                <a:latin typeface="+mn-ea"/>
              </a:rPr>
              <a:t>〔</a:t>
            </a:r>
            <a:r>
              <a:rPr lang="ja-JP" altLang="en-US" sz="2000" dirty="0">
                <a:latin typeface="+mn-ea"/>
              </a:rPr>
              <a:t>　　　　　</a:t>
            </a:r>
            <a:r>
              <a:rPr lang="en-US" altLang="ja-JP" sz="2000" dirty="0">
                <a:latin typeface="+mn-ea"/>
              </a:rPr>
              <a:t>〕</a:t>
            </a:r>
            <a:r>
              <a:rPr lang="ja-JP" altLang="en-US" sz="2000" dirty="0">
                <a:latin typeface="+mn-ea"/>
              </a:rPr>
              <a:t>には、どの食品群が入るでしょうか</a:t>
            </a:r>
            <a:r>
              <a:rPr lang="ja-JP" altLang="en-US" sz="2000" dirty="0" smtClean="0">
                <a:latin typeface="+mn-ea"/>
              </a:rPr>
              <a:t>。</a:t>
            </a:r>
            <a:endParaRPr lang="en-US" altLang="ja-JP" sz="2000" dirty="0" smtClean="0">
              <a:latin typeface="+mn-ea"/>
            </a:endParaRPr>
          </a:p>
          <a:p>
            <a:pPr marL="342900" indent="-342900">
              <a:buFont typeface="Wingdings" panose="05000000000000000000" pitchFamily="2" charset="2"/>
              <a:buChar char="l"/>
            </a:pPr>
            <a:r>
              <a:rPr lang="ja-JP" altLang="en-US" sz="2000" dirty="0">
                <a:latin typeface="+mn-ea"/>
              </a:rPr>
              <a:t>食物</a:t>
            </a:r>
            <a:r>
              <a:rPr lang="ja-JP" altLang="en-US" sz="2000" dirty="0" smtClean="0">
                <a:latin typeface="+mn-ea"/>
              </a:rPr>
              <a:t>繊維では、</a:t>
            </a:r>
            <a:r>
              <a:rPr lang="ja-JP" altLang="en-US" sz="2000" dirty="0">
                <a:latin typeface="+mn-ea"/>
              </a:rPr>
              <a:t>最も多いのが野菜類で４割近くを占め、次いで穀類が約２割となっています。</a:t>
            </a:r>
          </a:p>
        </p:txBody>
      </p:sp>
      <p:sp>
        <p:nvSpPr>
          <p:cNvPr id="12" name="ホームベース 11"/>
          <p:cNvSpPr/>
          <p:nvPr/>
        </p:nvSpPr>
        <p:spPr>
          <a:xfrm>
            <a:off x="2946" y="9797"/>
            <a:ext cx="2286786" cy="756000"/>
          </a:xfrm>
          <a:prstGeom prst="homePlat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2600" dirty="0"/>
              <a:t>現状②</a:t>
            </a:r>
          </a:p>
        </p:txBody>
      </p:sp>
      <p:sp>
        <p:nvSpPr>
          <p:cNvPr id="7" name="テキスト ボックス 6">
            <a:extLst>
              <a:ext uri="{FF2B5EF4-FFF2-40B4-BE49-F238E27FC236}">
                <a16:creationId xmlns="" xmlns:a16="http://schemas.microsoft.com/office/drawing/2014/main" id="{BB1EE021-AD91-4D48-A2B8-67AB50161F38}"/>
              </a:ext>
            </a:extLst>
          </p:cNvPr>
          <p:cNvSpPr txBox="1"/>
          <p:nvPr/>
        </p:nvSpPr>
        <p:spPr>
          <a:xfrm>
            <a:off x="6332865" y="6725684"/>
            <a:ext cx="3954929" cy="307777"/>
          </a:xfrm>
          <a:prstGeom prst="rect">
            <a:avLst/>
          </a:prstGeom>
          <a:noFill/>
        </p:spPr>
        <p:txBody>
          <a:bodyPr wrap="none" rtlCol="0">
            <a:spAutoFit/>
          </a:bodyPr>
          <a:lstStyle/>
          <a:p>
            <a:r>
              <a:rPr lang="ja-JP" altLang="en-US" sz="1400" dirty="0">
                <a:latin typeface="+mn-ea"/>
              </a:rPr>
              <a:t>資料：厚生労働省「平成</a:t>
            </a:r>
            <a:r>
              <a:rPr lang="en-US" altLang="ja-JP" sz="1400" dirty="0">
                <a:latin typeface="+mn-ea"/>
              </a:rPr>
              <a:t>28</a:t>
            </a:r>
            <a:r>
              <a:rPr lang="ja-JP" altLang="en-US" sz="1400" dirty="0">
                <a:latin typeface="+mn-ea"/>
              </a:rPr>
              <a:t>年国民健康・栄養調査」</a:t>
            </a:r>
          </a:p>
        </p:txBody>
      </p:sp>
      <p:sp>
        <p:nvSpPr>
          <p:cNvPr id="5" name="テキスト ボックス 4">
            <a:extLst>
              <a:ext uri="{FF2B5EF4-FFF2-40B4-BE49-F238E27FC236}">
                <a16:creationId xmlns="" xmlns:a16="http://schemas.microsoft.com/office/drawing/2014/main" id="{568FDD5E-BA04-4E2B-B23A-FB5713E1B81D}"/>
              </a:ext>
            </a:extLst>
          </p:cNvPr>
          <p:cNvSpPr txBox="1"/>
          <p:nvPr/>
        </p:nvSpPr>
        <p:spPr>
          <a:xfrm>
            <a:off x="8519253" y="4211195"/>
            <a:ext cx="408694" cy="483227"/>
          </a:xfrm>
          <a:prstGeom prst="rect">
            <a:avLst/>
          </a:prstGeom>
          <a:noFill/>
        </p:spPr>
        <p:txBody>
          <a:bodyPr wrap="none" rtlCol="0">
            <a:spAutoFit/>
          </a:bodyPr>
          <a:lstStyle/>
          <a:p>
            <a:endParaRPr lang="ja-JP" altLang="en-US" sz="1212" dirty="0">
              <a:latin typeface="+mn-ea"/>
            </a:endParaRPr>
          </a:p>
        </p:txBody>
      </p:sp>
      <p:sp>
        <p:nvSpPr>
          <p:cNvPr id="6" name="テキスト ボックス 5">
            <a:extLst>
              <a:ext uri="{FF2B5EF4-FFF2-40B4-BE49-F238E27FC236}">
                <a16:creationId xmlns="" xmlns:a16="http://schemas.microsoft.com/office/drawing/2014/main" id="{390A53A5-3C34-4FC5-8172-77EB1233DDA0}"/>
              </a:ext>
            </a:extLst>
          </p:cNvPr>
          <p:cNvSpPr txBox="1"/>
          <p:nvPr/>
        </p:nvSpPr>
        <p:spPr>
          <a:xfrm>
            <a:off x="1193641" y="3026325"/>
            <a:ext cx="8323074" cy="400110"/>
          </a:xfrm>
          <a:prstGeom prst="rect">
            <a:avLst/>
          </a:prstGeom>
          <a:noFill/>
        </p:spPr>
        <p:txBody>
          <a:bodyPr wrap="square" rtlCol="0">
            <a:spAutoFit/>
          </a:bodyPr>
          <a:lstStyle/>
          <a:p>
            <a:pPr algn="ctr"/>
            <a:r>
              <a:rPr lang="ja-JP" altLang="en-US" sz="2000" b="1" dirty="0">
                <a:latin typeface="+mn-ea"/>
              </a:rPr>
              <a:t>たんぱく質、脂質、炭水化物、食物繊維の食品群別摂取</a:t>
            </a:r>
            <a:r>
              <a:rPr lang="ja-JP" altLang="en-US" sz="2000" b="1" dirty="0" smtClean="0">
                <a:latin typeface="+mn-ea"/>
              </a:rPr>
              <a:t>構成比　</a:t>
            </a:r>
            <a:r>
              <a:rPr lang="ja-JP" altLang="en-US" sz="1400" b="1" dirty="0" smtClean="0">
                <a:latin typeface="+mn-ea"/>
              </a:rPr>
              <a:t>（</a:t>
            </a:r>
            <a:r>
              <a:rPr lang="en-US" altLang="ja-JP" sz="1400" b="1" dirty="0">
                <a:latin typeface="+mn-ea"/>
              </a:rPr>
              <a:t>20</a:t>
            </a:r>
            <a:r>
              <a:rPr lang="ja-JP" altLang="en-US" sz="1400" b="1" dirty="0">
                <a:latin typeface="+mn-ea"/>
              </a:rPr>
              <a:t>歳以上）</a:t>
            </a:r>
          </a:p>
        </p:txBody>
      </p:sp>
      <p:graphicFrame>
        <p:nvGraphicFramePr>
          <p:cNvPr id="10" name="グラフ 9">
            <a:extLst>
              <a:ext uri="{FF2B5EF4-FFF2-40B4-BE49-F238E27FC236}">
                <a16:creationId xmlns="" xmlns:a16="http://schemas.microsoft.com/office/drawing/2014/main" id="{C8C22D7C-85A4-43BA-9FEF-C5270D27C746}"/>
              </a:ext>
            </a:extLst>
          </p:cNvPr>
          <p:cNvGraphicFramePr>
            <a:graphicFrameLocks/>
          </p:cNvGraphicFramePr>
          <p:nvPr>
            <p:extLst>
              <p:ext uri="{D42A27DB-BD31-4B8C-83A1-F6EECF244321}">
                <p14:modId xmlns:p14="http://schemas.microsoft.com/office/powerpoint/2010/main" val="4205506120"/>
              </p:ext>
            </p:extLst>
          </p:nvPr>
        </p:nvGraphicFramePr>
        <p:xfrm>
          <a:off x="435816" y="3527592"/>
          <a:ext cx="9720000" cy="72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a:extLst>
              <a:ext uri="{FF2B5EF4-FFF2-40B4-BE49-F238E27FC236}">
                <a16:creationId xmlns="" xmlns:a16="http://schemas.microsoft.com/office/drawing/2014/main" id="{A67B5302-ED70-428D-BA7D-124C0DBB2EE7}"/>
              </a:ext>
            </a:extLst>
          </p:cNvPr>
          <p:cNvGraphicFramePr>
            <a:graphicFrameLocks/>
          </p:cNvGraphicFramePr>
          <p:nvPr>
            <p:extLst>
              <p:ext uri="{D42A27DB-BD31-4B8C-83A1-F6EECF244321}">
                <p14:modId xmlns:p14="http://schemas.microsoft.com/office/powerpoint/2010/main" val="986648693"/>
              </p:ext>
            </p:extLst>
          </p:nvPr>
        </p:nvGraphicFramePr>
        <p:xfrm>
          <a:off x="477919" y="4168993"/>
          <a:ext cx="9720000" cy="7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a:extLst>
              <a:ext uri="{FF2B5EF4-FFF2-40B4-BE49-F238E27FC236}">
                <a16:creationId xmlns="" xmlns:a16="http://schemas.microsoft.com/office/drawing/2014/main" id="{1C3F72CC-FD8A-4D54-A683-65C13454A3C0}"/>
              </a:ext>
            </a:extLst>
          </p:cNvPr>
          <p:cNvGraphicFramePr>
            <a:graphicFrameLocks/>
          </p:cNvGraphicFramePr>
          <p:nvPr>
            <p:extLst>
              <p:ext uri="{D42A27DB-BD31-4B8C-83A1-F6EECF244321}">
                <p14:modId xmlns:p14="http://schemas.microsoft.com/office/powerpoint/2010/main" val="3837292684"/>
              </p:ext>
            </p:extLst>
          </p:nvPr>
        </p:nvGraphicFramePr>
        <p:xfrm>
          <a:off x="453258" y="5476565"/>
          <a:ext cx="9732937" cy="684000"/>
        </p:xfrm>
        <a:graphic>
          <a:graphicData uri="http://schemas.openxmlformats.org/drawingml/2006/chart">
            <c:chart xmlns:c="http://schemas.openxmlformats.org/drawingml/2006/chart" xmlns:r="http://schemas.openxmlformats.org/officeDocument/2006/relationships" r:id="rId4"/>
          </a:graphicData>
        </a:graphic>
      </p:graphicFrame>
      <p:sp>
        <p:nvSpPr>
          <p:cNvPr id="14" name="テキスト ボックス 13">
            <a:extLst>
              <a:ext uri="{FF2B5EF4-FFF2-40B4-BE49-F238E27FC236}">
                <a16:creationId xmlns="" xmlns:a16="http://schemas.microsoft.com/office/drawing/2014/main" id="{AD5AC0E4-7AA1-4146-8B70-FA30A54BD69E}"/>
              </a:ext>
            </a:extLst>
          </p:cNvPr>
          <p:cNvSpPr txBox="1"/>
          <p:nvPr/>
        </p:nvSpPr>
        <p:spPr>
          <a:xfrm>
            <a:off x="9579932" y="3326437"/>
            <a:ext cx="819455" cy="261610"/>
          </a:xfrm>
          <a:prstGeom prst="rect">
            <a:avLst/>
          </a:prstGeom>
          <a:noFill/>
        </p:spPr>
        <p:txBody>
          <a:bodyPr wrap="none" rtlCol="0">
            <a:spAutoFit/>
          </a:bodyPr>
          <a:lstStyle/>
          <a:p>
            <a:pPr algn="r"/>
            <a:r>
              <a:rPr lang="ja-JP" altLang="en-US" sz="1100" dirty="0">
                <a:latin typeface="+mn-ea"/>
              </a:rPr>
              <a:t>（単位：％）</a:t>
            </a:r>
          </a:p>
        </p:txBody>
      </p:sp>
      <p:graphicFrame>
        <p:nvGraphicFramePr>
          <p:cNvPr id="15" name="グラフ 14">
            <a:extLst>
              <a:ext uri="{FF2B5EF4-FFF2-40B4-BE49-F238E27FC236}">
                <a16:creationId xmlns="" xmlns:a16="http://schemas.microsoft.com/office/drawing/2014/main" id="{256F3708-B0A4-4510-8264-3565C09E9028}"/>
              </a:ext>
            </a:extLst>
          </p:cNvPr>
          <p:cNvGraphicFramePr>
            <a:graphicFrameLocks/>
          </p:cNvGraphicFramePr>
          <p:nvPr>
            <p:extLst>
              <p:ext uri="{D42A27DB-BD31-4B8C-83A1-F6EECF244321}">
                <p14:modId xmlns:p14="http://schemas.microsoft.com/office/powerpoint/2010/main" val="352538407"/>
              </p:ext>
            </p:extLst>
          </p:nvPr>
        </p:nvGraphicFramePr>
        <p:xfrm>
          <a:off x="414816" y="4605960"/>
          <a:ext cx="9771379" cy="1008000"/>
        </p:xfrm>
        <a:graphic>
          <a:graphicData uri="http://schemas.openxmlformats.org/drawingml/2006/chart">
            <c:chart xmlns:c="http://schemas.openxmlformats.org/drawingml/2006/chart" xmlns:r="http://schemas.openxmlformats.org/officeDocument/2006/relationships" r:id="rId5"/>
          </a:graphicData>
        </a:graphic>
      </p:graphicFrame>
      <p:sp>
        <p:nvSpPr>
          <p:cNvPr id="16" name="テキスト ボックス 15">
            <a:extLst>
              <a:ext uri="{FF2B5EF4-FFF2-40B4-BE49-F238E27FC236}">
                <a16:creationId xmlns="" xmlns:a16="http://schemas.microsoft.com/office/drawing/2014/main" id="{3AB176D0-5E97-4FEE-BE1C-A0B8A517D8B5}"/>
              </a:ext>
            </a:extLst>
          </p:cNvPr>
          <p:cNvSpPr txBox="1"/>
          <p:nvPr/>
        </p:nvSpPr>
        <p:spPr>
          <a:xfrm>
            <a:off x="224753" y="3686129"/>
            <a:ext cx="1080000" cy="324000"/>
          </a:xfrm>
          <a:prstGeom prst="rect">
            <a:avLst/>
          </a:prstGeom>
          <a:noFill/>
        </p:spPr>
        <p:txBody>
          <a:bodyPr wrap="square" rtlCol="0">
            <a:spAutoFit/>
          </a:bodyPr>
          <a:lstStyle/>
          <a:p>
            <a:pPr algn="ctr"/>
            <a:r>
              <a:rPr lang="ja-JP" altLang="en-US" sz="1400" dirty="0">
                <a:latin typeface="+mn-ea"/>
              </a:rPr>
              <a:t>たんぱく質</a:t>
            </a:r>
          </a:p>
        </p:txBody>
      </p:sp>
      <p:sp>
        <p:nvSpPr>
          <p:cNvPr id="17" name="テキスト ボックス 16">
            <a:extLst>
              <a:ext uri="{FF2B5EF4-FFF2-40B4-BE49-F238E27FC236}">
                <a16:creationId xmlns="" xmlns:a16="http://schemas.microsoft.com/office/drawing/2014/main" id="{3645D775-AC63-4FD1-B4CE-11A990054A3F}"/>
              </a:ext>
            </a:extLst>
          </p:cNvPr>
          <p:cNvSpPr txBox="1"/>
          <p:nvPr/>
        </p:nvSpPr>
        <p:spPr>
          <a:xfrm>
            <a:off x="224753" y="4383797"/>
            <a:ext cx="1080000" cy="324000"/>
          </a:xfrm>
          <a:prstGeom prst="rect">
            <a:avLst/>
          </a:prstGeom>
          <a:noFill/>
        </p:spPr>
        <p:txBody>
          <a:bodyPr wrap="square" rtlCol="0">
            <a:spAutoFit/>
          </a:bodyPr>
          <a:lstStyle/>
          <a:p>
            <a:pPr algn="ctr"/>
            <a:r>
              <a:rPr lang="ja-JP" altLang="en-US" sz="1400" dirty="0">
                <a:latin typeface="+mn-ea"/>
              </a:rPr>
              <a:t>脂質</a:t>
            </a:r>
          </a:p>
        </p:txBody>
      </p:sp>
      <p:sp>
        <p:nvSpPr>
          <p:cNvPr id="18" name="テキスト ボックス 17">
            <a:extLst>
              <a:ext uri="{FF2B5EF4-FFF2-40B4-BE49-F238E27FC236}">
                <a16:creationId xmlns="" xmlns:a16="http://schemas.microsoft.com/office/drawing/2014/main" id="{9F9A35B2-D4D6-4FEA-9C99-8AC52CB607F4}"/>
              </a:ext>
            </a:extLst>
          </p:cNvPr>
          <p:cNvSpPr txBox="1"/>
          <p:nvPr/>
        </p:nvSpPr>
        <p:spPr>
          <a:xfrm>
            <a:off x="224753" y="5014766"/>
            <a:ext cx="1080000" cy="324000"/>
          </a:xfrm>
          <a:prstGeom prst="rect">
            <a:avLst/>
          </a:prstGeom>
          <a:noFill/>
        </p:spPr>
        <p:txBody>
          <a:bodyPr wrap="square" rtlCol="0">
            <a:spAutoFit/>
          </a:bodyPr>
          <a:lstStyle/>
          <a:p>
            <a:pPr algn="ctr"/>
            <a:r>
              <a:rPr lang="ja-JP" altLang="en-US" sz="1400" dirty="0">
                <a:latin typeface="+mn-ea"/>
              </a:rPr>
              <a:t>飽和脂肪酸</a:t>
            </a:r>
          </a:p>
        </p:txBody>
      </p:sp>
      <p:sp>
        <p:nvSpPr>
          <p:cNvPr id="19" name="テキスト ボックス 18">
            <a:extLst>
              <a:ext uri="{FF2B5EF4-FFF2-40B4-BE49-F238E27FC236}">
                <a16:creationId xmlns="" xmlns:a16="http://schemas.microsoft.com/office/drawing/2014/main" id="{103E03AE-7E3E-4F15-AAB8-45A64FA4AE5B}"/>
              </a:ext>
            </a:extLst>
          </p:cNvPr>
          <p:cNvSpPr txBox="1"/>
          <p:nvPr/>
        </p:nvSpPr>
        <p:spPr>
          <a:xfrm>
            <a:off x="224753" y="5672478"/>
            <a:ext cx="1080000" cy="324000"/>
          </a:xfrm>
          <a:prstGeom prst="rect">
            <a:avLst/>
          </a:prstGeom>
          <a:noFill/>
        </p:spPr>
        <p:txBody>
          <a:bodyPr wrap="square" rtlCol="0">
            <a:spAutoFit/>
          </a:bodyPr>
          <a:lstStyle/>
          <a:p>
            <a:pPr algn="ctr"/>
            <a:r>
              <a:rPr lang="ja-JP" altLang="en-US" sz="1400" dirty="0">
                <a:latin typeface="+mn-ea"/>
              </a:rPr>
              <a:t>炭水化物</a:t>
            </a:r>
          </a:p>
        </p:txBody>
      </p:sp>
      <p:graphicFrame>
        <p:nvGraphicFramePr>
          <p:cNvPr id="20" name="グラフ 19">
            <a:extLst>
              <a:ext uri="{FF2B5EF4-FFF2-40B4-BE49-F238E27FC236}">
                <a16:creationId xmlns="" xmlns:a16="http://schemas.microsoft.com/office/drawing/2014/main" id="{6987BA5F-EADF-45C1-B8D2-9A61C3BED0F1}"/>
              </a:ext>
            </a:extLst>
          </p:cNvPr>
          <p:cNvGraphicFramePr>
            <a:graphicFrameLocks/>
          </p:cNvGraphicFramePr>
          <p:nvPr>
            <p:extLst>
              <p:ext uri="{D42A27DB-BD31-4B8C-83A1-F6EECF244321}">
                <p14:modId xmlns:p14="http://schemas.microsoft.com/office/powerpoint/2010/main" val="112367321"/>
              </p:ext>
            </p:extLst>
          </p:nvPr>
        </p:nvGraphicFramePr>
        <p:xfrm>
          <a:off x="399816" y="5972328"/>
          <a:ext cx="9756000" cy="936000"/>
        </p:xfrm>
        <a:graphic>
          <a:graphicData uri="http://schemas.openxmlformats.org/drawingml/2006/chart">
            <c:chart xmlns:c="http://schemas.openxmlformats.org/drawingml/2006/chart" xmlns:r="http://schemas.openxmlformats.org/officeDocument/2006/relationships" r:id="rId6"/>
          </a:graphicData>
        </a:graphic>
      </p:graphicFrame>
      <p:sp>
        <p:nvSpPr>
          <p:cNvPr id="21" name="テキスト ボックス 20">
            <a:extLst>
              <a:ext uri="{FF2B5EF4-FFF2-40B4-BE49-F238E27FC236}">
                <a16:creationId xmlns="" xmlns:a16="http://schemas.microsoft.com/office/drawing/2014/main" id="{103E03AE-7E3E-4F15-AAB8-45A64FA4AE5B}"/>
              </a:ext>
            </a:extLst>
          </p:cNvPr>
          <p:cNvSpPr txBox="1"/>
          <p:nvPr/>
        </p:nvSpPr>
        <p:spPr>
          <a:xfrm>
            <a:off x="224753" y="6300198"/>
            <a:ext cx="1080000" cy="324000"/>
          </a:xfrm>
          <a:prstGeom prst="rect">
            <a:avLst/>
          </a:prstGeom>
          <a:noFill/>
        </p:spPr>
        <p:txBody>
          <a:bodyPr wrap="square" rtlCol="0">
            <a:spAutoFit/>
          </a:bodyPr>
          <a:lstStyle/>
          <a:p>
            <a:pPr algn="ctr"/>
            <a:r>
              <a:rPr lang="ja-JP" altLang="en-US" sz="1400" dirty="0" smtClean="0">
                <a:latin typeface="+mn-ea"/>
              </a:rPr>
              <a:t>食物繊維</a:t>
            </a:r>
            <a:endParaRPr lang="ja-JP" altLang="en-US" sz="1400" dirty="0">
              <a:latin typeface="+mn-ea"/>
            </a:endParaRPr>
          </a:p>
        </p:txBody>
      </p:sp>
    </p:spTree>
    <p:extLst>
      <p:ext uri="{BB962C8B-B14F-4D97-AF65-F5344CB8AC3E}">
        <p14:creationId xmlns:p14="http://schemas.microsoft.com/office/powerpoint/2010/main" val="847455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46288" y="194394"/>
            <a:ext cx="10038199" cy="830997"/>
          </a:xfrm>
          <a:prstGeom prst="rect">
            <a:avLst/>
          </a:prstGeom>
          <a:noFill/>
        </p:spPr>
        <p:txBody>
          <a:bodyPr wrap="square" rtlCol="0">
            <a:spAutoFit/>
          </a:bodyPr>
          <a:lstStyle/>
          <a:p>
            <a:pPr>
              <a:lnSpc>
                <a:spcPct val="75000"/>
              </a:lnSpc>
            </a:pPr>
            <a:r>
              <a:rPr lang="ja-JP" altLang="en-US" sz="2600" dirty="0">
                <a:latin typeface="+mn-ea"/>
              </a:rPr>
              <a:t>栄養成分表示を使って</a:t>
            </a:r>
            <a:r>
              <a:rPr lang="ja-JP" altLang="en-US" sz="2600" dirty="0" smtClean="0">
                <a:latin typeface="+mn-ea"/>
              </a:rPr>
              <a:t>、</a:t>
            </a:r>
            <a:endParaRPr lang="en-US" altLang="ja-JP" sz="2600" dirty="0" smtClean="0">
              <a:latin typeface="+mn-ea"/>
            </a:endParaRPr>
          </a:p>
          <a:p>
            <a:pPr>
              <a:lnSpc>
                <a:spcPct val="75000"/>
              </a:lnSpc>
            </a:pPr>
            <a:r>
              <a:rPr lang="ja-JP" altLang="en-US" sz="2600" dirty="0" smtClean="0">
                <a:latin typeface="+mn-ea"/>
              </a:rPr>
              <a:t>たんぱく</a:t>
            </a:r>
            <a:r>
              <a:rPr lang="ja-JP" altLang="en-US" sz="2600" dirty="0">
                <a:latin typeface="+mn-ea"/>
              </a:rPr>
              <a:t>質、脂質、炭水化物をバランスよくとる</a:t>
            </a:r>
            <a:r>
              <a:rPr lang="ja-JP" altLang="en-US" sz="3600" b="1" dirty="0">
                <a:solidFill>
                  <a:srgbClr val="C00000"/>
                </a:solidFill>
                <a:latin typeface="+mn-ea"/>
              </a:rPr>
              <a:t>ポイント</a:t>
            </a:r>
          </a:p>
        </p:txBody>
      </p:sp>
      <p:sp>
        <p:nvSpPr>
          <p:cNvPr id="11" name="テキスト ボックス 10"/>
          <p:cNvSpPr txBox="1"/>
          <p:nvPr/>
        </p:nvSpPr>
        <p:spPr>
          <a:xfrm>
            <a:off x="504905" y="1134019"/>
            <a:ext cx="6563619" cy="461665"/>
          </a:xfrm>
          <a:prstGeom prst="rect">
            <a:avLst/>
          </a:prstGeom>
          <a:noFill/>
        </p:spPr>
        <p:txBody>
          <a:bodyPr wrap="square" rtlCol="0">
            <a:spAutoFit/>
          </a:bodyPr>
          <a:lstStyle/>
          <a:p>
            <a:pPr marL="192395" indent="-192395">
              <a:buFont typeface="Wingdings" panose="05000000000000000000" pitchFamily="2" charset="2"/>
              <a:buChar char="p"/>
            </a:pPr>
            <a:r>
              <a:rPr lang="ja-JP" altLang="en-US" sz="2400" dirty="0">
                <a:latin typeface="+mn-ea"/>
              </a:rPr>
              <a:t>栄養的な特徴の違う食品を組み合わせて、選ぶ</a:t>
            </a:r>
          </a:p>
        </p:txBody>
      </p:sp>
      <p:sp>
        <p:nvSpPr>
          <p:cNvPr id="20" name="テキスト ボックス 19"/>
          <p:cNvSpPr txBox="1"/>
          <p:nvPr/>
        </p:nvSpPr>
        <p:spPr>
          <a:xfrm>
            <a:off x="523372" y="2392804"/>
            <a:ext cx="9360000" cy="1015663"/>
          </a:xfrm>
          <a:prstGeom prst="rect">
            <a:avLst/>
          </a:prstGeom>
          <a:noFill/>
        </p:spPr>
        <p:txBody>
          <a:bodyPr wrap="square" rtlCol="0">
            <a:spAutoFit/>
          </a:bodyPr>
          <a:lstStyle/>
          <a:p>
            <a:r>
              <a:rPr lang="ja-JP" altLang="en-US" sz="2000" dirty="0" smtClean="0">
                <a:latin typeface="+mn-ea"/>
                <a:cs typeface="メイリオ" panose="020B0604030504040204" pitchFamily="50" charset="-128"/>
              </a:rPr>
              <a:t>日本人</a:t>
            </a:r>
            <a:r>
              <a:rPr lang="ja-JP" altLang="en-US" sz="2000" dirty="0">
                <a:latin typeface="+mn-ea"/>
                <a:cs typeface="メイリオ" panose="020B0604030504040204" pitchFamily="50" charset="-128"/>
              </a:rPr>
              <a:t>のたんぱく質、脂質、炭水化物の摂取量は、現状では、平均的にバランスがとれています。ご飯やパン、</a:t>
            </a:r>
            <a:r>
              <a:rPr lang="ja-JP" altLang="en-US" sz="2000" dirty="0" err="1">
                <a:latin typeface="+mn-ea"/>
                <a:cs typeface="メイリオ" panose="020B0604030504040204" pitchFamily="50" charset="-128"/>
              </a:rPr>
              <a:t>めん</a:t>
            </a:r>
            <a:r>
              <a:rPr lang="ja-JP" altLang="en-US" sz="2000" dirty="0">
                <a:latin typeface="+mn-ea"/>
                <a:cs typeface="メイリオ" panose="020B0604030504040204" pitchFamily="50" charset="-128"/>
              </a:rPr>
              <a:t>類といった穀類を主食に、魚や肉など良質のたんぱく質を多く含む食品をおかずとして組み合わせることで、バランスを維持しています。　</a:t>
            </a:r>
          </a:p>
        </p:txBody>
      </p:sp>
      <p:sp>
        <p:nvSpPr>
          <p:cNvPr id="94" name="テキスト ボックス 93"/>
          <p:cNvSpPr txBox="1"/>
          <p:nvPr/>
        </p:nvSpPr>
        <p:spPr>
          <a:xfrm>
            <a:off x="810178" y="1538138"/>
            <a:ext cx="9555680" cy="707886"/>
          </a:xfrm>
          <a:prstGeom prst="rect">
            <a:avLst/>
          </a:prstGeom>
          <a:noFill/>
        </p:spPr>
        <p:txBody>
          <a:bodyPr wrap="square" rtlCol="0">
            <a:spAutoFit/>
          </a:bodyPr>
          <a:lstStyle/>
          <a:p>
            <a:r>
              <a:rPr lang="ja-JP" altLang="en-US" sz="2000" dirty="0" smtClean="0">
                <a:latin typeface="+mn-ea"/>
                <a:cs typeface="メイリオ" panose="020B0604030504040204" pitchFamily="50" charset="-128"/>
              </a:rPr>
              <a:t>炭水化物</a:t>
            </a:r>
            <a:r>
              <a:rPr lang="ja-JP" altLang="en-US" sz="2000" dirty="0">
                <a:latin typeface="+mn-ea"/>
                <a:cs typeface="メイリオ" panose="020B0604030504040204" pitchFamily="50" charset="-128"/>
              </a:rPr>
              <a:t>を多く含む食品と良質のたんぱく質を多く含む食品を組み合わせて選びます。その際、脂質のとり過ぎに気を付けます。</a:t>
            </a:r>
          </a:p>
        </p:txBody>
      </p:sp>
      <p:sp>
        <p:nvSpPr>
          <p:cNvPr id="23" name="角丸四角形 3">
            <a:extLst>
              <a:ext uri="{FF2B5EF4-FFF2-40B4-BE49-F238E27FC236}">
                <a16:creationId xmlns="" xmlns:a16="http://schemas.microsoft.com/office/drawing/2014/main" id="{CCB8AFAD-8835-4AEA-930D-080B3F6E5472}"/>
              </a:ext>
            </a:extLst>
          </p:cNvPr>
          <p:cNvSpPr/>
          <p:nvPr/>
        </p:nvSpPr>
        <p:spPr>
          <a:xfrm>
            <a:off x="351839" y="1134019"/>
            <a:ext cx="10080000" cy="1180348"/>
          </a:xfrm>
          <a:prstGeom prst="roundRect">
            <a:avLst/>
          </a:prstGeom>
          <a:noFill/>
          <a:ln w="19050">
            <a:solidFill>
              <a:srgbClr val="ED7D3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mn-ea"/>
            </a:endParaRPr>
          </a:p>
        </p:txBody>
      </p:sp>
      <p:sp>
        <p:nvSpPr>
          <p:cNvPr id="24" name="テキスト ボックス 23">
            <a:extLst>
              <a:ext uri="{FF2B5EF4-FFF2-40B4-BE49-F238E27FC236}">
                <a16:creationId xmlns="" xmlns:a16="http://schemas.microsoft.com/office/drawing/2014/main" id="{1DAFA267-992F-4686-B2D9-7C078F04471B}"/>
              </a:ext>
            </a:extLst>
          </p:cNvPr>
          <p:cNvSpPr txBox="1"/>
          <p:nvPr/>
        </p:nvSpPr>
        <p:spPr>
          <a:xfrm>
            <a:off x="523373" y="3594545"/>
            <a:ext cx="7573706" cy="461665"/>
          </a:xfrm>
          <a:prstGeom prst="rect">
            <a:avLst/>
          </a:prstGeom>
          <a:noFill/>
        </p:spPr>
        <p:txBody>
          <a:bodyPr wrap="square" rtlCol="0">
            <a:spAutoFit/>
          </a:bodyPr>
          <a:lstStyle/>
          <a:p>
            <a:pPr marL="192395" indent="-192395">
              <a:buFont typeface="Wingdings" panose="05000000000000000000" pitchFamily="2" charset="2"/>
              <a:buChar char="p"/>
            </a:pPr>
            <a:r>
              <a:rPr lang="ja-JP" altLang="en-US" sz="2400" dirty="0">
                <a:latin typeface="+mn-ea"/>
              </a:rPr>
              <a:t>生活習慣病予防のために食物繊維を十分に摂取する</a:t>
            </a:r>
          </a:p>
        </p:txBody>
      </p:sp>
      <p:sp>
        <p:nvSpPr>
          <p:cNvPr id="26" name="テキスト ボックス 25">
            <a:extLst>
              <a:ext uri="{FF2B5EF4-FFF2-40B4-BE49-F238E27FC236}">
                <a16:creationId xmlns="" xmlns:a16="http://schemas.microsoft.com/office/drawing/2014/main" id="{CFC01DB3-F90E-46D0-B6F9-94E9C56DFC21}"/>
              </a:ext>
            </a:extLst>
          </p:cNvPr>
          <p:cNvSpPr txBox="1"/>
          <p:nvPr/>
        </p:nvSpPr>
        <p:spPr>
          <a:xfrm>
            <a:off x="810178" y="4003337"/>
            <a:ext cx="7909752" cy="400110"/>
          </a:xfrm>
          <a:prstGeom prst="rect">
            <a:avLst/>
          </a:prstGeom>
          <a:noFill/>
        </p:spPr>
        <p:txBody>
          <a:bodyPr wrap="square" rtlCol="0">
            <a:spAutoFit/>
          </a:bodyPr>
          <a:lstStyle/>
          <a:p>
            <a:r>
              <a:rPr lang="ja-JP" altLang="en-US" sz="2000" dirty="0">
                <a:latin typeface="+mn-ea"/>
              </a:rPr>
              <a:t>野菜たっぷりの食事を心がけ、食物繊維が豊富な穀類食品を選びます。</a:t>
            </a:r>
          </a:p>
        </p:txBody>
      </p:sp>
      <p:sp>
        <p:nvSpPr>
          <p:cNvPr id="27" name="角丸四角形 3">
            <a:extLst>
              <a:ext uri="{FF2B5EF4-FFF2-40B4-BE49-F238E27FC236}">
                <a16:creationId xmlns="" xmlns:a16="http://schemas.microsoft.com/office/drawing/2014/main" id="{A0317C51-240F-400B-9815-79E91F423471}"/>
              </a:ext>
            </a:extLst>
          </p:cNvPr>
          <p:cNvSpPr/>
          <p:nvPr/>
        </p:nvSpPr>
        <p:spPr>
          <a:xfrm>
            <a:off x="351838" y="3515055"/>
            <a:ext cx="10080000" cy="935196"/>
          </a:xfrm>
          <a:prstGeom prst="roundRect">
            <a:avLst/>
          </a:prstGeom>
          <a:noFill/>
          <a:ln w="19050">
            <a:solidFill>
              <a:srgbClr val="ED7D3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mn-ea"/>
            </a:endParaRPr>
          </a:p>
        </p:txBody>
      </p:sp>
      <p:cxnSp>
        <p:nvCxnSpPr>
          <p:cNvPr id="12" name="直線コネクタ 11"/>
          <p:cNvCxnSpPr/>
          <p:nvPr/>
        </p:nvCxnSpPr>
        <p:spPr>
          <a:xfrm>
            <a:off x="305906" y="1003001"/>
            <a:ext cx="8784000" cy="42016"/>
          </a:xfrm>
          <a:prstGeom prst="line">
            <a:avLst/>
          </a:prstGeom>
          <a:ln w="28575">
            <a:solidFill>
              <a:srgbClr val="ED7D31"/>
            </a:solidFill>
          </a:ln>
        </p:spPr>
        <p:style>
          <a:lnRef idx="3">
            <a:schemeClr val="accent5"/>
          </a:lnRef>
          <a:fillRef idx="0">
            <a:schemeClr val="accent5"/>
          </a:fillRef>
          <a:effectRef idx="2">
            <a:schemeClr val="accent5"/>
          </a:effectRef>
          <a:fontRef idx="minor">
            <a:schemeClr val="tx1"/>
          </a:fontRef>
        </p:style>
      </p:cxnSp>
      <p:sp>
        <p:nvSpPr>
          <p:cNvPr id="13" name="テキスト ボックス 12"/>
          <p:cNvSpPr txBox="1"/>
          <p:nvPr/>
        </p:nvSpPr>
        <p:spPr>
          <a:xfrm>
            <a:off x="591116" y="4680240"/>
            <a:ext cx="6707926" cy="1015663"/>
          </a:xfrm>
          <a:prstGeom prst="rect">
            <a:avLst/>
          </a:prstGeom>
          <a:noFill/>
        </p:spPr>
        <p:txBody>
          <a:bodyPr wrap="square" rtlCol="0">
            <a:spAutoFit/>
          </a:bodyPr>
          <a:lstStyle/>
          <a:p>
            <a:r>
              <a:rPr lang="ja-JP" altLang="en-US" sz="2000" dirty="0" smtClean="0">
                <a:latin typeface="+mn-ea"/>
                <a:cs typeface="メイリオ" panose="020B0604030504040204" pitchFamily="50" charset="-128"/>
              </a:rPr>
              <a:t>日本人は、野菜類や穀類から食物繊維を多く摂取しています。糖尿病の発症予防に関しては、穀類に含まれる食物繊維の摂取量との関連が認められています。</a:t>
            </a:r>
            <a:endParaRPr lang="ja-JP" altLang="en-US" sz="2000" dirty="0">
              <a:latin typeface="+mn-ea"/>
              <a:cs typeface="メイリオ" panose="020B0604030504040204" pitchFamily="50" charset="-128"/>
            </a:endParaRPr>
          </a:p>
        </p:txBody>
      </p:sp>
      <p:sp>
        <p:nvSpPr>
          <p:cNvPr id="14" name="角丸四角形 13"/>
          <p:cNvSpPr/>
          <p:nvPr/>
        </p:nvSpPr>
        <p:spPr>
          <a:xfrm>
            <a:off x="7264891" y="4602311"/>
            <a:ext cx="1854011" cy="2497336"/>
          </a:xfrm>
          <a:prstGeom prst="roundRect">
            <a:avLst>
              <a:gd name="adj" fmla="val 72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710" dirty="0"/>
          </a:p>
        </p:txBody>
      </p:sp>
      <p:sp>
        <p:nvSpPr>
          <p:cNvPr id="15" name="テキスト ボックス 14"/>
          <p:cNvSpPr txBox="1"/>
          <p:nvPr/>
        </p:nvSpPr>
        <p:spPr>
          <a:xfrm>
            <a:off x="7388444" y="4621632"/>
            <a:ext cx="1710914" cy="584775"/>
          </a:xfrm>
          <a:prstGeom prst="rect">
            <a:avLst/>
          </a:prstGeom>
          <a:noFill/>
        </p:spPr>
        <p:txBody>
          <a:bodyPr wrap="square" rtlCol="0">
            <a:spAutoFit/>
          </a:bodyPr>
          <a:lstStyle/>
          <a:p>
            <a:pPr algn="ctr"/>
            <a:r>
              <a:rPr lang="ja-JP" altLang="en-US" sz="1600" dirty="0">
                <a:latin typeface="+mn-ea"/>
              </a:rPr>
              <a:t>栄養成分表示</a:t>
            </a:r>
            <a:endParaRPr lang="en-US" altLang="ja-JP" sz="1600" dirty="0">
              <a:latin typeface="+mn-ea"/>
            </a:endParaRPr>
          </a:p>
          <a:p>
            <a:pPr algn="ctr"/>
            <a:r>
              <a:rPr lang="ja-JP" altLang="en-US" sz="1600" dirty="0">
                <a:latin typeface="+mn-ea"/>
              </a:rPr>
              <a:t>１食（○ｇ）当たり</a:t>
            </a:r>
          </a:p>
        </p:txBody>
      </p:sp>
      <p:sp>
        <p:nvSpPr>
          <p:cNvPr id="16" name="テキスト ボックス 15"/>
          <p:cNvSpPr txBox="1"/>
          <p:nvPr/>
        </p:nvSpPr>
        <p:spPr>
          <a:xfrm>
            <a:off x="7299566" y="5257899"/>
            <a:ext cx="1246196" cy="1815882"/>
          </a:xfrm>
          <a:prstGeom prst="rect">
            <a:avLst/>
          </a:prstGeom>
          <a:noFill/>
        </p:spPr>
        <p:txBody>
          <a:bodyPr wrap="square" rtlCol="0">
            <a:spAutoFit/>
          </a:bodyPr>
          <a:lstStyle/>
          <a:p>
            <a:r>
              <a:rPr lang="ja-JP" altLang="en-US" sz="1600" dirty="0">
                <a:latin typeface="+mj-ea"/>
                <a:ea typeface="+mj-ea"/>
              </a:rPr>
              <a:t>エネルギー</a:t>
            </a:r>
            <a:endParaRPr lang="en-US" altLang="ja-JP" sz="1600" dirty="0">
              <a:latin typeface="+mj-ea"/>
              <a:ea typeface="+mj-ea"/>
            </a:endParaRPr>
          </a:p>
          <a:p>
            <a:r>
              <a:rPr lang="ja-JP" altLang="en-US" sz="1600" dirty="0">
                <a:latin typeface="+mj-ea"/>
                <a:ea typeface="+mj-ea"/>
              </a:rPr>
              <a:t>たんぱく質</a:t>
            </a:r>
            <a:endParaRPr lang="en-US" altLang="ja-JP" sz="1600" dirty="0">
              <a:latin typeface="+mj-ea"/>
              <a:ea typeface="+mj-ea"/>
            </a:endParaRPr>
          </a:p>
          <a:p>
            <a:r>
              <a:rPr lang="ja-JP" altLang="en-US" sz="1600" dirty="0">
                <a:latin typeface="+mj-ea"/>
                <a:ea typeface="+mj-ea"/>
              </a:rPr>
              <a:t>脂質</a:t>
            </a:r>
            <a:endParaRPr lang="en-US" altLang="ja-JP" sz="1600" dirty="0">
              <a:latin typeface="+mj-ea"/>
              <a:ea typeface="+mj-ea"/>
            </a:endParaRPr>
          </a:p>
          <a:p>
            <a:r>
              <a:rPr lang="ja-JP" altLang="en-US" sz="1600" dirty="0">
                <a:latin typeface="+mj-ea"/>
                <a:ea typeface="+mj-ea"/>
              </a:rPr>
              <a:t>炭水化物</a:t>
            </a:r>
            <a:endParaRPr lang="en-US" altLang="ja-JP" sz="1600" dirty="0">
              <a:latin typeface="+mj-ea"/>
              <a:ea typeface="+mj-ea"/>
            </a:endParaRPr>
          </a:p>
          <a:p>
            <a:r>
              <a:rPr lang="ja-JP" altLang="en-US" sz="1600" dirty="0">
                <a:latin typeface="+mj-ea"/>
                <a:ea typeface="+mj-ea"/>
              </a:rPr>
              <a:t>　糖質</a:t>
            </a:r>
            <a:endParaRPr lang="en-US" altLang="ja-JP" sz="1600" dirty="0">
              <a:latin typeface="+mj-ea"/>
              <a:ea typeface="+mj-ea"/>
            </a:endParaRPr>
          </a:p>
          <a:p>
            <a:r>
              <a:rPr lang="ja-JP" altLang="en-US" sz="1600" dirty="0">
                <a:latin typeface="+mj-ea"/>
                <a:ea typeface="+mj-ea"/>
              </a:rPr>
              <a:t>　食物繊維</a:t>
            </a:r>
            <a:endParaRPr lang="en-US" altLang="ja-JP" sz="1600" dirty="0">
              <a:latin typeface="+mj-ea"/>
              <a:ea typeface="+mj-ea"/>
            </a:endParaRPr>
          </a:p>
          <a:p>
            <a:r>
              <a:rPr lang="ja-JP" altLang="en-US" sz="1600" dirty="0">
                <a:latin typeface="+mj-ea"/>
                <a:ea typeface="+mj-ea"/>
              </a:rPr>
              <a:t>食塩相当量</a:t>
            </a:r>
            <a:endParaRPr lang="ja-JP" altLang="en-US" sz="1600" dirty="0"/>
          </a:p>
        </p:txBody>
      </p:sp>
      <p:sp>
        <p:nvSpPr>
          <p:cNvPr id="17" name="テキスト ボックス 16"/>
          <p:cNvSpPr txBox="1"/>
          <p:nvPr/>
        </p:nvSpPr>
        <p:spPr>
          <a:xfrm>
            <a:off x="8401212" y="5257899"/>
            <a:ext cx="717690" cy="1815882"/>
          </a:xfrm>
          <a:prstGeom prst="rect">
            <a:avLst/>
          </a:prstGeom>
          <a:noFill/>
        </p:spPr>
        <p:txBody>
          <a:bodyPr wrap="square" rtlCol="0">
            <a:spAutoFit/>
          </a:bodyPr>
          <a:lstStyle/>
          <a:p>
            <a:pPr algn="r"/>
            <a:r>
              <a:rPr lang="en-US" altLang="ja-JP" sz="1600" dirty="0">
                <a:latin typeface="+mn-ea"/>
              </a:rPr>
              <a:t>kcal</a:t>
            </a:r>
          </a:p>
          <a:p>
            <a:pPr algn="r"/>
            <a:r>
              <a:rPr lang="ja-JP" altLang="en-US" sz="1600" dirty="0">
                <a:latin typeface="+mn-ea"/>
              </a:rPr>
              <a:t>ｇ</a:t>
            </a:r>
            <a:endParaRPr lang="en-US" altLang="ja-JP" sz="1600" dirty="0">
              <a:latin typeface="+mn-ea"/>
            </a:endParaRPr>
          </a:p>
          <a:p>
            <a:pPr algn="r"/>
            <a:r>
              <a:rPr lang="ja-JP" altLang="en-US" sz="1600" dirty="0">
                <a:latin typeface="+mn-ea"/>
              </a:rPr>
              <a:t>ｇ</a:t>
            </a:r>
            <a:endParaRPr lang="en-US" altLang="ja-JP" sz="1600" dirty="0">
              <a:latin typeface="+mn-ea"/>
            </a:endParaRPr>
          </a:p>
          <a:p>
            <a:pPr algn="r"/>
            <a:r>
              <a:rPr lang="ja-JP" altLang="en-US" sz="1600" dirty="0">
                <a:latin typeface="+mn-ea"/>
              </a:rPr>
              <a:t>ｇ</a:t>
            </a:r>
            <a:endParaRPr lang="en-US" altLang="ja-JP" sz="1600" dirty="0">
              <a:latin typeface="+mn-ea"/>
            </a:endParaRPr>
          </a:p>
          <a:p>
            <a:pPr algn="r"/>
            <a:r>
              <a:rPr lang="ja-JP" altLang="en-US" sz="1600" dirty="0">
                <a:latin typeface="+mn-ea"/>
              </a:rPr>
              <a:t>ｇ</a:t>
            </a:r>
            <a:endParaRPr lang="en-US" altLang="ja-JP" sz="1600" dirty="0">
              <a:latin typeface="+mn-ea"/>
            </a:endParaRPr>
          </a:p>
          <a:p>
            <a:pPr algn="r"/>
            <a:r>
              <a:rPr lang="ja-JP" altLang="en-US" sz="1600" dirty="0">
                <a:latin typeface="+mn-ea"/>
              </a:rPr>
              <a:t>ｇ</a:t>
            </a:r>
            <a:endParaRPr lang="en-US" altLang="ja-JP" sz="1600" dirty="0">
              <a:latin typeface="+mn-ea"/>
            </a:endParaRPr>
          </a:p>
          <a:p>
            <a:pPr algn="r"/>
            <a:r>
              <a:rPr lang="ja-JP" altLang="en-US" sz="1600" dirty="0">
                <a:latin typeface="+mn-ea"/>
              </a:rPr>
              <a:t>ｇ</a:t>
            </a:r>
          </a:p>
        </p:txBody>
      </p:sp>
      <p:sp>
        <p:nvSpPr>
          <p:cNvPr id="18" name="正方形/長方形 17"/>
          <p:cNvSpPr/>
          <p:nvPr/>
        </p:nvSpPr>
        <p:spPr>
          <a:xfrm>
            <a:off x="7213667" y="6541545"/>
            <a:ext cx="1980000" cy="257453"/>
          </a:xfrm>
          <a:prstGeom prst="rect">
            <a:avLst/>
          </a:prstGeom>
          <a:no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037" dirty="0"/>
          </a:p>
        </p:txBody>
      </p:sp>
      <p:sp>
        <p:nvSpPr>
          <p:cNvPr id="19" name="テキスト ボックス 18"/>
          <p:cNvSpPr txBox="1"/>
          <p:nvPr/>
        </p:nvSpPr>
        <p:spPr>
          <a:xfrm>
            <a:off x="9172596" y="4602311"/>
            <a:ext cx="1444359" cy="1815882"/>
          </a:xfrm>
          <a:prstGeom prst="rect">
            <a:avLst/>
          </a:prstGeom>
          <a:noFill/>
        </p:spPr>
        <p:txBody>
          <a:bodyPr wrap="square" rtlCol="0">
            <a:spAutoFit/>
          </a:bodyPr>
          <a:lstStyle/>
          <a:p>
            <a:r>
              <a:rPr lang="ja-JP" altLang="en-US" sz="1600" dirty="0" smtClean="0"/>
              <a:t>食物繊維は</a:t>
            </a:r>
            <a:endParaRPr lang="en-US" altLang="ja-JP" sz="1600" dirty="0" smtClean="0"/>
          </a:p>
          <a:p>
            <a:r>
              <a:rPr kumimoji="1" lang="ja-JP" altLang="en-US" sz="1600" dirty="0" smtClean="0"/>
              <a:t>推奨表示。　食物繊維への関心の高まりから、表示されている食品もあります。</a:t>
            </a:r>
            <a:endParaRPr kumimoji="1" lang="ja-JP" altLang="en-US" sz="1600" dirty="0"/>
          </a:p>
        </p:txBody>
      </p:sp>
      <p:cxnSp>
        <p:nvCxnSpPr>
          <p:cNvPr id="3" name="直線コネクタ 2"/>
          <p:cNvCxnSpPr/>
          <p:nvPr/>
        </p:nvCxnSpPr>
        <p:spPr>
          <a:xfrm flipV="1">
            <a:off x="9201480" y="6418193"/>
            <a:ext cx="290866" cy="230613"/>
          </a:xfrm>
          <a:prstGeom prst="line">
            <a:avLst/>
          </a:prstGeom>
          <a:ln w="28575">
            <a:solidFill>
              <a:srgbClr val="C00000"/>
            </a:solidFill>
          </a:ln>
        </p:spPr>
        <p:style>
          <a:lnRef idx="3">
            <a:schemeClr val="accent2"/>
          </a:lnRef>
          <a:fillRef idx="0">
            <a:schemeClr val="accent2"/>
          </a:fillRef>
          <a:effectRef idx="2">
            <a:schemeClr val="accent2"/>
          </a:effectRef>
          <a:fontRef idx="minor">
            <a:schemeClr val="tx1"/>
          </a:fontRef>
        </p:style>
      </p:cxnSp>
      <p:pic>
        <p:nvPicPr>
          <p:cNvPr id="25" name="図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116" y="5898746"/>
            <a:ext cx="254065" cy="251336"/>
          </a:xfrm>
          <a:prstGeom prst="rect">
            <a:avLst/>
          </a:prstGeom>
        </p:spPr>
      </p:pic>
      <p:sp>
        <p:nvSpPr>
          <p:cNvPr id="7" name="正方形/長方形 6"/>
          <p:cNvSpPr/>
          <p:nvPr/>
        </p:nvSpPr>
        <p:spPr>
          <a:xfrm>
            <a:off x="783949" y="5815354"/>
            <a:ext cx="6569312" cy="1077218"/>
          </a:xfrm>
          <a:prstGeom prst="rect">
            <a:avLst/>
          </a:prstGeom>
        </p:spPr>
        <p:txBody>
          <a:bodyPr wrap="square">
            <a:spAutoFit/>
          </a:bodyPr>
          <a:lstStyle/>
          <a:p>
            <a:r>
              <a:rPr lang="ja-JP" altLang="en-US" sz="1600" dirty="0">
                <a:latin typeface="+mn-ea"/>
                <a:cs typeface="メイリオ" panose="020B0604030504040204" pitchFamily="50" charset="-128"/>
              </a:rPr>
              <a:t>食物繊維は人の消化酵素では消化できない炭水化物です。</a:t>
            </a:r>
          </a:p>
          <a:p>
            <a:r>
              <a:rPr lang="ja-JP" altLang="en-US" sz="1600" dirty="0">
                <a:latin typeface="+mn-ea"/>
                <a:cs typeface="メイリオ" panose="020B0604030504040204" pitchFamily="50" charset="-128"/>
              </a:rPr>
              <a:t>食物繊維は、他の栄養素の吸収を阻害したり吸収速度を遅くしたりします。</a:t>
            </a:r>
          </a:p>
          <a:p>
            <a:r>
              <a:rPr lang="ja-JP" altLang="en-US" sz="1600" dirty="0">
                <a:latin typeface="+mn-ea"/>
                <a:cs typeface="メイリオ" panose="020B0604030504040204" pitchFamily="50" charset="-128"/>
              </a:rPr>
              <a:t>例えば、糖に関しては、その吸収速度を緩やかにすることで、血糖値の上昇速度を緩やかにし、食後の高血糖を防ぐことができます。</a:t>
            </a:r>
          </a:p>
        </p:txBody>
      </p:sp>
      <p:cxnSp>
        <p:nvCxnSpPr>
          <p:cNvPr id="21" name="直線コネクタ 20"/>
          <p:cNvCxnSpPr/>
          <p:nvPr/>
        </p:nvCxnSpPr>
        <p:spPr>
          <a:xfrm>
            <a:off x="7276838" y="5187555"/>
            <a:ext cx="1854000" cy="51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72080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テキスト ボックス 54">
            <a:extLst>
              <a:ext uri="{FF2B5EF4-FFF2-40B4-BE49-F238E27FC236}">
                <a16:creationId xmlns="" xmlns:a16="http://schemas.microsoft.com/office/drawing/2014/main" id="{3111324D-942F-4AF0-AB9F-05FB51506512}"/>
              </a:ext>
            </a:extLst>
          </p:cNvPr>
          <p:cNvSpPr txBox="1"/>
          <p:nvPr/>
        </p:nvSpPr>
        <p:spPr>
          <a:xfrm>
            <a:off x="526632" y="1684239"/>
            <a:ext cx="10100492" cy="461665"/>
          </a:xfrm>
          <a:prstGeom prst="rect">
            <a:avLst/>
          </a:prstGeom>
          <a:ln w="285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Font typeface="Wingdings" panose="05000000000000000000" pitchFamily="2" charset="2"/>
              <a:buChar char="l"/>
            </a:pPr>
            <a:r>
              <a:rPr lang="ja-JP" altLang="en-US" sz="2400" dirty="0">
                <a:solidFill>
                  <a:srgbClr val="EB4125"/>
                </a:solidFill>
                <a:latin typeface="+mn-ea"/>
              </a:rPr>
              <a:t>主食の穀類に、良質のたんぱく質を多く含む食品を組み合わせて選びます</a:t>
            </a:r>
          </a:p>
        </p:txBody>
      </p:sp>
      <p:sp>
        <p:nvSpPr>
          <p:cNvPr id="59" name="角丸四角形 59">
            <a:extLst>
              <a:ext uri="{FF2B5EF4-FFF2-40B4-BE49-F238E27FC236}">
                <a16:creationId xmlns="" xmlns:a16="http://schemas.microsoft.com/office/drawing/2014/main" id="{F9E31991-E38F-4CE2-8A9F-6D5705E35981}"/>
              </a:ext>
            </a:extLst>
          </p:cNvPr>
          <p:cNvSpPr/>
          <p:nvPr/>
        </p:nvSpPr>
        <p:spPr>
          <a:xfrm>
            <a:off x="2817835" y="5015840"/>
            <a:ext cx="1597380" cy="1889552"/>
          </a:xfrm>
          <a:prstGeom prst="roundRect">
            <a:avLst>
              <a:gd name="adj" fmla="val 72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3200">
              <a:latin typeface="+mn-ea"/>
            </a:endParaRPr>
          </a:p>
        </p:txBody>
      </p:sp>
      <p:sp>
        <p:nvSpPr>
          <p:cNvPr id="60" name="テキスト ボックス 59">
            <a:extLst>
              <a:ext uri="{FF2B5EF4-FFF2-40B4-BE49-F238E27FC236}">
                <a16:creationId xmlns="" xmlns:a16="http://schemas.microsoft.com/office/drawing/2014/main" id="{D5CE7095-CA2C-4509-A7FC-F117FC2F8B4C}"/>
              </a:ext>
            </a:extLst>
          </p:cNvPr>
          <p:cNvSpPr txBox="1"/>
          <p:nvPr/>
        </p:nvSpPr>
        <p:spPr>
          <a:xfrm>
            <a:off x="3295628" y="3009422"/>
            <a:ext cx="416659" cy="523220"/>
          </a:xfrm>
          <a:prstGeom prst="rect">
            <a:avLst/>
          </a:prstGeom>
          <a:noFill/>
        </p:spPr>
        <p:txBody>
          <a:bodyPr wrap="square" rtlCol="0">
            <a:spAutoFit/>
          </a:bodyPr>
          <a:lstStyle/>
          <a:p>
            <a:pPr algn="ctr"/>
            <a:r>
              <a:rPr lang="ja-JP" altLang="en-US" sz="2800" dirty="0">
                <a:latin typeface="+mn-ea"/>
              </a:rPr>
              <a:t>＋</a:t>
            </a:r>
          </a:p>
        </p:txBody>
      </p:sp>
      <p:sp>
        <p:nvSpPr>
          <p:cNvPr id="61" name="フローチャート: 端子 60">
            <a:extLst>
              <a:ext uri="{FF2B5EF4-FFF2-40B4-BE49-F238E27FC236}">
                <a16:creationId xmlns="" xmlns:a16="http://schemas.microsoft.com/office/drawing/2014/main" id="{9C8A9D82-814D-4C73-A9E3-EA4F17822C58}"/>
              </a:ext>
            </a:extLst>
          </p:cNvPr>
          <p:cNvSpPr/>
          <p:nvPr/>
        </p:nvSpPr>
        <p:spPr>
          <a:xfrm rot="5400000">
            <a:off x="4299791" y="2081509"/>
            <a:ext cx="1189004" cy="2454559"/>
          </a:xfrm>
          <a:prstGeom prst="flowChartTerminator">
            <a:avLst/>
          </a:prstGeom>
          <a:pattFill prst="wave">
            <a:fgClr>
              <a:srgbClr val="F7BDA4"/>
            </a:fgClr>
            <a:bgClr>
              <a:schemeClr val="bg1"/>
            </a:bgClr>
          </a:patt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3200">
              <a:latin typeface="+mn-ea"/>
            </a:endParaRPr>
          </a:p>
        </p:txBody>
      </p:sp>
      <p:sp>
        <p:nvSpPr>
          <p:cNvPr id="77" name="テキスト ボックス 76">
            <a:extLst>
              <a:ext uri="{FF2B5EF4-FFF2-40B4-BE49-F238E27FC236}">
                <a16:creationId xmlns="" xmlns:a16="http://schemas.microsoft.com/office/drawing/2014/main" id="{C61965A5-77AF-4362-A23D-F69AAB5BBE69}"/>
              </a:ext>
            </a:extLst>
          </p:cNvPr>
          <p:cNvSpPr txBox="1"/>
          <p:nvPr/>
        </p:nvSpPr>
        <p:spPr>
          <a:xfrm>
            <a:off x="3902265" y="3009422"/>
            <a:ext cx="2132013" cy="584776"/>
          </a:xfrm>
          <a:prstGeom prst="rect">
            <a:avLst/>
          </a:prstGeom>
          <a:noFill/>
        </p:spPr>
        <p:txBody>
          <a:bodyPr wrap="square" rtlCol="0">
            <a:spAutoFit/>
          </a:bodyPr>
          <a:lstStyle/>
          <a:p>
            <a:r>
              <a:rPr lang="ja-JP" altLang="en-US" sz="1600" dirty="0">
                <a:latin typeface="+mn-ea"/>
              </a:rPr>
              <a:t>魚介類、肉類、大豆・大豆製品、卵類、乳類</a:t>
            </a:r>
          </a:p>
        </p:txBody>
      </p:sp>
      <p:sp>
        <p:nvSpPr>
          <p:cNvPr id="78" name="フローチャート: 端子 77">
            <a:extLst>
              <a:ext uri="{FF2B5EF4-FFF2-40B4-BE49-F238E27FC236}">
                <a16:creationId xmlns="" xmlns:a16="http://schemas.microsoft.com/office/drawing/2014/main" id="{6C0798E6-1180-4826-A88B-EF62D9989284}"/>
              </a:ext>
            </a:extLst>
          </p:cNvPr>
          <p:cNvSpPr/>
          <p:nvPr/>
        </p:nvSpPr>
        <p:spPr>
          <a:xfrm rot="16200000">
            <a:off x="1560140" y="2086665"/>
            <a:ext cx="1205747" cy="2377414"/>
          </a:xfrm>
          <a:prstGeom prst="flowChartTerminator">
            <a:avLst/>
          </a:prstGeom>
          <a:pattFill prst="dkUpDiag">
            <a:fgClr>
              <a:srgbClr val="FFDD9C"/>
            </a:fgClr>
            <a:bgClr>
              <a:schemeClr val="bg1"/>
            </a:bgClr>
          </a:patt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3200">
              <a:latin typeface="+mn-ea"/>
            </a:endParaRPr>
          </a:p>
        </p:txBody>
      </p:sp>
      <p:sp>
        <p:nvSpPr>
          <p:cNvPr id="79" name="テキスト ボックス 78">
            <a:extLst>
              <a:ext uri="{FF2B5EF4-FFF2-40B4-BE49-F238E27FC236}">
                <a16:creationId xmlns="" xmlns:a16="http://schemas.microsoft.com/office/drawing/2014/main" id="{98FA14BD-CE1D-491D-B09F-EE6C711A858F}"/>
              </a:ext>
            </a:extLst>
          </p:cNvPr>
          <p:cNvSpPr txBox="1"/>
          <p:nvPr/>
        </p:nvSpPr>
        <p:spPr>
          <a:xfrm>
            <a:off x="1085649" y="2886408"/>
            <a:ext cx="2098304" cy="369331"/>
          </a:xfrm>
          <a:prstGeom prst="rect">
            <a:avLst/>
          </a:prstGeom>
          <a:noFill/>
        </p:spPr>
        <p:txBody>
          <a:bodyPr wrap="square" rtlCol="0">
            <a:spAutoFit/>
          </a:bodyPr>
          <a:lstStyle/>
          <a:p>
            <a:pPr algn="ctr"/>
            <a:r>
              <a:rPr lang="ja-JP" altLang="en-US" dirty="0">
                <a:latin typeface="+mn-ea"/>
              </a:rPr>
              <a:t>穀類</a:t>
            </a:r>
          </a:p>
        </p:txBody>
      </p:sp>
      <p:sp>
        <p:nvSpPr>
          <p:cNvPr id="80" name="テキスト ボックス 79">
            <a:extLst>
              <a:ext uri="{FF2B5EF4-FFF2-40B4-BE49-F238E27FC236}">
                <a16:creationId xmlns="" xmlns:a16="http://schemas.microsoft.com/office/drawing/2014/main" id="{3D09CE80-9E3A-44C0-BE65-114637FFF881}"/>
              </a:ext>
            </a:extLst>
          </p:cNvPr>
          <p:cNvSpPr txBox="1"/>
          <p:nvPr/>
        </p:nvSpPr>
        <p:spPr>
          <a:xfrm>
            <a:off x="1194186" y="3294631"/>
            <a:ext cx="2091443" cy="307777"/>
          </a:xfrm>
          <a:prstGeom prst="rect">
            <a:avLst/>
          </a:prstGeom>
          <a:noFill/>
        </p:spPr>
        <p:txBody>
          <a:bodyPr wrap="square" rtlCol="0">
            <a:spAutoFit/>
          </a:bodyPr>
          <a:lstStyle/>
          <a:p>
            <a:r>
              <a:rPr lang="ja-JP" altLang="en-US" sz="1400" dirty="0">
                <a:latin typeface="+mn-ea"/>
              </a:rPr>
              <a:t>（ご飯、パン、</a:t>
            </a:r>
            <a:r>
              <a:rPr lang="ja-JP" altLang="en-US" sz="1400" dirty="0" err="1">
                <a:latin typeface="+mn-ea"/>
              </a:rPr>
              <a:t>めん</a:t>
            </a:r>
            <a:r>
              <a:rPr lang="ja-JP" altLang="en-US" sz="1400" dirty="0">
                <a:latin typeface="+mn-ea"/>
              </a:rPr>
              <a:t>類）</a:t>
            </a:r>
          </a:p>
        </p:txBody>
      </p:sp>
      <p:sp>
        <p:nvSpPr>
          <p:cNvPr id="81" name="テキスト ボックス 80">
            <a:extLst>
              <a:ext uri="{FF2B5EF4-FFF2-40B4-BE49-F238E27FC236}">
                <a16:creationId xmlns="" xmlns:a16="http://schemas.microsoft.com/office/drawing/2014/main" id="{C5BFDBD0-1B63-4BDD-9A80-457B4B237C3B}"/>
              </a:ext>
            </a:extLst>
          </p:cNvPr>
          <p:cNvSpPr txBox="1"/>
          <p:nvPr/>
        </p:nvSpPr>
        <p:spPr>
          <a:xfrm>
            <a:off x="1025789" y="4310787"/>
            <a:ext cx="3427230" cy="338554"/>
          </a:xfrm>
          <a:prstGeom prst="rect">
            <a:avLst/>
          </a:prstGeom>
          <a:noFill/>
        </p:spPr>
        <p:txBody>
          <a:bodyPr wrap="square" rtlCol="0">
            <a:spAutoFit/>
          </a:bodyPr>
          <a:lstStyle/>
          <a:p>
            <a:pPr algn="ctr"/>
            <a:r>
              <a:rPr lang="en-US" altLang="ja-JP" sz="1600" dirty="0">
                <a:latin typeface="+mn-ea"/>
              </a:rPr>
              <a:t>〈</a:t>
            </a:r>
            <a:r>
              <a:rPr lang="ja-JP" altLang="en-US" sz="1600" dirty="0">
                <a:latin typeface="+mn-ea"/>
              </a:rPr>
              <a:t>炭水化物を多く含む食品の例</a:t>
            </a:r>
            <a:r>
              <a:rPr lang="en-US" altLang="ja-JP" sz="1600" dirty="0">
                <a:latin typeface="+mn-ea"/>
              </a:rPr>
              <a:t>〉</a:t>
            </a:r>
            <a:endParaRPr lang="ja-JP" altLang="en-US" sz="1600" dirty="0">
              <a:latin typeface="+mn-ea"/>
            </a:endParaRPr>
          </a:p>
        </p:txBody>
      </p:sp>
      <p:sp>
        <p:nvSpPr>
          <p:cNvPr id="82" name="テキスト ボックス 81">
            <a:extLst>
              <a:ext uri="{FF2B5EF4-FFF2-40B4-BE49-F238E27FC236}">
                <a16:creationId xmlns="" xmlns:a16="http://schemas.microsoft.com/office/drawing/2014/main" id="{92D6A134-E5A2-4B9F-8F79-EF9E5755A08A}"/>
              </a:ext>
            </a:extLst>
          </p:cNvPr>
          <p:cNvSpPr txBox="1"/>
          <p:nvPr/>
        </p:nvSpPr>
        <p:spPr>
          <a:xfrm>
            <a:off x="3796356" y="3892985"/>
            <a:ext cx="2537033" cy="307777"/>
          </a:xfrm>
          <a:prstGeom prst="rect">
            <a:avLst/>
          </a:prstGeom>
          <a:noFill/>
        </p:spPr>
        <p:txBody>
          <a:bodyPr wrap="square" rtlCol="0">
            <a:spAutoFit/>
          </a:bodyPr>
          <a:lstStyle/>
          <a:p>
            <a:r>
              <a:rPr lang="en-US" altLang="ja-JP" sz="1400" b="1" dirty="0">
                <a:latin typeface="+mn-ea"/>
                <a:cs typeface="メイリオ" panose="020B0604030504040204" pitchFamily="50" charset="-128"/>
              </a:rPr>
              <a:t>※</a:t>
            </a:r>
            <a:r>
              <a:rPr lang="ja-JP" altLang="en-US" sz="1400" b="1" dirty="0">
                <a:latin typeface="+mn-ea"/>
                <a:cs typeface="メイリオ" panose="020B0604030504040204" pitchFamily="50" charset="-128"/>
              </a:rPr>
              <a:t>脂質</a:t>
            </a:r>
            <a:r>
              <a:rPr lang="ja-JP" altLang="en-US" sz="1400" dirty="0">
                <a:latin typeface="+mn-ea"/>
                <a:cs typeface="メイリオ" panose="020B0604030504040204" pitchFamily="50" charset="-128"/>
              </a:rPr>
              <a:t>も多く含まれる</a:t>
            </a:r>
          </a:p>
        </p:txBody>
      </p:sp>
      <p:sp>
        <p:nvSpPr>
          <p:cNvPr id="83" name="テキスト ボックス 82">
            <a:extLst>
              <a:ext uri="{FF2B5EF4-FFF2-40B4-BE49-F238E27FC236}">
                <a16:creationId xmlns="" xmlns:a16="http://schemas.microsoft.com/office/drawing/2014/main" id="{82612DE4-B558-47BE-B92B-9613E02F5016}"/>
              </a:ext>
            </a:extLst>
          </p:cNvPr>
          <p:cNvSpPr txBox="1"/>
          <p:nvPr/>
        </p:nvSpPr>
        <p:spPr>
          <a:xfrm>
            <a:off x="5310109" y="4308724"/>
            <a:ext cx="3869648" cy="338554"/>
          </a:xfrm>
          <a:prstGeom prst="rect">
            <a:avLst/>
          </a:prstGeom>
          <a:noFill/>
        </p:spPr>
        <p:txBody>
          <a:bodyPr wrap="square" rtlCol="0">
            <a:spAutoFit/>
          </a:bodyPr>
          <a:lstStyle/>
          <a:p>
            <a:pPr algn="ctr"/>
            <a:r>
              <a:rPr lang="en-US" altLang="ja-JP" sz="1600" dirty="0">
                <a:latin typeface="+mn-ea"/>
              </a:rPr>
              <a:t>〈</a:t>
            </a:r>
            <a:r>
              <a:rPr lang="ja-JP" altLang="en-US" sz="1600" dirty="0">
                <a:latin typeface="+mn-ea"/>
              </a:rPr>
              <a:t>良質のたんぱく質を多く含む食品の例</a:t>
            </a:r>
            <a:r>
              <a:rPr lang="en-US" altLang="ja-JP" sz="1600" dirty="0">
                <a:latin typeface="+mn-ea"/>
              </a:rPr>
              <a:t>〉</a:t>
            </a:r>
            <a:endParaRPr lang="ja-JP" altLang="en-US" sz="1600" dirty="0">
              <a:latin typeface="+mn-ea"/>
            </a:endParaRPr>
          </a:p>
        </p:txBody>
      </p:sp>
      <p:sp>
        <p:nvSpPr>
          <p:cNvPr id="84" name="テキスト ボックス 83">
            <a:extLst>
              <a:ext uri="{FF2B5EF4-FFF2-40B4-BE49-F238E27FC236}">
                <a16:creationId xmlns="" xmlns:a16="http://schemas.microsoft.com/office/drawing/2014/main" id="{926816CB-1525-4D83-A5A3-A8F8D8D03A8F}"/>
              </a:ext>
            </a:extLst>
          </p:cNvPr>
          <p:cNvSpPr txBox="1"/>
          <p:nvPr/>
        </p:nvSpPr>
        <p:spPr>
          <a:xfrm>
            <a:off x="991167" y="3906283"/>
            <a:ext cx="2537033" cy="307777"/>
          </a:xfrm>
          <a:prstGeom prst="rect">
            <a:avLst/>
          </a:prstGeom>
          <a:noFill/>
        </p:spPr>
        <p:txBody>
          <a:bodyPr wrap="square" rtlCol="0">
            <a:spAutoFit/>
          </a:bodyPr>
          <a:lstStyle/>
          <a:p>
            <a:r>
              <a:rPr lang="en-US" altLang="ja-JP" sz="1400" b="1" dirty="0">
                <a:latin typeface="+mn-ea"/>
                <a:cs typeface="メイリオ" panose="020B0604030504040204" pitchFamily="50" charset="-128"/>
              </a:rPr>
              <a:t>※</a:t>
            </a:r>
            <a:r>
              <a:rPr lang="ja-JP" altLang="en-US" sz="1400" b="1" dirty="0">
                <a:latin typeface="+mn-ea"/>
                <a:cs typeface="メイリオ" panose="020B0604030504040204" pitchFamily="50" charset="-128"/>
              </a:rPr>
              <a:t>たんぱく質</a:t>
            </a:r>
            <a:r>
              <a:rPr lang="ja-JP" altLang="en-US" sz="1400" dirty="0">
                <a:latin typeface="+mn-ea"/>
                <a:cs typeface="メイリオ" panose="020B0604030504040204" pitchFamily="50" charset="-128"/>
              </a:rPr>
              <a:t>も含まれる</a:t>
            </a:r>
          </a:p>
        </p:txBody>
      </p:sp>
      <p:sp>
        <p:nvSpPr>
          <p:cNvPr id="85" name="線吹き出し 2 (枠付き) 24">
            <a:extLst>
              <a:ext uri="{FF2B5EF4-FFF2-40B4-BE49-F238E27FC236}">
                <a16:creationId xmlns="" xmlns:a16="http://schemas.microsoft.com/office/drawing/2014/main" id="{F3D0429D-75FD-428B-9CD5-E099F6A33E54}"/>
              </a:ext>
            </a:extLst>
          </p:cNvPr>
          <p:cNvSpPr/>
          <p:nvPr/>
        </p:nvSpPr>
        <p:spPr>
          <a:xfrm>
            <a:off x="6531723" y="2771810"/>
            <a:ext cx="3262311" cy="1151954"/>
          </a:xfrm>
          <a:prstGeom prst="borderCallout2">
            <a:avLst>
              <a:gd name="adj1" fmla="val 17731"/>
              <a:gd name="adj2" fmla="val 456"/>
              <a:gd name="adj3" fmla="val 13263"/>
              <a:gd name="adj4" fmla="val -8771"/>
              <a:gd name="adj5" fmla="val 26857"/>
              <a:gd name="adj6" fmla="val -18754"/>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3200">
              <a:latin typeface="+mn-ea"/>
            </a:endParaRPr>
          </a:p>
        </p:txBody>
      </p:sp>
      <p:sp>
        <p:nvSpPr>
          <p:cNvPr id="86" name="テキスト ボックス 85">
            <a:extLst>
              <a:ext uri="{FF2B5EF4-FFF2-40B4-BE49-F238E27FC236}">
                <a16:creationId xmlns="" xmlns:a16="http://schemas.microsoft.com/office/drawing/2014/main" id="{DBA9975E-AAE6-40AA-BD3D-540A1D21BEFA}"/>
              </a:ext>
            </a:extLst>
          </p:cNvPr>
          <p:cNvSpPr txBox="1"/>
          <p:nvPr/>
        </p:nvSpPr>
        <p:spPr>
          <a:xfrm>
            <a:off x="6579780" y="2817369"/>
            <a:ext cx="3147857" cy="1077218"/>
          </a:xfrm>
          <a:prstGeom prst="rect">
            <a:avLst/>
          </a:prstGeom>
          <a:noFill/>
        </p:spPr>
        <p:txBody>
          <a:bodyPr wrap="square" rtlCol="0">
            <a:spAutoFit/>
          </a:bodyPr>
          <a:lstStyle/>
          <a:p>
            <a:r>
              <a:rPr lang="ja-JP" altLang="en-US" sz="1600" dirty="0">
                <a:latin typeface="+mn-ea"/>
              </a:rPr>
              <a:t>　魚介類、肉類、大豆・大豆製品、卵類、乳類では、含まれるたんぱく質や脂質の量が異なるため、いろいろな食品を選びます　</a:t>
            </a:r>
          </a:p>
        </p:txBody>
      </p:sp>
      <p:sp>
        <p:nvSpPr>
          <p:cNvPr id="87" name="角丸四角形 50">
            <a:extLst>
              <a:ext uri="{FF2B5EF4-FFF2-40B4-BE49-F238E27FC236}">
                <a16:creationId xmlns="" xmlns:a16="http://schemas.microsoft.com/office/drawing/2014/main" id="{70EF28E5-A68D-47EA-A2FA-7D55A1AC5A22}"/>
              </a:ext>
            </a:extLst>
          </p:cNvPr>
          <p:cNvSpPr/>
          <p:nvPr/>
        </p:nvSpPr>
        <p:spPr>
          <a:xfrm>
            <a:off x="1041090" y="5011603"/>
            <a:ext cx="1597380" cy="1889552"/>
          </a:xfrm>
          <a:prstGeom prst="roundRect">
            <a:avLst>
              <a:gd name="adj" fmla="val 72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3200">
              <a:latin typeface="+mn-ea"/>
            </a:endParaRPr>
          </a:p>
        </p:txBody>
      </p:sp>
      <p:sp>
        <p:nvSpPr>
          <p:cNvPr id="88" name="テキスト ボックス 87">
            <a:extLst>
              <a:ext uri="{FF2B5EF4-FFF2-40B4-BE49-F238E27FC236}">
                <a16:creationId xmlns="" xmlns:a16="http://schemas.microsoft.com/office/drawing/2014/main" id="{8ADF9DED-F820-42AC-B620-31BE3A68D591}"/>
              </a:ext>
            </a:extLst>
          </p:cNvPr>
          <p:cNvSpPr txBox="1"/>
          <p:nvPr/>
        </p:nvSpPr>
        <p:spPr>
          <a:xfrm>
            <a:off x="970243" y="5027827"/>
            <a:ext cx="1758134" cy="523219"/>
          </a:xfrm>
          <a:prstGeom prst="rect">
            <a:avLst/>
          </a:prstGeom>
          <a:noFill/>
        </p:spPr>
        <p:txBody>
          <a:bodyPr wrap="square" rtlCol="0">
            <a:spAutoFit/>
          </a:bodyPr>
          <a:lstStyle/>
          <a:p>
            <a:pPr algn="ctr"/>
            <a:r>
              <a:rPr lang="ja-JP" altLang="en-US" sz="1400" dirty="0">
                <a:latin typeface="+mn-ea"/>
              </a:rPr>
              <a:t>栄養成分表示</a:t>
            </a:r>
            <a:endParaRPr lang="en-US" altLang="ja-JP" sz="1400" dirty="0">
              <a:latin typeface="+mn-ea"/>
            </a:endParaRPr>
          </a:p>
          <a:p>
            <a:pPr algn="ctr"/>
            <a:r>
              <a:rPr lang="en-US" altLang="ja-JP" sz="1400" dirty="0">
                <a:latin typeface="+mn-ea"/>
              </a:rPr>
              <a:t>1</a:t>
            </a:r>
            <a:r>
              <a:rPr lang="ja-JP" altLang="en-US" sz="1400" dirty="0">
                <a:latin typeface="+mn-ea"/>
              </a:rPr>
              <a:t>食</a:t>
            </a:r>
            <a:r>
              <a:rPr lang="en-US" altLang="ja-JP" sz="1400" dirty="0">
                <a:latin typeface="+mn-ea"/>
              </a:rPr>
              <a:t>(150g</a:t>
            </a:r>
            <a:r>
              <a:rPr lang="ja-JP" altLang="en-US" sz="1400" dirty="0">
                <a:latin typeface="+mn-ea"/>
              </a:rPr>
              <a:t>）当たり</a:t>
            </a:r>
          </a:p>
        </p:txBody>
      </p:sp>
      <p:cxnSp>
        <p:nvCxnSpPr>
          <p:cNvPr id="89" name="直線コネクタ 88">
            <a:extLst>
              <a:ext uri="{FF2B5EF4-FFF2-40B4-BE49-F238E27FC236}">
                <a16:creationId xmlns="" xmlns:a16="http://schemas.microsoft.com/office/drawing/2014/main" id="{D53C6059-15C1-4154-9CE4-0939A44C69D2}"/>
              </a:ext>
            </a:extLst>
          </p:cNvPr>
          <p:cNvCxnSpPr/>
          <p:nvPr/>
        </p:nvCxnSpPr>
        <p:spPr>
          <a:xfrm>
            <a:off x="1061709" y="5551930"/>
            <a:ext cx="1604679" cy="761"/>
          </a:xfrm>
          <a:prstGeom prst="line">
            <a:avLst/>
          </a:prstGeom>
        </p:spPr>
        <p:style>
          <a:lnRef idx="1">
            <a:schemeClr val="dk1"/>
          </a:lnRef>
          <a:fillRef idx="0">
            <a:schemeClr val="dk1"/>
          </a:fillRef>
          <a:effectRef idx="0">
            <a:schemeClr val="dk1"/>
          </a:effectRef>
          <a:fontRef idx="minor">
            <a:schemeClr val="tx1"/>
          </a:fontRef>
        </p:style>
      </p:cxnSp>
      <p:sp>
        <p:nvSpPr>
          <p:cNvPr id="90" name="テキスト ボックス 89">
            <a:extLst>
              <a:ext uri="{FF2B5EF4-FFF2-40B4-BE49-F238E27FC236}">
                <a16:creationId xmlns="" xmlns:a16="http://schemas.microsoft.com/office/drawing/2014/main" id="{2C3A3D3F-840E-4700-9961-0EEC4CE20BE2}"/>
              </a:ext>
            </a:extLst>
          </p:cNvPr>
          <p:cNvSpPr txBox="1"/>
          <p:nvPr/>
        </p:nvSpPr>
        <p:spPr>
          <a:xfrm>
            <a:off x="1010451" y="5587017"/>
            <a:ext cx="1394701" cy="1169550"/>
          </a:xfrm>
          <a:prstGeom prst="rect">
            <a:avLst/>
          </a:prstGeom>
          <a:noFill/>
        </p:spPr>
        <p:txBody>
          <a:bodyPr wrap="square" rtlCol="0">
            <a:spAutoFit/>
          </a:bodyPr>
          <a:lstStyle/>
          <a:p>
            <a:r>
              <a:rPr lang="ja-JP" altLang="en-US" sz="1400" dirty="0">
                <a:latin typeface="+mn-ea"/>
              </a:rPr>
              <a:t>エネルギー</a:t>
            </a:r>
            <a:endParaRPr lang="en-US" altLang="ja-JP" sz="1400" dirty="0">
              <a:latin typeface="+mn-ea"/>
            </a:endParaRPr>
          </a:p>
          <a:p>
            <a:r>
              <a:rPr lang="ja-JP" altLang="en-US" sz="1400" dirty="0">
                <a:latin typeface="+mn-ea"/>
              </a:rPr>
              <a:t>たんぱく質</a:t>
            </a:r>
            <a:endParaRPr lang="en-US" altLang="ja-JP" sz="1400" dirty="0">
              <a:latin typeface="+mn-ea"/>
            </a:endParaRPr>
          </a:p>
          <a:p>
            <a:r>
              <a:rPr lang="ja-JP" altLang="en-US" sz="1400" dirty="0">
                <a:latin typeface="+mn-ea"/>
              </a:rPr>
              <a:t>脂質</a:t>
            </a:r>
            <a:endParaRPr lang="en-US" altLang="ja-JP" sz="1400" dirty="0">
              <a:latin typeface="+mn-ea"/>
            </a:endParaRPr>
          </a:p>
          <a:p>
            <a:r>
              <a:rPr lang="ja-JP" altLang="en-US" sz="1400" dirty="0">
                <a:latin typeface="+mn-ea"/>
              </a:rPr>
              <a:t>炭水化物</a:t>
            </a:r>
            <a:endParaRPr lang="en-US" altLang="ja-JP" sz="1400" dirty="0">
              <a:latin typeface="+mn-ea"/>
            </a:endParaRPr>
          </a:p>
          <a:p>
            <a:r>
              <a:rPr lang="ja-JP" altLang="en-US" sz="1400" dirty="0">
                <a:latin typeface="+mn-ea"/>
              </a:rPr>
              <a:t>食塩相当量</a:t>
            </a:r>
            <a:endParaRPr lang="ja-JP" altLang="en-US" sz="3200" dirty="0">
              <a:latin typeface="+mn-ea"/>
            </a:endParaRPr>
          </a:p>
        </p:txBody>
      </p:sp>
      <p:sp>
        <p:nvSpPr>
          <p:cNvPr id="91" name="テキスト ボックス 90">
            <a:extLst>
              <a:ext uri="{FF2B5EF4-FFF2-40B4-BE49-F238E27FC236}">
                <a16:creationId xmlns="" xmlns:a16="http://schemas.microsoft.com/office/drawing/2014/main" id="{1009C524-3D69-4457-8430-D50DF78C3A2B}"/>
              </a:ext>
            </a:extLst>
          </p:cNvPr>
          <p:cNvSpPr txBox="1"/>
          <p:nvPr/>
        </p:nvSpPr>
        <p:spPr>
          <a:xfrm>
            <a:off x="1828722" y="5602861"/>
            <a:ext cx="803214" cy="1169550"/>
          </a:xfrm>
          <a:prstGeom prst="rect">
            <a:avLst/>
          </a:prstGeom>
          <a:noFill/>
        </p:spPr>
        <p:txBody>
          <a:bodyPr wrap="square" rtlCol="0">
            <a:spAutoFit/>
          </a:bodyPr>
          <a:lstStyle/>
          <a:p>
            <a:pPr algn="r"/>
            <a:r>
              <a:rPr lang="en-US" altLang="ja-JP" sz="1400" dirty="0">
                <a:latin typeface="+mn-ea"/>
              </a:rPr>
              <a:t>217kcal</a:t>
            </a:r>
          </a:p>
          <a:p>
            <a:pPr algn="r"/>
            <a:r>
              <a:rPr lang="en-US" altLang="ja-JP" sz="1400" dirty="0">
                <a:latin typeface="+mn-ea"/>
              </a:rPr>
              <a:t>2.9</a:t>
            </a:r>
            <a:r>
              <a:rPr lang="ja-JP" altLang="en-US" sz="1400" dirty="0" err="1">
                <a:latin typeface="+mn-ea"/>
              </a:rPr>
              <a:t>ｇ</a:t>
            </a:r>
            <a:endParaRPr lang="en-US" altLang="ja-JP" sz="1400" dirty="0">
              <a:latin typeface="+mn-ea"/>
            </a:endParaRPr>
          </a:p>
          <a:p>
            <a:pPr algn="r"/>
            <a:r>
              <a:rPr lang="en-US" altLang="ja-JP" sz="1400" dirty="0">
                <a:latin typeface="+mn-ea"/>
              </a:rPr>
              <a:t>0.5</a:t>
            </a:r>
            <a:r>
              <a:rPr lang="ja-JP" altLang="en-US" sz="1400" dirty="0" err="1">
                <a:latin typeface="+mn-ea"/>
              </a:rPr>
              <a:t>ｇ</a:t>
            </a:r>
            <a:r>
              <a:rPr lang="en-US" altLang="ja-JP" sz="1400" dirty="0">
                <a:latin typeface="+mn-ea"/>
              </a:rPr>
              <a:t>50.3</a:t>
            </a:r>
            <a:r>
              <a:rPr lang="ja-JP" altLang="en-US" sz="1400" dirty="0" err="1">
                <a:latin typeface="+mn-ea"/>
              </a:rPr>
              <a:t>ｇ</a:t>
            </a:r>
            <a:endParaRPr lang="en-US" altLang="ja-JP" sz="1400" dirty="0">
              <a:latin typeface="+mn-ea"/>
            </a:endParaRPr>
          </a:p>
          <a:p>
            <a:pPr algn="r"/>
            <a:r>
              <a:rPr lang="ja-JP" altLang="en-US" sz="1400" dirty="0">
                <a:latin typeface="+mn-ea"/>
              </a:rPr>
              <a:t>　</a:t>
            </a:r>
            <a:r>
              <a:rPr lang="en-US" altLang="ja-JP" sz="1400" dirty="0">
                <a:latin typeface="+mn-ea"/>
              </a:rPr>
              <a:t>0</a:t>
            </a:r>
            <a:r>
              <a:rPr lang="ja-JP" altLang="en-US" sz="1400" dirty="0">
                <a:latin typeface="+mn-ea"/>
              </a:rPr>
              <a:t>ｇ</a:t>
            </a:r>
          </a:p>
        </p:txBody>
      </p:sp>
      <p:sp>
        <p:nvSpPr>
          <p:cNvPr id="92" name="テキスト ボックス 91">
            <a:extLst>
              <a:ext uri="{FF2B5EF4-FFF2-40B4-BE49-F238E27FC236}">
                <a16:creationId xmlns="" xmlns:a16="http://schemas.microsoft.com/office/drawing/2014/main" id="{50FA60CC-1DD9-466A-A546-04FED4677DDD}"/>
              </a:ext>
            </a:extLst>
          </p:cNvPr>
          <p:cNvSpPr txBox="1"/>
          <p:nvPr/>
        </p:nvSpPr>
        <p:spPr>
          <a:xfrm>
            <a:off x="2691793" y="5032731"/>
            <a:ext cx="1758134" cy="523219"/>
          </a:xfrm>
          <a:prstGeom prst="rect">
            <a:avLst/>
          </a:prstGeom>
          <a:noFill/>
        </p:spPr>
        <p:txBody>
          <a:bodyPr wrap="square" rtlCol="0">
            <a:spAutoFit/>
          </a:bodyPr>
          <a:lstStyle/>
          <a:p>
            <a:pPr algn="ctr"/>
            <a:r>
              <a:rPr lang="ja-JP" altLang="en-US" sz="1400" dirty="0">
                <a:latin typeface="+mn-ea"/>
              </a:rPr>
              <a:t>栄養成分表示</a:t>
            </a:r>
            <a:endParaRPr lang="en-US" altLang="ja-JP" sz="1400" dirty="0">
              <a:latin typeface="+mn-ea"/>
            </a:endParaRPr>
          </a:p>
          <a:p>
            <a:pPr algn="ctr"/>
            <a:r>
              <a:rPr lang="en-US" altLang="ja-JP" sz="1400" dirty="0">
                <a:latin typeface="+mn-ea"/>
              </a:rPr>
              <a:t>1</a:t>
            </a:r>
            <a:r>
              <a:rPr lang="ja-JP" altLang="en-US" sz="1400" dirty="0">
                <a:latin typeface="+mn-ea"/>
              </a:rPr>
              <a:t>枚（</a:t>
            </a:r>
            <a:r>
              <a:rPr lang="en-US" altLang="ja-JP" sz="1400" dirty="0">
                <a:latin typeface="+mn-ea"/>
              </a:rPr>
              <a:t>60</a:t>
            </a:r>
            <a:r>
              <a:rPr lang="ja-JP" altLang="en-US" sz="1400" dirty="0">
                <a:latin typeface="+mn-ea"/>
              </a:rPr>
              <a:t>ｇ）当たり</a:t>
            </a:r>
          </a:p>
        </p:txBody>
      </p:sp>
      <p:cxnSp>
        <p:nvCxnSpPr>
          <p:cNvPr id="93" name="直線コネクタ 92">
            <a:extLst>
              <a:ext uri="{FF2B5EF4-FFF2-40B4-BE49-F238E27FC236}">
                <a16:creationId xmlns="" xmlns:a16="http://schemas.microsoft.com/office/drawing/2014/main" id="{1BA98AAD-DCD5-4B08-9485-FAC7C9C44824}"/>
              </a:ext>
            </a:extLst>
          </p:cNvPr>
          <p:cNvCxnSpPr/>
          <p:nvPr/>
        </p:nvCxnSpPr>
        <p:spPr>
          <a:xfrm>
            <a:off x="2831763" y="5556946"/>
            <a:ext cx="1538218" cy="36776"/>
          </a:xfrm>
          <a:prstGeom prst="line">
            <a:avLst/>
          </a:prstGeom>
        </p:spPr>
        <p:style>
          <a:lnRef idx="1">
            <a:schemeClr val="dk1"/>
          </a:lnRef>
          <a:fillRef idx="0">
            <a:schemeClr val="dk1"/>
          </a:fillRef>
          <a:effectRef idx="0">
            <a:schemeClr val="dk1"/>
          </a:effectRef>
          <a:fontRef idx="minor">
            <a:schemeClr val="tx1"/>
          </a:fontRef>
        </p:style>
      </p:cxnSp>
      <p:sp>
        <p:nvSpPr>
          <p:cNvPr id="94" name="テキスト ボックス 93">
            <a:extLst>
              <a:ext uri="{FF2B5EF4-FFF2-40B4-BE49-F238E27FC236}">
                <a16:creationId xmlns="" xmlns:a16="http://schemas.microsoft.com/office/drawing/2014/main" id="{CEA6D967-86E7-4DF3-B6F7-90126571F300}"/>
              </a:ext>
            </a:extLst>
          </p:cNvPr>
          <p:cNvSpPr txBox="1"/>
          <p:nvPr/>
        </p:nvSpPr>
        <p:spPr>
          <a:xfrm>
            <a:off x="2780155" y="5582971"/>
            <a:ext cx="1394701" cy="1169550"/>
          </a:xfrm>
          <a:prstGeom prst="rect">
            <a:avLst/>
          </a:prstGeom>
          <a:noFill/>
        </p:spPr>
        <p:txBody>
          <a:bodyPr wrap="square" rtlCol="0">
            <a:spAutoFit/>
          </a:bodyPr>
          <a:lstStyle/>
          <a:p>
            <a:r>
              <a:rPr lang="ja-JP" altLang="en-US" sz="1400" dirty="0">
                <a:latin typeface="+mn-ea"/>
              </a:rPr>
              <a:t>エネルギー</a:t>
            </a:r>
            <a:endParaRPr lang="en-US" altLang="ja-JP" sz="1400" dirty="0">
              <a:latin typeface="+mn-ea"/>
            </a:endParaRPr>
          </a:p>
          <a:p>
            <a:r>
              <a:rPr lang="ja-JP" altLang="en-US" sz="1400" dirty="0">
                <a:latin typeface="+mn-ea"/>
              </a:rPr>
              <a:t>たんぱく質</a:t>
            </a:r>
            <a:endParaRPr lang="en-US" altLang="ja-JP" sz="1400" dirty="0">
              <a:latin typeface="+mn-ea"/>
            </a:endParaRPr>
          </a:p>
          <a:p>
            <a:r>
              <a:rPr lang="ja-JP" altLang="en-US" sz="1400" dirty="0">
                <a:latin typeface="+mn-ea"/>
              </a:rPr>
              <a:t>脂質</a:t>
            </a:r>
            <a:endParaRPr lang="en-US" altLang="ja-JP" sz="1400" dirty="0">
              <a:latin typeface="+mn-ea"/>
            </a:endParaRPr>
          </a:p>
          <a:p>
            <a:r>
              <a:rPr lang="ja-JP" altLang="en-US" sz="1400" dirty="0">
                <a:latin typeface="+mn-ea"/>
              </a:rPr>
              <a:t>炭水化物</a:t>
            </a:r>
            <a:endParaRPr lang="en-US" altLang="ja-JP" sz="1400" dirty="0">
              <a:latin typeface="+mn-ea"/>
            </a:endParaRPr>
          </a:p>
          <a:p>
            <a:r>
              <a:rPr lang="ja-JP" altLang="en-US" sz="1400" dirty="0">
                <a:latin typeface="+mn-ea"/>
              </a:rPr>
              <a:t>食塩相当量</a:t>
            </a:r>
            <a:endParaRPr lang="ja-JP" altLang="en-US" sz="3200" dirty="0">
              <a:latin typeface="+mn-ea"/>
            </a:endParaRPr>
          </a:p>
        </p:txBody>
      </p:sp>
      <p:sp>
        <p:nvSpPr>
          <p:cNvPr id="95" name="テキスト ボックス 94">
            <a:extLst>
              <a:ext uri="{FF2B5EF4-FFF2-40B4-BE49-F238E27FC236}">
                <a16:creationId xmlns="" xmlns:a16="http://schemas.microsoft.com/office/drawing/2014/main" id="{09CC7DB0-ADDE-49A9-B9B5-A25F1A39C66E}"/>
              </a:ext>
            </a:extLst>
          </p:cNvPr>
          <p:cNvSpPr txBox="1"/>
          <p:nvPr/>
        </p:nvSpPr>
        <p:spPr>
          <a:xfrm>
            <a:off x="3599269" y="5578782"/>
            <a:ext cx="803214" cy="1169550"/>
          </a:xfrm>
          <a:prstGeom prst="rect">
            <a:avLst/>
          </a:prstGeom>
          <a:noFill/>
        </p:spPr>
        <p:txBody>
          <a:bodyPr wrap="square" rtlCol="0">
            <a:spAutoFit/>
          </a:bodyPr>
          <a:lstStyle/>
          <a:p>
            <a:pPr algn="r"/>
            <a:r>
              <a:rPr lang="en-US" altLang="ja-JP" sz="1400" dirty="0">
                <a:latin typeface="+mn-ea"/>
              </a:rPr>
              <a:t>153kcal</a:t>
            </a:r>
          </a:p>
          <a:p>
            <a:pPr algn="r"/>
            <a:r>
              <a:rPr lang="en-US" altLang="ja-JP" sz="1400" dirty="0">
                <a:latin typeface="+mn-ea"/>
              </a:rPr>
              <a:t>5.1</a:t>
            </a:r>
            <a:r>
              <a:rPr lang="ja-JP" altLang="en-US" sz="1400" dirty="0" err="1">
                <a:latin typeface="+mn-ea"/>
              </a:rPr>
              <a:t>ｇ</a:t>
            </a:r>
            <a:endParaRPr lang="en-US" altLang="ja-JP" sz="1400" dirty="0">
              <a:latin typeface="+mn-ea"/>
            </a:endParaRPr>
          </a:p>
          <a:p>
            <a:pPr algn="r"/>
            <a:r>
              <a:rPr lang="en-US" altLang="ja-JP" sz="1400" dirty="0">
                <a:latin typeface="+mn-ea"/>
              </a:rPr>
              <a:t>2.3</a:t>
            </a:r>
            <a:r>
              <a:rPr lang="ja-JP" altLang="en-US" sz="1400" dirty="0" err="1">
                <a:latin typeface="+mn-ea"/>
              </a:rPr>
              <a:t>ｇ</a:t>
            </a:r>
            <a:endParaRPr lang="en-US" altLang="ja-JP" sz="1400" dirty="0">
              <a:latin typeface="+mn-ea"/>
            </a:endParaRPr>
          </a:p>
          <a:p>
            <a:pPr algn="r"/>
            <a:r>
              <a:rPr lang="en-US" altLang="ja-JP" sz="1400" dirty="0">
                <a:latin typeface="+mn-ea"/>
              </a:rPr>
              <a:t>28.8</a:t>
            </a:r>
            <a:r>
              <a:rPr lang="ja-JP" altLang="en-US" sz="1400" dirty="0" err="1">
                <a:latin typeface="+mn-ea"/>
              </a:rPr>
              <a:t>ｇ</a:t>
            </a:r>
            <a:endParaRPr lang="en-US" altLang="ja-JP" sz="1400" dirty="0">
              <a:latin typeface="+mn-ea"/>
            </a:endParaRPr>
          </a:p>
          <a:p>
            <a:pPr algn="r"/>
            <a:r>
              <a:rPr lang="en-US" altLang="ja-JP" sz="1400" dirty="0">
                <a:latin typeface="+mn-ea"/>
              </a:rPr>
              <a:t>0.8</a:t>
            </a:r>
            <a:r>
              <a:rPr lang="ja-JP" altLang="en-US" sz="1400" dirty="0">
                <a:latin typeface="+mn-ea"/>
              </a:rPr>
              <a:t>ｇ</a:t>
            </a:r>
          </a:p>
        </p:txBody>
      </p:sp>
      <p:sp>
        <p:nvSpPr>
          <p:cNvPr id="96" name="角丸四角形 60">
            <a:extLst>
              <a:ext uri="{FF2B5EF4-FFF2-40B4-BE49-F238E27FC236}">
                <a16:creationId xmlns="" xmlns:a16="http://schemas.microsoft.com/office/drawing/2014/main" id="{7AAE3196-10A4-46E8-AE92-51C627702311}"/>
              </a:ext>
            </a:extLst>
          </p:cNvPr>
          <p:cNvSpPr/>
          <p:nvPr/>
        </p:nvSpPr>
        <p:spPr>
          <a:xfrm>
            <a:off x="5563785" y="5025450"/>
            <a:ext cx="1644880" cy="1879929"/>
          </a:xfrm>
          <a:prstGeom prst="roundRect">
            <a:avLst>
              <a:gd name="adj" fmla="val 72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3200">
              <a:latin typeface="+mn-ea"/>
            </a:endParaRPr>
          </a:p>
        </p:txBody>
      </p:sp>
      <p:sp>
        <p:nvSpPr>
          <p:cNvPr id="97" name="テキスト ボックス 96">
            <a:extLst>
              <a:ext uri="{FF2B5EF4-FFF2-40B4-BE49-F238E27FC236}">
                <a16:creationId xmlns="" xmlns:a16="http://schemas.microsoft.com/office/drawing/2014/main" id="{923EACB3-1FE7-4574-A34A-0C44FA6E7830}"/>
              </a:ext>
            </a:extLst>
          </p:cNvPr>
          <p:cNvSpPr txBox="1"/>
          <p:nvPr/>
        </p:nvSpPr>
        <p:spPr>
          <a:xfrm>
            <a:off x="5419342" y="5053299"/>
            <a:ext cx="1758134" cy="523219"/>
          </a:xfrm>
          <a:prstGeom prst="rect">
            <a:avLst/>
          </a:prstGeom>
          <a:noFill/>
        </p:spPr>
        <p:txBody>
          <a:bodyPr wrap="square" rtlCol="0">
            <a:spAutoFit/>
          </a:bodyPr>
          <a:lstStyle/>
          <a:p>
            <a:pPr algn="ctr"/>
            <a:r>
              <a:rPr lang="ja-JP" altLang="en-US" sz="1400" dirty="0">
                <a:latin typeface="+mn-ea"/>
              </a:rPr>
              <a:t>栄養成分表示</a:t>
            </a:r>
            <a:endParaRPr lang="en-US" altLang="ja-JP" sz="1400" dirty="0">
              <a:latin typeface="+mn-ea"/>
            </a:endParaRPr>
          </a:p>
          <a:p>
            <a:pPr algn="ctr"/>
            <a:r>
              <a:rPr lang="en-US" altLang="ja-JP" sz="1400" dirty="0">
                <a:latin typeface="+mn-ea"/>
              </a:rPr>
              <a:t>100g</a:t>
            </a:r>
            <a:r>
              <a:rPr lang="ja-JP" altLang="en-US" sz="1400" dirty="0">
                <a:latin typeface="+mn-ea"/>
              </a:rPr>
              <a:t>当たり</a:t>
            </a:r>
          </a:p>
        </p:txBody>
      </p:sp>
      <p:cxnSp>
        <p:nvCxnSpPr>
          <p:cNvPr id="98" name="直線コネクタ 97">
            <a:extLst>
              <a:ext uri="{FF2B5EF4-FFF2-40B4-BE49-F238E27FC236}">
                <a16:creationId xmlns="" xmlns:a16="http://schemas.microsoft.com/office/drawing/2014/main" id="{7C5079E9-7A30-43E2-BB11-817FAA15D6E0}"/>
              </a:ext>
            </a:extLst>
          </p:cNvPr>
          <p:cNvCxnSpPr/>
          <p:nvPr/>
        </p:nvCxnSpPr>
        <p:spPr>
          <a:xfrm>
            <a:off x="5583469" y="5566452"/>
            <a:ext cx="1572350" cy="761"/>
          </a:xfrm>
          <a:prstGeom prst="line">
            <a:avLst/>
          </a:prstGeom>
        </p:spPr>
        <p:style>
          <a:lnRef idx="1">
            <a:schemeClr val="dk1"/>
          </a:lnRef>
          <a:fillRef idx="0">
            <a:schemeClr val="dk1"/>
          </a:fillRef>
          <a:effectRef idx="0">
            <a:schemeClr val="dk1"/>
          </a:effectRef>
          <a:fontRef idx="minor">
            <a:schemeClr val="tx1"/>
          </a:fontRef>
        </p:style>
      </p:cxnSp>
      <p:sp>
        <p:nvSpPr>
          <p:cNvPr id="99" name="テキスト ボックス 98">
            <a:extLst>
              <a:ext uri="{FF2B5EF4-FFF2-40B4-BE49-F238E27FC236}">
                <a16:creationId xmlns="" xmlns:a16="http://schemas.microsoft.com/office/drawing/2014/main" id="{E3DCD164-B7E7-4B6A-AD5E-9D6304B11AE2}"/>
              </a:ext>
            </a:extLst>
          </p:cNvPr>
          <p:cNvSpPr txBox="1"/>
          <p:nvPr/>
        </p:nvSpPr>
        <p:spPr>
          <a:xfrm>
            <a:off x="5574314" y="5580968"/>
            <a:ext cx="1394701" cy="1169550"/>
          </a:xfrm>
          <a:prstGeom prst="rect">
            <a:avLst/>
          </a:prstGeom>
          <a:noFill/>
        </p:spPr>
        <p:txBody>
          <a:bodyPr wrap="square" rtlCol="0">
            <a:spAutoFit/>
          </a:bodyPr>
          <a:lstStyle/>
          <a:p>
            <a:r>
              <a:rPr lang="ja-JP" altLang="en-US" sz="1400" dirty="0">
                <a:latin typeface="+mn-ea"/>
              </a:rPr>
              <a:t>エネルギー</a:t>
            </a:r>
            <a:endParaRPr lang="en-US" altLang="ja-JP" sz="1400" dirty="0">
              <a:latin typeface="+mn-ea"/>
            </a:endParaRPr>
          </a:p>
          <a:p>
            <a:r>
              <a:rPr lang="ja-JP" altLang="en-US" sz="1400" dirty="0">
                <a:latin typeface="+mn-ea"/>
              </a:rPr>
              <a:t>たんぱく質</a:t>
            </a:r>
            <a:endParaRPr lang="en-US" altLang="ja-JP" sz="1400" dirty="0">
              <a:latin typeface="+mn-ea"/>
            </a:endParaRPr>
          </a:p>
          <a:p>
            <a:r>
              <a:rPr lang="ja-JP" altLang="en-US" sz="1400" dirty="0">
                <a:latin typeface="+mn-ea"/>
              </a:rPr>
              <a:t>脂質</a:t>
            </a:r>
            <a:endParaRPr lang="en-US" altLang="ja-JP" sz="1400" dirty="0">
              <a:latin typeface="+mn-ea"/>
            </a:endParaRPr>
          </a:p>
          <a:p>
            <a:r>
              <a:rPr lang="ja-JP" altLang="en-US" sz="1400" dirty="0">
                <a:latin typeface="+mn-ea"/>
              </a:rPr>
              <a:t>炭水化物</a:t>
            </a:r>
            <a:endParaRPr lang="en-US" altLang="ja-JP" sz="1400" dirty="0">
              <a:latin typeface="+mn-ea"/>
            </a:endParaRPr>
          </a:p>
          <a:p>
            <a:r>
              <a:rPr lang="ja-JP" altLang="en-US" sz="1400" dirty="0">
                <a:latin typeface="+mn-ea"/>
              </a:rPr>
              <a:t>食塩相当量</a:t>
            </a:r>
            <a:endParaRPr lang="ja-JP" altLang="en-US" sz="3200" dirty="0">
              <a:latin typeface="+mn-ea"/>
            </a:endParaRPr>
          </a:p>
        </p:txBody>
      </p:sp>
      <p:sp>
        <p:nvSpPr>
          <p:cNvPr id="100" name="テキスト ボックス 99">
            <a:extLst>
              <a:ext uri="{FF2B5EF4-FFF2-40B4-BE49-F238E27FC236}">
                <a16:creationId xmlns="" xmlns:a16="http://schemas.microsoft.com/office/drawing/2014/main" id="{0E2ABC4D-1805-4932-88BF-3DE1E0B9959C}"/>
              </a:ext>
            </a:extLst>
          </p:cNvPr>
          <p:cNvSpPr txBox="1"/>
          <p:nvPr/>
        </p:nvSpPr>
        <p:spPr>
          <a:xfrm>
            <a:off x="6444486" y="5582719"/>
            <a:ext cx="803214" cy="1169550"/>
          </a:xfrm>
          <a:prstGeom prst="rect">
            <a:avLst/>
          </a:prstGeom>
          <a:noFill/>
        </p:spPr>
        <p:txBody>
          <a:bodyPr wrap="square" rtlCol="0">
            <a:spAutoFit/>
          </a:bodyPr>
          <a:lstStyle/>
          <a:p>
            <a:pPr algn="r"/>
            <a:r>
              <a:rPr lang="en-US" altLang="ja-JP" sz="1400" dirty="0">
                <a:latin typeface="+mn-ea"/>
              </a:rPr>
              <a:t>98kcal</a:t>
            </a:r>
          </a:p>
          <a:p>
            <a:pPr algn="r"/>
            <a:r>
              <a:rPr lang="en-US" altLang="ja-JP" sz="1400" dirty="0">
                <a:latin typeface="+mn-ea"/>
              </a:rPr>
              <a:t>21.7</a:t>
            </a:r>
            <a:r>
              <a:rPr lang="ja-JP" altLang="en-US" sz="1400" dirty="0" err="1">
                <a:latin typeface="+mn-ea"/>
              </a:rPr>
              <a:t>ｇ</a:t>
            </a:r>
            <a:endParaRPr lang="en-US" altLang="ja-JP" sz="1400" dirty="0">
              <a:latin typeface="+mn-ea"/>
            </a:endParaRPr>
          </a:p>
          <a:p>
            <a:pPr algn="r"/>
            <a:r>
              <a:rPr lang="en-US" altLang="ja-JP" sz="1400" dirty="0">
                <a:latin typeface="+mn-ea"/>
              </a:rPr>
              <a:t>0.8</a:t>
            </a:r>
            <a:r>
              <a:rPr lang="ja-JP" altLang="en-US" sz="1400" dirty="0" err="1">
                <a:latin typeface="+mn-ea"/>
              </a:rPr>
              <a:t>ｇ</a:t>
            </a:r>
            <a:endParaRPr lang="en-US" altLang="ja-JP" sz="1400" dirty="0">
              <a:latin typeface="+mn-ea"/>
            </a:endParaRPr>
          </a:p>
          <a:p>
            <a:pPr algn="r"/>
            <a:r>
              <a:rPr lang="en-US" altLang="ja-JP" sz="1400" dirty="0">
                <a:latin typeface="+mn-ea"/>
              </a:rPr>
              <a:t>1.0</a:t>
            </a:r>
            <a:r>
              <a:rPr lang="ja-JP" altLang="en-US" sz="1400" dirty="0" err="1">
                <a:latin typeface="+mn-ea"/>
              </a:rPr>
              <a:t>ｇ</a:t>
            </a:r>
            <a:endParaRPr lang="en-US" altLang="ja-JP" sz="1400" dirty="0">
              <a:latin typeface="+mn-ea"/>
            </a:endParaRPr>
          </a:p>
          <a:p>
            <a:pPr algn="r"/>
            <a:r>
              <a:rPr lang="en-US" altLang="ja-JP" sz="1400" dirty="0">
                <a:latin typeface="+mn-ea"/>
              </a:rPr>
              <a:t>1.1</a:t>
            </a:r>
            <a:r>
              <a:rPr lang="ja-JP" altLang="en-US" sz="1400" dirty="0" err="1">
                <a:latin typeface="+mn-ea"/>
              </a:rPr>
              <a:t>ｇ</a:t>
            </a:r>
            <a:endParaRPr lang="en-US" altLang="ja-JP" sz="1400" dirty="0">
              <a:latin typeface="+mn-ea"/>
            </a:endParaRPr>
          </a:p>
        </p:txBody>
      </p:sp>
      <p:sp>
        <p:nvSpPr>
          <p:cNvPr id="101" name="角丸四角形 65">
            <a:extLst>
              <a:ext uri="{FF2B5EF4-FFF2-40B4-BE49-F238E27FC236}">
                <a16:creationId xmlns="" xmlns:a16="http://schemas.microsoft.com/office/drawing/2014/main" id="{4F51C5D5-1EB5-4700-B719-554E99DEE5B9}"/>
              </a:ext>
            </a:extLst>
          </p:cNvPr>
          <p:cNvSpPr/>
          <p:nvPr/>
        </p:nvSpPr>
        <p:spPr>
          <a:xfrm>
            <a:off x="7283293" y="5043550"/>
            <a:ext cx="1676539" cy="1861828"/>
          </a:xfrm>
          <a:prstGeom prst="roundRect">
            <a:avLst>
              <a:gd name="adj" fmla="val 72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3200">
              <a:latin typeface="+mn-ea"/>
            </a:endParaRPr>
          </a:p>
        </p:txBody>
      </p:sp>
      <p:sp>
        <p:nvSpPr>
          <p:cNvPr id="102" name="テキスト ボックス 101">
            <a:extLst>
              <a:ext uri="{FF2B5EF4-FFF2-40B4-BE49-F238E27FC236}">
                <a16:creationId xmlns="" xmlns:a16="http://schemas.microsoft.com/office/drawing/2014/main" id="{42D10FE4-FBD8-4FCC-A4AC-B64DA0093E54}"/>
              </a:ext>
            </a:extLst>
          </p:cNvPr>
          <p:cNvSpPr txBox="1"/>
          <p:nvPr/>
        </p:nvSpPr>
        <p:spPr>
          <a:xfrm>
            <a:off x="7154939" y="5051525"/>
            <a:ext cx="1758134" cy="523219"/>
          </a:xfrm>
          <a:prstGeom prst="rect">
            <a:avLst/>
          </a:prstGeom>
          <a:noFill/>
        </p:spPr>
        <p:txBody>
          <a:bodyPr wrap="square" rtlCol="0">
            <a:spAutoFit/>
          </a:bodyPr>
          <a:lstStyle/>
          <a:p>
            <a:pPr algn="ctr"/>
            <a:r>
              <a:rPr lang="ja-JP" altLang="en-US" sz="1400" dirty="0">
                <a:latin typeface="+mn-ea"/>
              </a:rPr>
              <a:t>栄養成分表示</a:t>
            </a:r>
            <a:endParaRPr lang="en-US" altLang="ja-JP" sz="1400" dirty="0">
              <a:latin typeface="+mn-ea"/>
            </a:endParaRPr>
          </a:p>
          <a:p>
            <a:pPr algn="ctr"/>
            <a:r>
              <a:rPr lang="en-US" altLang="ja-JP" sz="1400" dirty="0">
                <a:latin typeface="+mn-ea"/>
              </a:rPr>
              <a:t>190g</a:t>
            </a:r>
            <a:r>
              <a:rPr lang="ja-JP" altLang="en-US" sz="1400" dirty="0">
                <a:latin typeface="+mn-ea"/>
              </a:rPr>
              <a:t>当たり</a:t>
            </a:r>
          </a:p>
        </p:txBody>
      </p:sp>
      <p:cxnSp>
        <p:nvCxnSpPr>
          <p:cNvPr id="103" name="直線コネクタ 102">
            <a:extLst>
              <a:ext uri="{FF2B5EF4-FFF2-40B4-BE49-F238E27FC236}">
                <a16:creationId xmlns="" xmlns:a16="http://schemas.microsoft.com/office/drawing/2014/main" id="{004CA775-875F-41ED-9645-3BAB7A6481F5}"/>
              </a:ext>
            </a:extLst>
          </p:cNvPr>
          <p:cNvCxnSpPr/>
          <p:nvPr/>
        </p:nvCxnSpPr>
        <p:spPr>
          <a:xfrm>
            <a:off x="7331638" y="5580207"/>
            <a:ext cx="1572350" cy="761"/>
          </a:xfrm>
          <a:prstGeom prst="line">
            <a:avLst/>
          </a:prstGeom>
        </p:spPr>
        <p:style>
          <a:lnRef idx="1">
            <a:schemeClr val="dk1"/>
          </a:lnRef>
          <a:fillRef idx="0">
            <a:schemeClr val="dk1"/>
          </a:fillRef>
          <a:effectRef idx="0">
            <a:schemeClr val="dk1"/>
          </a:effectRef>
          <a:fontRef idx="minor">
            <a:schemeClr val="tx1"/>
          </a:fontRef>
        </p:style>
      </p:cxnSp>
      <p:sp>
        <p:nvSpPr>
          <p:cNvPr id="104" name="テキスト ボックス 103">
            <a:extLst>
              <a:ext uri="{FF2B5EF4-FFF2-40B4-BE49-F238E27FC236}">
                <a16:creationId xmlns="" xmlns:a16="http://schemas.microsoft.com/office/drawing/2014/main" id="{FEF42A39-BF6D-46D4-B2CC-FB83E7986B0C}"/>
              </a:ext>
            </a:extLst>
          </p:cNvPr>
          <p:cNvSpPr txBox="1"/>
          <p:nvPr/>
        </p:nvSpPr>
        <p:spPr>
          <a:xfrm>
            <a:off x="7249914" y="5593722"/>
            <a:ext cx="1394701" cy="1169550"/>
          </a:xfrm>
          <a:prstGeom prst="rect">
            <a:avLst/>
          </a:prstGeom>
          <a:noFill/>
        </p:spPr>
        <p:txBody>
          <a:bodyPr wrap="square" rtlCol="0">
            <a:spAutoFit/>
          </a:bodyPr>
          <a:lstStyle/>
          <a:p>
            <a:r>
              <a:rPr lang="ja-JP" altLang="en-US" sz="1400" dirty="0">
                <a:latin typeface="+mn-ea"/>
              </a:rPr>
              <a:t>エネルギー</a:t>
            </a:r>
            <a:endParaRPr lang="en-US" altLang="ja-JP" sz="1400" dirty="0">
              <a:latin typeface="+mn-ea"/>
            </a:endParaRPr>
          </a:p>
          <a:p>
            <a:r>
              <a:rPr lang="ja-JP" altLang="en-US" sz="1400" dirty="0">
                <a:latin typeface="+mn-ea"/>
              </a:rPr>
              <a:t>たんぱく質</a:t>
            </a:r>
            <a:endParaRPr lang="en-US" altLang="ja-JP" sz="1400" dirty="0">
              <a:latin typeface="+mn-ea"/>
            </a:endParaRPr>
          </a:p>
          <a:p>
            <a:r>
              <a:rPr lang="ja-JP" altLang="en-US" sz="1400" dirty="0">
                <a:latin typeface="+mn-ea"/>
              </a:rPr>
              <a:t>脂質</a:t>
            </a:r>
            <a:endParaRPr lang="en-US" altLang="ja-JP" sz="1400" dirty="0">
              <a:latin typeface="+mn-ea"/>
            </a:endParaRPr>
          </a:p>
          <a:p>
            <a:r>
              <a:rPr lang="ja-JP" altLang="en-US" sz="1400" dirty="0">
                <a:latin typeface="+mn-ea"/>
              </a:rPr>
              <a:t>炭水化物</a:t>
            </a:r>
            <a:endParaRPr lang="en-US" altLang="ja-JP" sz="1400" dirty="0">
              <a:latin typeface="+mn-ea"/>
            </a:endParaRPr>
          </a:p>
          <a:p>
            <a:r>
              <a:rPr lang="ja-JP" altLang="en-US" sz="1400" dirty="0">
                <a:latin typeface="+mn-ea"/>
              </a:rPr>
              <a:t>食塩相当量</a:t>
            </a:r>
            <a:endParaRPr lang="ja-JP" altLang="en-US" sz="3200" dirty="0">
              <a:latin typeface="+mn-ea"/>
            </a:endParaRPr>
          </a:p>
        </p:txBody>
      </p:sp>
      <p:sp>
        <p:nvSpPr>
          <p:cNvPr id="105" name="テキスト ボックス 104">
            <a:extLst>
              <a:ext uri="{FF2B5EF4-FFF2-40B4-BE49-F238E27FC236}">
                <a16:creationId xmlns="" xmlns:a16="http://schemas.microsoft.com/office/drawing/2014/main" id="{1D3B7ADA-EB02-45B5-9309-6C77CF6EEFF0}"/>
              </a:ext>
            </a:extLst>
          </p:cNvPr>
          <p:cNvSpPr txBox="1"/>
          <p:nvPr/>
        </p:nvSpPr>
        <p:spPr>
          <a:xfrm>
            <a:off x="8186423" y="5593722"/>
            <a:ext cx="803214" cy="1169550"/>
          </a:xfrm>
          <a:prstGeom prst="rect">
            <a:avLst/>
          </a:prstGeom>
          <a:noFill/>
        </p:spPr>
        <p:txBody>
          <a:bodyPr wrap="square" rtlCol="0">
            <a:spAutoFit/>
          </a:bodyPr>
          <a:lstStyle/>
          <a:p>
            <a:pPr algn="r"/>
            <a:r>
              <a:rPr lang="en-US" altLang="ja-JP" sz="1400" dirty="0">
                <a:latin typeface="+mn-ea"/>
              </a:rPr>
              <a:t>317kcal</a:t>
            </a:r>
          </a:p>
          <a:p>
            <a:pPr algn="r"/>
            <a:r>
              <a:rPr lang="en-US" altLang="ja-JP" sz="1400" dirty="0">
                <a:latin typeface="+mn-ea"/>
              </a:rPr>
              <a:t>26.8</a:t>
            </a:r>
            <a:r>
              <a:rPr lang="ja-JP" altLang="en-US" sz="1400" dirty="0" err="1">
                <a:latin typeface="+mn-ea"/>
              </a:rPr>
              <a:t>ｇ</a:t>
            </a:r>
            <a:endParaRPr lang="en-US" altLang="ja-JP" sz="1400" dirty="0">
              <a:latin typeface="+mn-ea"/>
            </a:endParaRPr>
          </a:p>
          <a:p>
            <a:pPr algn="r"/>
            <a:r>
              <a:rPr lang="en-US" altLang="ja-JP" sz="1400" dirty="0">
                <a:latin typeface="+mn-ea"/>
              </a:rPr>
              <a:t>23.4</a:t>
            </a:r>
            <a:r>
              <a:rPr lang="ja-JP" altLang="en-US" sz="1400" dirty="0" err="1">
                <a:latin typeface="+mn-ea"/>
              </a:rPr>
              <a:t>ｇ</a:t>
            </a:r>
            <a:endParaRPr lang="en-US" altLang="ja-JP" sz="1400" dirty="0">
              <a:latin typeface="+mn-ea"/>
            </a:endParaRPr>
          </a:p>
          <a:p>
            <a:pPr algn="r"/>
            <a:r>
              <a:rPr lang="en-US" altLang="ja-JP" sz="1400" dirty="0">
                <a:latin typeface="+mn-ea"/>
              </a:rPr>
              <a:t>0.0</a:t>
            </a:r>
            <a:r>
              <a:rPr lang="ja-JP" altLang="en-US" sz="1400" dirty="0" err="1">
                <a:latin typeface="+mn-ea"/>
              </a:rPr>
              <a:t>ｇ</a:t>
            </a:r>
            <a:endParaRPr lang="en-US" altLang="ja-JP" sz="1400" dirty="0">
              <a:latin typeface="+mn-ea"/>
            </a:endParaRPr>
          </a:p>
          <a:p>
            <a:pPr algn="r"/>
            <a:r>
              <a:rPr lang="en-US" altLang="ja-JP" sz="1400" dirty="0">
                <a:latin typeface="+mn-ea"/>
              </a:rPr>
              <a:t>1.8</a:t>
            </a:r>
            <a:r>
              <a:rPr lang="ja-JP" altLang="en-US" sz="1400" dirty="0" err="1">
                <a:latin typeface="+mn-ea"/>
              </a:rPr>
              <a:t>ｇ</a:t>
            </a:r>
            <a:endParaRPr lang="en-US" altLang="ja-JP" sz="1400" dirty="0">
              <a:latin typeface="+mn-ea"/>
            </a:endParaRPr>
          </a:p>
        </p:txBody>
      </p:sp>
      <p:sp>
        <p:nvSpPr>
          <p:cNvPr id="106" name="テキスト ボックス 105">
            <a:extLst>
              <a:ext uri="{FF2B5EF4-FFF2-40B4-BE49-F238E27FC236}">
                <a16:creationId xmlns="" xmlns:a16="http://schemas.microsoft.com/office/drawing/2014/main" id="{4B24DA06-76EE-43A8-966C-C3D27730E573}"/>
              </a:ext>
            </a:extLst>
          </p:cNvPr>
          <p:cNvSpPr txBox="1"/>
          <p:nvPr/>
        </p:nvSpPr>
        <p:spPr>
          <a:xfrm>
            <a:off x="127846" y="2368285"/>
            <a:ext cx="4072208" cy="3170304"/>
          </a:xfrm>
          <a:prstGeom prst="rect">
            <a:avLst/>
          </a:prstGeom>
          <a:noFill/>
          <a:ln w="12700">
            <a:noFill/>
          </a:ln>
        </p:spPr>
        <p:txBody>
          <a:bodyPr wrap="none" rtlCol="0">
            <a:prstTxWarp prst="textArchUp">
              <a:avLst>
                <a:gd name="adj" fmla="val 10157212"/>
              </a:avLst>
            </a:prstTxWarp>
            <a:spAutoFit/>
          </a:bodyPr>
          <a:lstStyle/>
          <a:p>
            <a:pPr algn="ctr"/>
            <a:r>
              <a:rPr lang="ja-JP" altLang="en-US" sz="1600" b="1" dirty="0">
                <a:latin typeface="+mn-ea"/>
                <a:cs typeface="メイリオ" panose="020B0604030504040204" pitchFamily="50" charset="-128"/>
              </a:rPr>
              <a:t>炭水化物</a:t>
            </a:r>
            <a:r>
              <a:rPr lang="ja-JP" altLang="en-US" sz="1600" dirty="0">
                <a:latin typeface="+mn-ea"/>
                <a:cs typeface="メイリオ" panose="020B0604030504040204" pitchFamily="50" charset="-128"/>
              </a:rPr>
              <a:t>を多く含む食品</a:t>
            </a:r>
          </a:p>
        </p:txBody>
      </p:sp>
      <p:sp>
        <p:nvSpPr>
          <p:cNvPr id="107" name="テキスト ボックス 106">
            <a:extLst>
              <a:ext uri="{FF2B5EF4-FFF2-40B4-BE49-F238E27FC236}">
                <a16:creationId xmlns="" xmlns:a16="http://schemas.microsoft.com/office/drawing/2014/main" id="{EC23E25A-01CA-4E82-A4A8-886E0790A0DA}"/>
              </a:ext>
            </a:extLst>
          </p:cNvPr>
          <p:cNvSpPr txBox="1"/>
          <p:nvPr/>
        </p:nvSpPr>
        <p:spPr>
          <a:xfrm>
            <a:off x="3090668" y="2811769"/>
            <a:ext cx="3663153" cy="2883227"/>
          </a:xfrm>
          <a:prstGeom prst="rect">
            <a:avLst/>
          </a:prstGeom>
          <a:noFill/>
          <a:ln w="12700">
            <a:noFill/>
          </a:ln>
        </p:spPr>
        <p:txBody>
          <a:bodyPr wrap="none" rtlCol="0">
            <a:prstTxWarp prst="textArchUp">
              <a:avLst>
                <a:gd name="adj" fmla="val 10157212"/>
              </a:avLst>
            </a:prstTxWarp>
            <a:spAutoFit/>
          </a:bodyPr>
          <a:lstStyle/>
          <a:p>
            <a:pPr algn="ctr"/>
            <a:r>
              <a:rPr lang="ja-JP" altLang="en-US" sz="1600" b="1" dirty="0">
                <a:latin typeface="+mn-ea"/>
                <a:cs typeface="メイリオ" panose="020B0604030504040204" pitchFamily="50" charset="-128"/>
              </a:rPr>
              <a:t>良質のたんぱく質</a:t>
            </a:r>
            <a:r>
              <a:rPr lang="ja-JP" altLang="en-US" sz="1600" dirty="0">
                <a:latin typeface="+mn-ea"/>
                <a:cs typeface="メイリオ" panose="020B0604030504040204" pitchFamily="50" charset="-128"/>
              </a:rPr>
              <a:t>を</a:t>
            </a:r>
            <a:endParaRPr lang="en-US" altLang="ja-JP" sz="1600" dirty="0">
              <a:latin typeface="+mn-ea"/>
              <a:cs typeface="メイリオ" panose="020B0604030504040204" pitchFamily="50" charset="-128"/>
            </a:endParaRPr>
          </a:p>
          <a:p>
            <a:pPr algn="ctr"/>
            <a:r>
              <a:rPr lang="ja-JP" altLang="en-US" sz="1600" dirty="0">
                <a:latin typeface="+mn-ea"/>
                <a:cs typeface="メイリオ" panose="020B0604030504040204" pitchFamily="50" charset="-128"/>
              </a:rPr>
              <a:t>多く含む食品</a:t>
            </a:r>
            <a:endParaRPr lang="en-US" altLang="ja-JP" sz="1600" dirty="0">
              <a:latin typeface="+mn-ea"/>
              <a:cs typeface="メイリオ" panose="020B0604030504040204" pitchFamily="50" charset="-128"/>
            </a:endParaRPr>
          </a:p>
          <a:p>
            <a:pPr algn="ctr"/>
            <a:endParaRPr lang="ja-JP" altLang="en-US" sz="1600" b="1" dirty="0">
              <a:latin typeface="+mn-ea"/>
              <a:cs typeface="メイリオ" panose="020B0604030504040204" pitchFamily="50" charset="-128"/>
            </a:endParaRPr>
          </a:p>
        </p:txBody>
      </p:sp>
      <p:sp>
        <p:nvSpPr>
          <p:cNvPr id="108" name="テキスト ボックス 107">
            <a:extLst>
              <a:ext uri="{FF2B5EF4-FFF2-40B4-BE49-F238E27FC236}">
                <a16:creationId xmlns="" xmlns:a16="http://schemas.microsoft.com/office/drawing/2014/main" id="{7497D43A-AB09-4D51-92C0-E2C058E830FA}"/>
              </a:ext>
            </a:extLst>
          </p:cNvPr>
          <p:cNvSpPr txBox="1"/>
          <p:nvPr/>
        </p:nvSpPr>
        <p:spPr>
          <a:xfrm>
            <a:off x="1145528" y="4669707"/>
            <a:ext cx="1399727" cy="307777"/>
          </a:xfrm>
          <a:prstGeom prst="rect">
            <a:avLst/>
          </a:prstGeom>
          <a:noFill/>
        </p:spPr>
        <p:txBody>
          <a:bodyPr wrap="square" rtlCol="0">
            <a:spAutoFit/>
          </a:bodyPr>
          <a:lstStyle/>
          <a:p>
            <a:pPr algn="ctr"/>
            <a:r>
              <a:rPr lang="ja-JP" altLang="en-US" sz="1400" dirty="0">
                <a:latin typeface="+mn-ea"/>
              </a:rPr>
              <a:t>白飯</a:t>
            </a:r>
          </a:p>
        </p:txBody>
      </p:sp>
      <p:sp>
        <p:nvSpPr>
          <p:cNvPr id="109" name="テキスト ボックス 108">
            <a:extLst>
              <a:ext uri="{FF2B5EF4-FFF2-40B4-BE49-F238E27FC236}">
                <a16:creationId xmlns="" xmlns:a16="http://schemas.microsoft.com/office/drawing/2014/main" id="{BA61EA6A-CEFB-4EDD-96E0-8DFBD211381C}"/>
              </a:ext>
            </a:extLst>
          </p:cNvPr>
          <p:cNvSpPr txBox="1"/>
          <p:nvPr/>
        </p:nvSpPr>
        <p:spPr>
          <a:xfrm>
            <a:off x="2924659" y="4696331"/>
            <a:ext cx="1399727" cy="307777"/>
          </a:xfrm>
          <a:prstGeom prst="rect">
            <a:avLst/>
          </a:prstGeom>
          <a:noFill/>
        </p:spPr>
        <p:txBody>
          <a:bodyPr wrap="square" rtlCol="0">
            <a:spAutoFit/>
          </a:bodyPr>
          <a:lstStyle/>
          <a:p>
            <a:pPr algn="ctr"/>
            <a:r>
              <a:rPr lang="ja-JP" altLang="en-US" sz="1400" dirty="0">
                <a:latin typeface="+mn-ea"/>
              </a:rPr>
              <a:t>食パン</a:t>
            </a:r>
          </a:p>
        </p:txBody>
      </p:sp>
      <p:sp>
        <p:nvSpPr>
          <p:cNvPr id="110" name="正方形/長方形 109">
            <a:extLst>
              <a:ext uri="{FF2B5EF4-FFF2-40B4-BE49-F238E27FC236}">
                <a16:creationId xmlns="" xmlns:a16="http://schemas.microsoft.com/office/drawing/2014/main" id="{ADB4104D-89E6-4C15-B2DB-56B764098407}"/>
              </a:ext>
            </a:extLst>
          </p:cNvPr>
          <p:cNvSpPr/>
          <p:nvPr/>
        </p:nvSpPr>
        <p:spPr>
          <a:xfrm>
            <a:off x="1049953" y="5896030"/>
            <a:ext cx="1646872" cy="2331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3200">
              <a:latin typeface="+mn-ea"/>
            </a:endParaRPr>
          </a:p>
        </p:txBody>
      </p:sp>
      <p:sp>
        <p:nvSpPr>
          <p:cNvPr id="111" name="正方形/長方形 110">
            <a:extLst>
              <a:ext uri="{FF2B5EF4-FFF2-40B4-BE49-F238E27FC236}">
                <a16:creationId xmlns="" xmlns:a16="http://schemas.microsoft.com/office/drawing/2014/main" id="{ABEF1795-9C8D-40AF-A191-3E3445046350}"/>
              </a:ext>
            </a:extLst>
          </p:cNvPr>
          <p:cNvSpPr/>
          <p:nvPr/>
        </p:nvSpPr>
        <p:spPr>
          <a:xfrm>
            <a:off x="2769552" y="5903278"/>
            <a:ext cx="1701046" cy="240248"/>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3200">
              <a:latin typeface="+mn-ea"/>
            </a:endParaRPr>
          </a:p>
        </p:txBody>
      </p:sp>
      <p:sp>
        <p:nvSpPr>
          <p:cNvPr id="112" name="角丸四角形 20">
            <a:extLst>
              <a:ext uri="{FF2B5EF4-FFF2-40B4-BE49-F238E27FC236}">
                <a16:creationId xmlns="" xmlns:a16="http://schemas.microsoft.com/office/drawing/2014/main" id="{8EBA8C2E-5F4D-491E-B5B0-362B41789BE9}"/>
              </a:ext>
            </a:extLst>
          </p:cNvPr>
          <p:cNvSpPr/>
          <p:nvPr/>
        </p:nvSpPr>
        <p:spPr>
          <a:xfrm>
            <a:off x="4504673" y="5497835"/>
            <a:ext cx="842852" cy="570470"/>
          </a:xfrm>
          <a:prstGeom prst="roundRect">
            <a:avLst/>
          </a:prstGeom>
          <a:solidFill>
            <a:schemeClr val="bg1"/>
          </a:solidFill>
          <a:ln w="12700">
            <a:solidFill>
              <a:srgbClr val="C0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dirty="0">
                <a:latin typeface="+mn-ea"/>
              </a:rPr>
              <a:t>ここをチェック</a:t>
            </a:r>
          </a:p>
        </p:txBody>
      </p:sp>
      <p:cxnSp>
        <p:nvCxnSpPr>
          <p:cNvPr id="113" name="直線コネクタ 112">
            <a:extLst>
              <a:ext uri="{FF2B5EF4-FFF2-40B4-BE49-F238E27FC236}">
                <a16:creationId xmlns="" xmlns:a16="http://schemas.microsoft.com/office/drawing/2014/main" id="{2EEBB565-B2AC-462F-B988-38376E7750D2}"/>
              </a:ext>
            </a:extLst>
          </p:cNvPr>
          <p:cNvCxnSpPr/>
          <p:nvPr/>
        </p:nvCxnSpPr>
        <p:spPr>
          <a:xfrm flipH="1">
            <a:off x="4446000" y="6053125"/>
            <a:ext cx="274529" cy="372531"/>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114" name="テキスト ボックス 113">
            <a:extLst>
              <a:ext uri="{FF2B5EF4-FFF2-40B4-BE49-F238E27FC236}">
                <a16:creationId xmlns="" xmlns:a16="http://schemas.microsoft.com/office/drawing/2014/main" id="{61FE3AD6-55EF-4E15-B3FD-2EDC3D9FCCA8}"/>
              </a:ext>
            </a:extLst>
          </p:cNvPr>
          <p:cNvSpPr txBox="1"/>
          <p:nvPr/>
        </p:nvSpPr>
        <p:spPr>
          <a:xfrm>
            <a:off x="5851351" y="4688454"/>
            <a:ext cx="930527" cy="307777"/>
          </a:xfrm>
          <a:prstGeom prst="rect">
            <a:avLst/>
          </a:prstGeom>
          <a:noFill/>
        </p:spPr>
        <p:txBody>
          <a:bodyPr wrap="square" rtlCol="0">
            <a:spAutoFit/>
          </a:bodyPr>
          <a:lstStyle/>
          <a:p>
            <a:pPr algn="ctr"/>
            <a:r>
              <a:rPr lang="ja-JP" altLang="en-US" sz="1400" dirty="0">
                <a:latin typeface="+mn-ea"/>
              </a:rPr>
              <a:t>蒸し鶏</a:t>
            </a:r>
          </a:p>
        </p:txBody>
      </p:sp>
      <p:sp>
        <p:nvSpPr>
          <p:cNvPr id="115" name="テキスト ボックス 114">
            <a:extLst>
              <a:ext uri="{FF2B5EF4-FFF2-40B4-BE49-F238E27FC236}">
                <a16:creationId xmlns="" xmlns:a16="http://schemas.microsoft.com/office/drawing/2014/main" id="{E66645F5-B929-4638-995E-71DF0E975266}"/>
              </a:ext>
            </a:extLst>
          </p:cNvPr>
          <p:cNvSpPr txBox="1"/>
          <p:nvPr/>
        </p:nvSpPr>
        <p:spPr>
          <a:xfrm>
            <a:off x="7334142" y="4673199"/>
            <a:ext cx="1399727" cy="307777"/>
          </a:xfrm>
          <a:prstGeom prst="rect">
            <a:avLst/>
          </a:prstGeom>
          <a:noFill/>
        </p:spPr>
        <p:txBody>
          <a:bodyPr wrap="square" rtlCol="0">
            <a:spAutoFit/>
          </a:bodyPr>
          <a:lstStyle/>
          <a:p>
            <a:pPr algn="ctr"/>
            <a:r>
              <a:rPr lang="ja-JP" altLang="en-US" sz="1400" dirty="0">
                <a:latin typeface="+mn-ea"/>
              </a:rPr>
              <a:t>さば水煮</a:t>
            </a:r>
          </a:p>
        </p:txBody>
      </p:sp>
      <p:sp>
        <p:nvSpPr>
          <p:cNvPr id="116" name="正方形/長方形 115">
            <a:extLst>
              <a:ext uri="{FF2B5EF4-FFF2-40B4-BE49-F238E27FC236}">
                <a16:creationId xmlns="" xmlns:a16="http://schemas.microsoft.com/office/drawing/2014/main" id="{C5671E56-010F-4CD5-AF7F-57D8191EFA06}"/>
              </a:ext>
            </a:extLst>
          </p:cNvPr>
          <p:cNvSpPr/>
          <p:nvPr/>
        </p:nvSpPr>
        <p:spPr>
          <a:xfrm>
            <a:off x="5533360" y="5868811"/>
            <a:ext cx="1711573" cy="203031"/>
          </a:xfrm>
          <a:prstGeom prst="rect">
            <a:avLst/>
          </a:prstGeom>
          <a:noFill/>
          <a:ln w="19050">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3200">
              <a:latin typeface="+mn-ea"/>
            </a:endParaRPr>
          </a:p>
        </p:txBody>
      </p:sp>
      <p:sp>
        <p:nvSpPr>
          <p:cNvPr id="117" name="正方形/長方形 116">
            <a:extLst>
              <a:ext uri="{FF2B5EF4-FFF2-40B4-BE49-F238E27FC236}">
                <a16:creationId xmlns="" xmlns:a16="http://schemas.microsoft.com/office/drawing/2014/main" id="{599F7068-B7EE-4A13-BBD6-4D9D6B0A6DF0}"/>
              </a:ext>
            </a:extLst>
          </p:cNvPr>
          <p:cNvSpPr/>
          <p:nvPr/>
        </p:nvSpPr>
        <p:spPr>
          <a:xfrm>
            <a:off x="7278312" y="5872093"/>
            <a:ext cx="1711325" cy="196212"/>
          </a:xfrm>
          <a:prstGeom prst="rect">
            <a:avLst/>
          </a:prstGeom>
          <a:noFill/>
          <a:ln w="19050">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3200">
              <a:latin typeface="+mn-ea"/>
            </a:endParaRPr>
          </a:p>
        </p:txBody>
      </p:sp>
      <p:sp>
        <p:nvSpPr>
          <p:cNvPr id="118" name="角丸四角形 85">
            <a:extLst>
              <a:ext uri="{FF2B5EF4-FFF2-40B4-BE49-F238E27FC236}">
                <a16:creationId xmlns="" xmlns:a16="http://schemas.microsoft.com/office/drawing/2014/main" id="{44A24BC4-2AA8-4FDD-8EE4-92FEF86C5502}"/>
              </a:ext>
            </a:extLst>
          </p:cNvPr>
          <p:cNvSpPr/>
          <p:nvPr/>
        </p:nvSpPr>
        <p:spPr>
          <a:xfrm>
            <a:off x="8947565" y="5164148"/>
            <a:ext cx="823734" cy="540111"/>
          </a:xfrm>
          <a:prstGeom prst="roundRect">
            <a:avLst/>
          </a:prstGeom>
          <a:solidFill>
            <a:schemeClr val="bg1"/>
          </a:solidFill>
          <a:ln w="12700">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dirty="0">
                <a:latin typeface="+mn-ea"/>
              </a:rPr>
              <a:t>ここをチェック</a:t>
            </a:r>
          </a:p>
        </p:txBody>
      </p:sp>
      <p:cxnSp>
        <p:nvCxnSpPr>
          <p:cNvPr id="119" name="直線コネクタ 118">
            <a:extLst>
              <a:ext uri="{FF2B5EF4-FFF2-40B4-BE49-F238E27FC236}">
                <a16:creationId xmlns="" xmlns:a16="http://schemas.microsoft.com/office/drawing/2014/main" id="{09CE426A-CB95-4CA7-9B20-C5DA1A89476A}"/>
              </a:ext>
            </a:extLst>
          </p:cNvPr>
          <p:cNvCxnSpPr>
            <a:stCxn id="118" idx="2"/>
            <a:endCxn id="117" idx="3"/>
          </p:cNvCxnSpPr>
          <p:nvPr/>
        </p:nvCxnSpPr>
        <p:spPr>
          <a:xfrm flipH="1">
            <a:off x="8989637" y="5704259"/>
            <a:ext cx="369795" cy="26594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 xmlns:a16="http://schemas.microsoft.com/office/drawing/2014/main" id="{75079A2E-7B44-4F87-AAA3-4FC2AEE8598F}"/>
              </a:ext>
            </a:extLst>
          </p:cNvPr>
          <p:cNvCxnSpPr/>
          <p:nvPr/>
        </p:nvCxnSpPr>
        <p:spPr>
          <a:xfrm>
            <a:off x="5561338" y="6260928"/>
            <a:ext cx="1603162" cy="1774"/>
          </a:xfrm>
          <a:prstGeom prst="line">
            <a:avLst/>
          </a:prstGeom>
          <a:ln>
            <a:solidFill>
              <a:srgbClr val="C00000"/>
            </a:solidFill>
            <a:prstDash val="sysDash"/>
          </a:ln>
        </p:spPr>
        <p:style>
          <a:lnRef idx="3">
            <a:schemeClr val="accent2"/>
          </a:lnRef>
          <a:fillRef idx="0">
            <a:schemeClr val="accent2"/>
          </a:fillRef>
          <a:effectRef idx="2">
            <a:schemeClr val="accent2"/>
          </a:effectRef>
          <a:fontRef idx="minor">
            <a:schemeClr val="tx1"/>
          </a:fontRef>
        </p:style>
      </p:cxnSp>
      <p:cxnSp>
        <p:nvCxnSpPr>
          <p:cNvPr id="121" name="直線コネクタ 120">
            <a:extLst>
              <a:ext uri="{FF2B5EF4-FFF2-40B4-BE49-F238E27FC236}">
                <a16:creationId xmlns="" xmlns:a16="http://schemas.microsoft.com/office/drawing/2014/main" id="{14007E6C-EE37-4C85-8E86-33FE068CFBAE}"/>
              </a:ext>
            </a:extLst>
          </p:cNvPr>
          <p:cNvCxnSpPr/>
          <p:nvPr/>
        </p:nvCxnSpPr>
        <p:spPr>
          <a:xfrm>
            <a:off x="7269981" y="6276873"/>
            <a:ext cx="1603162" cy="1774"/>
          </a:xfrm>
          <a:prstGeom prst="line">
            <a:avLst/>
          </a:prstGeom>
          <a:ln>
            <a:solidFill>
              <a:srgbClr val="C00000"/>
            </a:solidFill>
            <a:prstDash val="sysDash"/>
          </a:ln>
        </p:spPr>
        <p:style>
          <a:lnRef idx="3">
            <a:schemeClr val="accent2"/>
          </a:lnRef>
          <a:fillRef idx="0">
            <a:schemeClr val="accent2"/>
          </a:fillRef>
          <a:effectRef idx="2">
            <a:schemeClr val="accent2"/>
          </a:effectRef>
          <a:fontRef idx="minor">
            <a:schemeClr val="tx1"/>
          </a:fontRef>
        </p:style>
      </p:cxnSp>
      <p:sp>
        <p:nvSpPr>
          <p:cNvPr id="122" name="円/楕円 31">
            <a:extLst>
              <a:ext uri="{FF2B5EF4-FFF2-40B4-BE49-F238E27FC236}">
                <a16:creationId xmlns="" xmlns:a16="http://schemas.microsoft.com/office/drawing/2014/main" id="{4B12DBEE-D78A-4055-996E-59A76006347D}"/>
              </a:ext>
            </a:extLst>
          </p:cNvPr>
          <p:cNvSpPr/>
          <p:nvPr/>
        </p:nvSpPr>
        <p:spPr>
          <a:xfrm>
            <a:off x="9094367" y="6105103"/>
            <a:ext cx="743493" cy="693910"/>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00" dirty="0">
              <a:latin typeface="+mn-ea"/>
            </a:endParaRPr>
          </a:p>
        </p:txBody>
      </p:sp>
      <p:sp>
        <p:nvSpPr>
          <p:cNvPr id="123" name="テキスト ボックス 122">
            <a:extLst>
              <a:ext uri="{FF2B5EF4-FFF2-40B4-BE49-F238E27FC236}">
                <a16:creationId xmlns="" xmlns:a16="http://schemas.microsoft.com/office/drawing/2014/main" id="{3B3E3B06-AE6F-4FC6-895E-0500EA8B25DD}"/>
              </a:ext>
            </a:extLst>
          </p:cNvPr>
          <p:cNvSpPr txBox="1"/>
          <p:nvPr/>
        </p:nvSpPr>
        <p:spPr>
          <a:xfrm>
            <a:off x="9079770" y="6250474"/>
            <a:ext cx="812997" cy="461665"/>
          </a:xfrm>
          <a:prstGeom prst="rect">
            <a:avLst/>
          </a:prstGeom>
          <a:noFill/>
        </p:spPr>
        <p:txBody>
          <a:bodyPr wrap="square" rtlCol="0">
            <a:spAutoFit/>
          </a:bodyPr>
          <a:lstStyle/>
          <a:p>
            <a:r>
              <a:rPr lang="ja-JP" altLang="en-US" sz="1200" dirty="0">
                <a:latin typeface="+mn-ea"/>
              </a:rPr>
              <a:t>あわせてチェック</a:t>
            </a:r>
          </a:p>
        </p:txBody>
      </p:sp>
      <p:cxnSp>
        <p:nvCxnSpPr>
          <p:cNvPr id="124" name="直線コネクタ 123">
            <a:extLst>
              <a:ext uri="{FF2B5EF4-FFF2-40B4-BE49-F238E27FC236}">
                <a16:creationId xmlns="" xmlns:a16="http://schemas.microsoft.com/office/drawing/2014/main" id="{FBA4503C-ED32-4B57-9E0F-4B39407A11FE}"/>
              </a:ext>
            </a:extLst>
          </p:cNvPr>
          <p:cNvCxnSpPr/>
          <p:nvPr/>
        </p:nvCxnSpPr>
        <p:spPr>
          <a:xfrm>
            <a:off x="8786143" y="6292655"/>
            <a:ext cx="322844" cy="173168"/>
          </a:xfrm>
          <a:prstGeom prst="line">
            <a:avLst/>
          </a:prstGeom>
          <a:ln w="12700">
            <a:solidFill>
              <a:srgbClr val="C00000"/>
            </a:solidFill>
          </a:ln>
        </p:spPr>
        <p:style>
          <a:lnRef idx="3">
            <a:schemeClr val="accent2"/>
          </a:lnRef>
          <a:fillRef idx="0">
            <a:schemeClr val="accent2"/>
          </a:fillRef>
          <a:effectRef idx="2">
            <a:schemeClr val="accent2"/>
          </a:effectRef>
          <a:fontRef idx="minor">
            <a:schemeClr val="tx1"/>
          </a:fontRef>
        </p:style>
      </p:cxnSp>
      <p:sp>
        <p:nvSpPr>
          <p:cNvPr id="125" name="正方形/長方形 124">
            <a:extLst>
              <a:ext uri="{FF2B5EF4-FFF2-40B4-BE49-F238E27FC236}">
                <a16:creationId xmlns="" xmlns:a16="http://schemas.microsoft.com/office/drawing/2014/main" id="{AE3D1743-2A7E-4D94-83A0-1F7A09EE34B1}"/>
              </a:ext>
            </a:extLst>
          </p:cNvPr>
          <p:cNvSpPr/>
          <p:nvPr/>
        </p:nvSpPr>
        <p:spPr>
          <a:xfrm>
            <a:off x="1070158" y="6240344"/>
            <a:ext cx="1587130" cy="251350"/>
          </a:xfrm>
          <a:prstGeom prst="rect">
            <a:avLst/>
          </a:prstGeom>
          <a:noFill/>
          <a:ln w="19050">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3200">
              <a:latin typeface="+mn-ea"/>
            </a:endParaRPr>
          </a:p>
        </p:txBody>
      </p:sp>
      <p:sp>
        <p:nvSpPr>
          <p:cNvPr id="126" name="正方形/長方形 125">
            <a:extLst>
              <a:ext uri="{FF2B5EF4-FFF2-40B4-BE49-F238E27FC236}">
                <a16:creationId xmlns="" xmlns:a16="http://schemas.microsoft.com/office/drawing/2014/main" id="{9FE760B6-3461-4ED0-9807-EC1729896DBB}"/>
              </a:ext>
            </a:extLst>
          </p:cNvPr>
          <p:cNvSpPr/>
          <p:nvPr/>
        </p:nvSpPr>
        <p:spPr>
          <a:xfrm>
            <a:off x="2798467" y="6250474"/>
            <a:ext cx="1653305" cy="241219"/>
          </a:xfrm>
          <a:prstGeom prst="rect">
            <a:avLst/>
          </a:prstGeom>
          <a:noFill/>
          <a:ln w="19050">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3200">
              <a:latin typeface="+mn-ea"/>
            </a:endParaRPr>
          </a:p>
        </p:txBody>
      </p:sp>
      <p:sp>
        <p:nvSpPr>
          <p:cNvPr id="62" name="ホームベース 61"/>
          <p:cNvSpPr/>
          <p:nvPr/>
        </p:nvSpPr>
        <p:spPr>
          <a:xfrm>
            <a:off x="0" y="174168"/>
            <a:ext cx="2455817" cy="504000"/>
          </a:xfrm>
          <a:prstGeom prst="homePlate">
            <a:avLst/>
          </a:prstGeom>
          <a:solidFill>
            <a:srgbClr val="EB412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600" dirty="0" smtClean="0">
                <a:latin typeface="+mn-ea"/>
              </a:rPr>
              <a:t>ポイント①</a:t>
            </a:r>
            <a:endParaRPr kumimoji="1" lang="ja-JP" altLang="en-US" sz="2600" dirty="0">
              <a:latin typeface="+mn-ea"/>
            </a:endParaRPr>
          </a:p>
        </p:txBody>
      </p:sp>
      <p:sp>
        <p:nvSpPr>
          <p:cNvPr id="64" name="テキスト ボックス 63"/>
          <p:cNvSpPr txBox="1"/>
          <p:nvPr/>
        </p:nvSpPr>
        <p:spPr>
          <a:xfrm>
            <a:off x="181525" y="761566"/>
            <a:ext cx="10332000" cy="707886"/>
          </a:xfrm>
          <a:prstGeom prst="rect">
            <a:avLst/>
          </a:prstGeom>
          <a:solidFill>
            <a:schemeClr val="accent4">
              <a:lumMod val="20000"/>
              <a:lumOff val="80000"/>
            </a:schemeClr>
          </a:solidFill>
        </p:spPr>
        <p:txBody>
          <a:bodyPr wrap="square" rtlCol="0">
            <a:spAutoFit/>
          </a:bodyPr>
          <a:lstStyle/>
          <a:p>
            <a:r>
              <a:rPr lang="ja-JP" altLang="en-US" sz="2000" dirty="0" smtClean="0">
                <a:latin typeface="+mn-ea"/>
                <a:cs typeface="メイリオ" panose="020B0604030504040204" pitchFamily="50" charset="-128"/>
              </a:rPr>
              <a:t>炭水化物</a:t>
            </a:r>
            <a:r>
              <a:rPr lang="ja-JP" altLang="en-US" sz="2000" dirty="0">
                <a:latin typeface="+mn-ea"/>
                <a:cs typeface="メイリオ" panose="020B0604030504040204" pitchFamily="50" charset="-128"/>
              </a:rPr>
              <a:t>を多く含む食品と良質のたんぱく質を多く含む食品を組み合わせて選びます</a:t>
            </a:r>
            <a:r>
              <a:rPr lang="ja-JP" altLang="en-US" sz="2000" dirty="0" smtClean="0">
                <a:latin typeface="+mn-ea"/>
                <a:cs typeface="メイリオ" panose="020B0604030504040204" pitchFamily="50" charset="-128"/>
              </a:rPr>
              <a:t>。</a:t>
            </a:r>
            <a:endParaRPr lang="en-US" altLang="ja-JP" sz="2000" dirty="0" smtClean="0">
              <a:latin typeface="+mn-ea"/>
              <a:cs typeface="メイリオ" panose="020B0604030504040204" pitchFamily="50" charset="-128"/>
            </a:endParaRPr>
          </a:p>
          <a:p>
            <a:r>
              <a:rPr lang="ja-JP" altLang="en-US" sz="2000" dirty="0" smtClean="0">
                <a:latin typeface="+mn-ea"/>
                <a:cs typeface="メイリオ" panose="020B0604030504040204" pitchFamily="50" charset="-128"/>
              </a:rPr>
              <a:t>その</a:t>
            </a:r>
            <a:r>
              <a:rPr lang="ja-JP" altLang="en-US" sz="2000" dirty="0">
                <a:latin typeface="+mn-ea"/>
                <a:cs typeface="メイリオ" panose="020B0604030504040204" pitchFamily="50" charset="-128"/>
              </a:rPr>
              <a:t>際、脂質のとり過ぎに気を付けます。</a:t>
            </a:r>
          </a:p>
        </p:txBody>
      </p:sp>
      <p:sp>
        <p:nvSpPr>
          <p:cNvPr id="65" name="正方形/長方形 64"/>
          <p:cNvSpPr/>
          <p:nvPr/>
        </p:nvSpPr>
        <p:spPr>
          <a:xfrm>
            <a:off x="2234350" y="164749"/>
            <a:ext cx="8417229" cy="492443"/>
          </a:xfrm>
          <a:prstGeom prst="rect">
            <a:avLst/>
          </a:prstGeom>
        </p:spPr>
        <p:txBody>
          <a:bodyPr wrap="square">
            <a:spAutoFit/>
          </a:bodyPr>
          <a:lstStyle/>
          <a:p>
            <a:pPr algn="ctr"/>
            <a:r>
              <a:rPr lang="ja-JP" altLang="en-US" sz="2600" dirty="0">
                <a:latin typeface="+mn-ea"/>
              </a:rPr>
              <a:t>栄養的な特徴の違う食品を組み合わせて、選ぶ</a:t>
            </a:r>
          </a:p>
        </p:txBody>
      </p:sp>
      <p:sp>
        <p:nvSpPr>
          <p:cNvPr id="66" name="角丸四角形 65"/>
          <p:cNvSpPr/>
          <p:nvPr/>
        </p:nvSpPr>
        <p:spPr>
          <a:xfrm>
            <a:off x="2083579" y="192168"/>
            <a:ext cx="8568000" cy="475200"/>
          </a:xfrm>
          <a:prstGeom prst="roundRect">
            <a:avLst/>
          </a:prstGeom>
          <a:noFill/>
          <a:ln w="19050">
            <a:solidFill>
              <a:srgbClr val="EB4125"/>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mn-ea"/>
            </a:endParaRPr>
          </a:p>
        </p:txBody>
      </p:sp>
    </p:spTree>
    <p:extLst>
      <p:ext uri="{BB962C8B-B14F-4D97-AF65-F5344CB8AC3E}">
        <p14:creationId xmlns:p14="http://schemas.microsoft.com/office/powerpoint/2010/main" val="3504168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ホームベース 1"/>
          <p:cNvSpPr/>
          <p:nvPr/>
        </p:nvSpPr>
        <p:spPr>
          <a:xfrm>
            <a:off x="0" y="177248"/>
            <a:ext cx="2455817" cy="504000"/>
          </a:xfrm>
          <a:prstGeom prst="homePlate">
            <a:avLst/>
          </a:prstGeom>
          <a:solidFill>
            <a:srgbClr val="EB412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600" dirty="0">
                <a:latin typeface="+mn-ea"/>
              </a:rPr>
              <a:t>ポイント②</a:t>
            </a:r>
          </a:p>
        </p:txBody>
      </p:sp>
      <p:sp>
        <p:nvSpPr>
          <p:cNvPr id="3" name="テキスト ボックス 2">
            <a:extLst>
              <a:ext uri="{FF2B5EF4-FFF2-40B4-BE49-F238E27FC236}">
                <a16:creationId xmlns="" xmlns:a16="http://schemas.microsoft.com/office/drawing/2014/main" id="{7A6EA476-8BB8-438C-8920-AAD2BF96125B}"/>
              </a:ext>
            </a:extLst>
          </p:cNvPr>
          <p:cNvSpPr txBox="1"/>
          <p:nvPr/>
        </p:nvSpPr>
        <p:spPr>
          <a:xfrm>
            <a:off x="441158" y="1173920"/>
            <a:ext cx="4174380" cy="1574590"/>
          </a:xfrm>
          <a:prstGeom prst="rect">
            <a:avLst/>
          </a:prstGeom>
          <a:noFill/>
          <a:ln w="285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buFont typeface="Wingdings" panose="05000000000000000000" pitchFamily="2" charset="2"/>
              <a:buChar char="l"/>
            </a:pPr>
            <a:r>
              <a:rPr lang="ja-JP" altLang="en-US" sz="2400" dirty="0">
                <a:solidFill>
                  <a:srgbClr val="EB4125"/>
                </a:solidFill>
                <a:latin typeface="+mn-ea"/>
              </a:rPr>
              <a:t>生活習慣病予防のために、野菜など食物繊維が</a:t>
            </a:r>
            <a:r>
              <a:rPr lang="ja-JP" altLang="en-US" sz="2400" dirty="0" smtClean="0">
                <a:solidFill>
                  <a:srgbClr val="EB4125"/>
                </a:solidFill>
                <a:latin typeface="+mn-ea"/>
              </a:rPr>
              <a:t>多く　含まれる</a:t>
            </a:r>
            <a:r>
              <a:rPr lang="ja-JP" altLang="en-US" sz="2400" dirty="0">
                <a:solidFill>
                  <a:srgbClr val="EB4125"/>
                </a:solidFill>
                <a:latin typeface="+mn-ea"/>
              </a:rPr>
              <a:t>食材を使った食品を選びます</a:t>
            </a:r>
          </a:p>
        </p:txBody>
      </p:sp>
      <p:sp>
        <p:nvSpPr>
          <p:cNvPr id="6" name="テキスト ボックス 5">
            <a:extLst>
              <a:ext uri="{FF2B5EF4-FFF2-40B4-BE49-F238E27FC236}">
                <a16:creationId xmlns="" xmlns:a16="http://schemas.microsoft.com/office/drawing/2014/main" id="{668DB424-08B2-431E-B14C-5EE635F0AE0D}"/>
              </a:ext>
            </a:extLst>
          </p:cNvPr>
          <p:cNvSpPr txBox="1"/>
          <p:nvPr/>
        </p:nvSpPr>
        <p:spPr>
          <a:xfrm>
            <a:off x="4794152" y="1120833"/>
            <a:ext cx="3782590" cy="1200329"/>
          </a:xfrm>
          <a:prstGeom prst="rect">
            <a:avLst/>
          </a:prstGeom>
          <a:ln w="285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Font typeface="Wingdings" panose="05000000000000000000" pitchFamily="2" charset="2"/>
              <a:buChar char="l"/>
            </a:pPr>
            <a:r>
              <a:rPr lang="ja-JP" altLang="en-US" sz="2400" dirty="0">
                <a:solidFill>
                  <a:srgbClr val="EB4125"/>
                </a:solidFill>
                <a:latin typeface="+mn-ea"/>
              </a:rPr>
              <a:t>糖尿病予防のために</a:t>
            </a:r>
            <a:r>
              <a:rPr lang="ja-JP" altLang="en-US" sz="2400" dirty="0" smtClean="0">
                <a:solidFill>
                  <a:srgbClr val="EB4125"/>
                </a:solidFill>
                <a:latin typeface="+mn-ea"/>
              </a:rPr>
              <a:t>、</a:t>
            </a:r>
            <a:r>
              <a:rPr lang="ja-JP" altLang="en-US" sz="2400" dirty="0">
                <a:solidFill>
                  <a:srgbClr val="EB4125"/>
                </a:solidFill>
                <a:latin typeface="+mn-ea"/>
              </a:rPr>
              <a:t>　</a:t>
            </a:r>
            <a:r>
              <a:rPr lang="ja-JP" altLang="en-US" sz="2400" dirty="0" smtClean="0">
                <a:solidFill>
                  <a:srgbClr val="EB4125"/>
                </a:solidFill>
                <a:latin typeface="+mn-ea"/>
              </a:rPr>
              <a:t>　食物</a:t>
            </a:r>
            <a:r>
              <a:rPr lang="ja-JP" altLang="en-US" sz="2400" dirty="0">
                <a:solidFill>
                  <a:srgbClr val="EB4125"/>
                </a:solidFill>
                <a:latin typeface="+mn-ea"/>
              </a:rPr>
              <a:t>繊維</a:t>
            </a:r>
            <a:r>
              <a:rPr lang="ja-JP" altLang="en-US" sz="2400" dirty="0" smtClean="0">
                <a:solidFill>
                  <a:srgbClr val="EB4125"/>
                </a:solidFill>
                <a:latin typeface="+mn-ea"/>
              </a:rPr>
              <a:t>が豊富</a:t>
            </a:r>
            <a:r>
              <a:rPr lang="ja-JP" altLang="en-US" sz="2400" dirty="0">
                <a:solidFill>
                  <a:srgbClr val="EB4125"/>
                </a:solidFill>
                <a:latin typeface="+mn-ea"/>
              </a:rPr>
              <a:t>な</a:t>
            </a:r>
            <a:r>
              <a:rPr lang="ja-JP" altLang="en-US" sz="2400" dirty="0" smtClean="0">
                <a:solidFill>
                  <a:srgbClr val="EB4125"/>
                </a:solidFill>
                <a:latin typeface="+mn-ea"/>
              </a:rPr>
              <a:t>穀類　　　食品</a:t>
            </a:r>
            <a:r>
              <a:rPr lang="ja-JP" altLang="en-US" sz="2400" dirty="0">
                <a:solidFill>
                  <a:srgbClr val="EB4125"/>
                </a:solidFill>
                <a:latin typeface="+mn-ea"/>
              </a:rPr>
              <a:t>を選びます</a:t>
            </a:r>
          </a:p>
        </p:txBody>
      </p:sp>
      <p:sp>
        <p:nvSpPr>
          <p:cNvPr id="8" name="テキスト ボックス 7"/>
          <p:cNvSpPr txBox="1"/>
          <p:nvPr/>
        </p:nvSpPr>
        <p:spPr>
          <a:xfrm>
            <a:off x="179906" y="749449"/>
            <a:ext cx="10332000" cy="400110"/>
          </a:xfrm>
          <a:prstGeom prst="rect">
            <a:avLst/>
          </a:prstGeom>
          <a:solidFill>
            <a:schemeClr val="accent4">
              <a:lumMod val="20000"/>
              <a:lumOff val="80000"/>
            </a:schemeClr>
          </a:solidFill>
        </p:spPr>
        <p:txBody>
          <a:bodyPr wrap="square" rtlCol="0">
            <a:spAutoFit/>
          </a:bodyPr>
          <a:lstStyle/>
          <a:p>
            <a:r>
              <a:rPr lang="ja-JP" altLang="en-US" sz="2000" dirty="0" smtClean="0">
                <a:latin typeface="+mn-ea"/>
                <a:cs typeface="メイリオ" panose="020B0604030504040204" pitchFamily="50" charset="-128"/>
              </a:rPr>
              <a:t>野菜</a:t>
            </a:r>
            <a:r>
              <a:rPr lang="ja-JP" altLang="en-US" sz="2000" dirty="0">
                <a:latin typeface="+mn-ea"/>
                <a:cs typeface="メイリオ" panose="020B0604030504040204" pitchFamily="50" charset="-128"/>
              </a:rPr>
              <a:t>たっぷりの食事を心がけ、食物繊維が豊富な穀類食品を選びます。</a:t>
            </a:r>
          </a:p>
        </p:txBody>
      </p:sp>
      <p:sp>
        <p:nvSpPr>
          <p:cNvPr id="9" name="円形吹き出し 8"/>
          <p:cNvSpPr/>
          <p:nvPr/>
        </p:nvSpPr>
        <p:spPr>
          <a:xfrm>
            <a:off x="8314166" y="916322"/>
            <a:ext cx="2337413" cy="1260864"/>
          </a:xfrm>
          <a:prstGeom prst="wedgeEllipseCallout">
            <a:avLst>
              <a:gd name="adj1" fmla="val -51563"/>
              <a:gd name="adj2" fmla="val 46520"/>
            </a:avLst>
          </a:prstGeom>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endParaRPr lang="ja-JP" altLang="en-US" sz="1600" dirty="0"/>
          </a:p>
        </p:txBody>
      </p:sp>
      <p:sp>
        <p:nvSpPr>
          <p:cNvPr id="10" name="テキスト ボックス 9"/>
          <p:cNvSpPr txBox="1"/>
          <p:nvPr/>
        </p:nvSpPr>
        <p:spPr>
          <a:xfrm>
            <a:off x="8486870" y="1165436"/>
            <a:ext cx="2040079" cy="830997"/>
          </a:xfrm>
          <a:prstGeom prst="rect">
            <a:avLst/>
          </a:prstGeom>
          <a:noFill/>
        </p:spPr>
        <p:txBody>
          <a:bodyPr wrap="square" rtlCol="0">
            <a:spAutoFit/>
          </a:bodyPr>
          <a:lstStyle/>
          <a:p>
            <a:r>
              <a:rPr lang="ja-JP" altLang="en-US" sz="1600" dirty="0"/>
              <a:t>糖尿病予防では食物繊維と「糖」との食べ合わせがポイント</a:t>
            </a:r>
            <a:r>
              <a:rPr lang="ja-JP" altLang="en-US" sz="1600" dirty="0" smtClean="0"/>
              <a:t>。</a:t>
            </a:r>
            <a:endParaRPr kumimoji="1" lang="ja-JP" altLang="en-US" dirty="0"/>
          </a:p>
        </p:txBody>
      </p:sp>
      <p:sp>
        <p:nvSpPr>
          <p:cNvPr id="12" name="テキスト ボックス 11"/>
          <p:cNvSpPr txBox="1"/>
          <p:nvPr/>
        </p:nvSpPr>
        <p:spPr>
          <a:xfrm>
            <a:off x="-205131" y="3037941"/>
            <a:ext cx="5551037" cy="338554"/>
          </a:xfrm>
          <a:prstGeom prst="rect">
            <a:avLst/>
          </a:prstGeom>
          <a:noFill/>
        </p:spPr>
        <p:txBody>
          <a:bodyPr wrap="square" rtlCol="0">
            <a:spAutoFit/>
          </a:bodyPr>
          <a:lstStyle/>
          <a:p>
            <a:pPr algn="ctr"/>
            <a:r>
              <a:rPr lang="en-US" altLang="ja-JP" sz="1600" dirty="0">
                <a:latin typeface="+mn-ea"/>
              </a:rPr>
              <a:t>&lt;</a:t>
            </a:r>
            <a:r>
              <a:rPr lang="ja-JP" altLang="en-US" sz="1600" dirty="0">
                <a:latin typeface="+mn-ea"/>
              </a:rPr>
              <a:t>食物繊維が豊富な食品</a:t>
            </a:r>
            <a:r>
              <a:rPr lang="en-US" altLang="ja-JP" sz="1600" dirty="0">
                <a:latin typeface="+mn-ea"/>
              </a:rPr>
              <a:t>(</a:t>
            </a:r>
            <a:r>
              <a:rPr lang="ja-JP" altLang="en-US" sz="1600" dirty="0">
                <a:latin typeface="+mn-ea"/>
              </a:rPr>
              <a:t>例）と食物繊維摂取量（目安）</a:t>
            </a:r>
            <a:r>
              <a:rPr lang="en-US" altLang="ja-JP" sz="1600" dirty="0">
                <a:latin typeface="+mn-ea"/>
              </a:rPr>
              <a:t>&gt;</a:t>
            </a:r>
            <a:endParaRPr lang="ja-JP" altLang="en-US" sz="1600" dirty="0">
              <a:latin typeface="+mn-ea"/>
            </a:endParaRPr>
          </a:p>
        </p:txBody>
      </p:sp>
      <p:graphicFrame>
        <p:nvGraphicFramePr>
          <p:cNvPr id="13" name="表 12"/>
          <p:cNvGraphicFramePr>
            <a:graphicFrameLocks noGrp="1"/>
          </p:cNvGraphicFramePr>
          <p:nvPr>
            <p:extLst>
              <p:ext uri="{D42A27DB-BD31-4B8C-83A1-F6EECF244321}">
                <p14:modId xmlns:p14="http://schemas.microsoft.com/office/powerpoint/2010/main" val="701299575"/>
              </p:ext>
            </p:extLst>
          </p:nvPr>
        </p:nvGraphicFramePr>
        <p:xfrm>
          <a:off x="543023" y="3485864"/>
          <a:ext cx="4166784" cy="2473960"/>
        </p:xfrm>
        <a:graphic>
          <a:graphicData uri="http://schemas.openxmlformats.org/drawingml/2006/table">
            <a:tbl>
              <a:tblPr firstRow="1" bandRow="1">
                <a:tableStyleId>{5940675A-B579-460E-94D1-54222C63F5DA}</a:tableStyleId>
              </a:tblPr>
              <a:tblGrid>
                <a:gridCol w="2582608"/>
                <a:gridCol w="1584176"/>
              </a:tblGrid>
              <a:tr h="370840">
                <a:tc>
                  <a:txBody>
                    <a:bodyPr/>
                    <a:lstStyle/>
                    <a:p>
                      <a:pPr algn="ctr"/>
                      <a:r>
                        <a:rPr kumimoji="1" lang="ja-JP" altLang="en-US" sz="1800" dirty="0" smtClean="0">
                          <a:latin typeface="+mn-ea"/>
                          <a:ea typeface="+mn-ea"/>
                        </a:rPr>
                        <a:t>食品（例）</a:t>
                      </a:r>
                      <a:endParaRPr kumimoji="1" lang="ja-JP" altLang="en-US" sz="1800" dirty="0">
                        <a:latin typeface="+mn-ea"/>
                        <a:ea typeface="+mn-ea"/>
                      </a:endParaRPr>
                    </a:p>
                  </a:txBody>
                  <a:tcPr/>
                </a:tc>
                <a:tc>
                  <a:txBody>
                    <a:bodyPr/>
                    <a:lstStyle/>
                    <a:p>
                      <a:pPr algn="ctr"/>
                      <a:r>
                        <a:rPr kumimoji="1" lang="ja-JP" altLang="en-US" sz="1800" dirty="0" smtClean="0">
                          <a:latin typeface="+mn-ea"/>
                          <a:ea typeface="+mn-ea"/>
                        </a:rPr>
                        <a:t>食物繊維量</a:t>
                      </a:r>
                      <a:endParaRPr kumimoji="1" lang="ja-JP" altLang="en-US" sz="1800" dirty="0">
                        <a:latin typeface="+mn-ea"/>
                        <a:ea typeface="+mn-ea"/>
                      </a:endParaRPr>
                    </a:p>
                  </a:txBody>
                  <a:tcPr/>
                </a:tc>
              </a:tr>
              <a:tr h="370840">
                <a:tc>
                  <a:txBody>
                    <a:bodyPr/>
                    <a:lstStyle/>
                    <a:p>
                      <a:r>
                        <a:rPr kumimoji="1" lang="ja-JP" altLang="en-US" sz="1800" dirty="0" smtClean="0">
                          <a:latin typeface="+mn-ea"/>
                          <a:ea typeface="+mn-ea"/>
                        </a:rPr>
                        <a:t>きんぴらごぼう（</a:t>
                      </a:r>
                      <a:r>
                        <a:rPr kumimoji="1" lang="en-US" altLang="ja-JP" sz="1800" dirty="0" smtClean="0">
                          <a:latin typeface="+mn-ea"/>
                          <a:ea typeface="+mn-ea"/>
                        </a:rPr>
                        <a:t>80</a:t>
                      </a:r>
                      <a:r>
                        <a:rPr kumimoji="1" lang="ja-JP" altLang="en-US" sz="1800" dirty="0" smtClean="0">
                          <a:latin typeface="+mn-ea"/>
                          <a:ea typeface="+mn-ea"/>
                        </a:rPr>
                        <a:t>ｇ）</a:t>
                      </a:r>
                      <a:endParaRPr kumimoji="1" lang="en-US" altLang="ja-JP" sz="1800" dirty="0" smtClean="0">
                        <a:latin typeface="+mn-ea"/>
                        <a:ea typeface="+mn-ea"/>
                      </a:endParaRPr>
                    </a:p>
                    <a:p>
                      <a:r>
                        <a:rPr kumimoji="1" lang="ja-JP" altLang="en-US" sz="1800" dirty="0" smtClean="0">
                          <a:latin typeface="+mn-ea"/>
                          <a:ea typeface="+mn-ea"/>
                        </a:rPr>
                        <a:t>うの花（</a:t>
                      </a:r>
                      <a:r>
                        <a:rPr kumimoji="1" lang="en-US" altLang="ja-JP" sz="1800" dirty="0" smtClean="0">
                          <a:latin typeface="+mn-ea"/>
                          <a:ea typeface="+mn-ea"/>
                        </a:rPr>
                        <a:t>100</a:t>
                      </a:r>
                      <a:r>
                        <a:rPr kumimoji="1" lang="ja-JP" altLang="en-US" sz="1800" dirty="0" smtClean="0">
                          <a:latin typeface="+mn-ea"/>
                          <a:ea typeface="+mn-ea"/>
                        </a:rPr>
                        <a:t>ｇ）</a:t>
                      </a:r>
                      <a:endParaRPr kumimoji="1" lang="en-US" altLang="ja-JP" sz="1800" dirty="0" smtClean="0">
                        <a:latin typeface="+mn-ea"/>
                        <a:ea typeface="+mn-ea"/>
                      </a:endParaRPr>
                    </a:p>
                    <a:p>
                      <a:r>
                        <a:rPr kumimoji="1" lang="ja-JP" altLang="en-US" sz="1800" dirty="0" smtClean="0">
                          <a:latin typeface="+mn-ea"/>
                          <a:ea typeface="+mn-ea"/>
                        </a:rPr>
                        <a:t>かぼちゃの煮物（</a:t>
                      </a:r>
                      <a:r>
                        <a:rPr kumimoji="1" lang="en-US" altLang="ja-JP" sz="1800" dirty="0" smtClean="0">
                          <a:latin typeface="+mn-ea"/>
                          <a:ea typeface="+mn-ea"/>
                        </a:rPr>
                        <a:t>100</a:t>
                      </a:r>
                      <a:r>
                        <a:rPr kumimoji="1" lang="ja-JP" altLang="en-US" sz="1800" dirty="0" smtClean="0">
                          <a:latin typeface="+mn-ea"/>
                          <a:ea typeface="+mn-ea"/>
                        </a:rPr>
                        <a:t>ｇ）</a:t>
                      </a:r>
                      <a:endParaRPr kumimoji="1" lang="en-US" altLang="ja-JP" sz="1800" dirty="0" smtClean="0">
                        <a:latin typeface="+mn-ea"/>
                        <a:ea typeface="+mn-ea"/>
                      </a:endParaRPr>
                    </a:p>
                  </a:txBody>
                  <a:tcPr/>
                </a:tc>
                <a:tc>
                  <a:txBody>
                    <a:bodyPr/>
                    <a:lstStyle/>
                    <a:p>
                      <a:pPr algn="ctr"/>
                      <a:r>
                        <a:rPr kumimoji="1" lang="ja-JP" altLang="en-US" sz="1800" dirty="0" smtClean="0">
                          <a:solidFill>
                            <a:srgbClr val="FF0000"/>
                          </a:solidFill>
                          <a:latin typeface="+mn-ea"/>
                          <a:ea typeface="+mn-ea"/>
                        </a:rPr>
                        <a:t>約４ｇ</a:t>
                      </a:r>
                      <a:r>
                        <a:rPr kumimoji="1" lang="ja-JP" altLang="en-US" sz="1800" dirty="0" smtClean="0">
                          <a:latin typeface="+mn-ea"/>
                          <a:ea typeface="+mn-ea"/>
                        </a:rPr>
                        <a:t>摂取</a:t>
                      </a:r>
                      <a:endParaRPr kumimoji="1" lang="ja-JP" altLang="en-US" sz="1800" dirty="0">
                        <a:latin typeface="+mn-ea"/>
                        <a:ea typeface="+mn-ea"/>
                      </a:endParaRPr>
                    </a:p>
                  </a:txBody>
                  <a:tcPr anchor="ctr"/>
                </a:tc>
              </a:tr>
              <a:tr h="370840">
                <a:tc>
                  <a:txBody>
                    <a:bodyPr/>
                    <a:lstStyle/>
                    <a:p>
                      <a:r>
                        <a:rPr kumimoji="1" lang="ja-JP" altLang="en-US" sz="1800" dirty="0" smtClean="0">
                          <a:latin typeface="+mn-ea"/>
                          <a:ea typeface="+mn-ea"/>
                        </a:rPr>
                        <a:t>納豆（</a:t>
                      </a:r>
                      <a:r>
                        <a:rPr kumimoji="1" lang="en-US" altLang="ja-JP" sz="1800" dirty="0" smtClean="0">
                          <a:latin typeface="+mn-ea"/>
                          <a:ea typeface="+mn-ea"/>
                        </a:rPr>
                        <a:t>40</a:t>
                      </a:r>
                      <a:r>
                        <a:rPr kumimoji="1" lang="ja-JP" altLang="en-US" sz="1800" dirty="0" smtClean="0">
                          <a:latin typeface="+mn-ea"/>
                          <a:ea typeface="+mn-ea"/>
                        </a:rPr>
                        <a:t>ｇ）</a:t>
                      </a:r>
                      <a:endParaRPr kumimoji="1" lang="en-US" altLang="ja-JP" sz="1800" dirty="0" smtClean="0">
                        <a:latin typeface="+mn-ea"/>
                        <a:ea typeface="+mn-ea"/>
                      </a:endParaRPr>
                    </a:p>
                    <a:p>
                      <a:r>
                        <a:rPr kumimoji="1" lang="ja-JP" altLang="en-US" sz="1800" dirty="0" smtClean="0">
                          <a:latin typeface="+mn-ea"/>
                          <a:ea typeface="+mn-ea"/>
                        </a:rPr>
                        <a:t>ひじきの煮物（</a:t>
                      </a:r>
                      <a:r>
                        <a:rPr kumimoji="1" lang="en-US" altLang="ja-JP" sz="1800" dirty="0" smtClean="0">
                          <a:latin typeface="+mn-ea"/>
                          <a:ea typeface="+mn-ea"/>
                        </a:rPr>
                        <a:t>70</a:t>
                      </a:r>
                      <a:r>
                        <a:rPr kumimoji="1" lang="ja-JP" altLang="en-US" sz="1800" dirty="0" smtClean="0">
                          <a:latin typeface="+mn-ea"/>
                          <a:ea typeface="+mn-ea"/>
                        </a:rPr>
                        <a:t>ｇ）</a:t>
                      </a:r>
                      <a:endParaRPr kumimoji="1" lang="en-US" altLang="ja-JP" sz="1800" dirty="0" smtClean="0">
                        <a:latin typeface="+mn-ea"/>
                        <a:ea typeface="+mn-ea"/>
                      </a:endParaRPr>
                    </a:p>
                    <a:p>
                      <a:r>
                        <a:rPr kumimoji="1" lang="ja-JP" altLang="en-US" sz="1800" dirty="0" smtClean="0">
                          <a:latin typeface="+mn-ea"/>
                          <a:ea typeface="+mn-ea"/>
                        </a:rPr>
                        <a:t>千切りキャベツ（</a:t>
                      </a:r>
                      <a:r>
                        <a:rPr kumimoji="1" lang="en-US" altLang="ja-JP" sz="1800" dirty="0" smtClean="0">
                          <a:latin typeface="+mn-ea"/>
                          <a:ea typeface="+mn-ea"/>
                        </a:rPr>
                        <a:t>150</a:t>
                      </a:r>
                      <a:r>
                        <a:rPr kumimoji="1" lang="ja-JP" altLang="en-US" sz="1800" dirty="0" smtClean="0">
                          <a:latin typeface="+mn-ea"/>
                          <a:ea typeface="+mn-ea"/>
                        </a:rPr>
                        <a:t>ｇ）</a:t>
                      </a:r>
                      <a:endParaRPr kumimoji="1" lang="en-US" altLang="ja-JP" sz="1800" dirty="0" smtClean="0">
                        <a:latin typeface="+mn-ea"/>
                        <a:ea typeface="+mn-ea"/>
                      </a:endParaRPr>
                    </a:p>
                    <a:p>
                      <a:r>
                        <a:rPr kumimoji="1" lang="ja-JP" altLang="en-US" sz="1800" dirty="0" smtClean="0">
                          <a:latin typeface="+mn-ea"/>
                          <a:ea typeface="+mn-ea"/>
                        </a:rPr>
                        <a:t>ドライフルーツ（</a:t>
                      </a:r>
                      <a:r>
                        <a:rPr kumimoji="1" lang="en-US" altLang="ja-JP" sz="1800" dirty="0" smtClean="0">
                          <a:latin typeface="+mn-ea"/>
                          <a:ea typeface="+mn-ea"/>
                        </a:rPr>
                        <a:t>50</a:t>
                      </a:r>
                      <a:r>
                        <a:rPr kumimoji="1" lang="ja-JP" altLang="en-US" sz="1800" dirty="0" smtClean="0">
                          <a:latin typeface="+mn-ea"/>
                          <a:ea typeface="+mn-ea"/>
                        </a:rPr>
                        <a:t>ｇ）</a:t>
                      </a:r>
                      <a:endParaRPr kumimoji="1" lang="ja-JP" altLang="en-US" sz="1800" dirty="0">
                        <a:latin typeface="+mn-ea"/>
                        <a:ea typeface="+mn-ea"/>
                      </a:endParaRPr>
                    </a:p>
                  </a:txBody>
                  <a:tcPr/>
                </a:tc>
                <a:tc>
                  <a:txBody>
                    <a:bodyPr/>
                    <a:lstStyle/>
                    <a:p>
                      <a:pPr algn="ctr"/>
                      <a:r>
                        <a:rPr kumimoji="1" lang="ja-JP" altLang="en-US" sz="1800" dirty="0" smtClean="0">
                          <a:solidFill>
                            <a:srgbClr val="FF0000"/>
                          </a:solidFill>
                          <a:latin typeface="+mn-ea"/>
                          <a:ea typeface="+mn-ea"/>
                        </a:rPr>
                        <a:t>約３ｇ</a:t>
                      </a:r>
                      <a:r>
                        <a:rPr kumimoji="1" lang="ja-JP" altLang="en-US" sz="1800" dirty="0" smtClean="0">
                          <a:latin typeface="+mn-ea"/>
                          <a:ea typeface="+mn-ea"/>
                        </a:rPr>
                        <a:t>摂取</a:t>
                      </a:r>
                      <a:endParaRPr kumimoji="1" lang="ja-JP" altLang="en-US" sz="1800" dirty="0">
                        <a:latin typeface="+mn-ea"/>
                        <a:ea typeface="+mn-ea"/>
                      </a:endParaRPr>
                    </a:p>
                  </a:txBody>
                  <a:tcPr anchor="ctr"/>
                </a:tc>
              </a:tr>
            </a:tbl>
          </a:graphicData>
        </a:graphic>
      </p:graphicFrame>
      <p:sp>
        <p:nvSpPr>
          <p:cNvPr id="11" name="円形吹き出し 10"/>
          <p:cNvSpPr/>
          <p:nvPr/>
        </p:nvSpPr>
        <p:spPr>
          <a:xfrm>
            <a:off x="2322887" y="5959824"/>
            <a:ext cx="2499179" cy="1103486"/>
          </a:xfrm>
          <a:prstGeom prst="wedgeEllipseCallout">
            <a:avLst>
              <a:gd name="adj1" fmla="val -40718"/>
              <a:gd name="adj2" fmla="val -57140"/>
            </a:avLst>
          </a:prstGeom>
          <a:solidFill>
            <a:schemeClr val="bg1"/>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r>
              <a:rPr lang="ja-JP" altLang="en-US" sz="1500" dirty="0" smtClean="0"/>
              <a:t>パック入りや袋入りのおそう</a:t>
            </a:r>
            <a:r>
              <a:rPr lang="ja-JP" altLang="en-US" sz="1500" dirty="0" err="1" smtClean="0"/>
              <a:t>ざい</a:t>
            </a:r>
            <a:r>
              <a:rPr lang="ja-JP" altLang="en-US" sz="1500" dirty="0" smtClean="0"/>
              <a:t>などを利用することで手軽に摂取量を増加。</a:t>
            </a:r>
            <a:endParaRPr lang="ja-JP" altLang="en-US" sz="1500" dirty="0"/>
          </a:p>
        </p:txBody>
      </p:sp>
      <p:sp>
        <p:nvSpPr>
          <p:cNvPr id="14" name="テキスト ボックス 13"/>
          <p:cNvSpPr txBox="1"/>
          <p:nvPr/>
        </p:nvSpPr>
        <p:spPr>
          <a:xfrm>
            <a:off x="7458377" y="2379178"/>
            <a:ext cx="2274981" cy="369332"/>
          </a:xfrm>
          <a:prstGeom prst="rect">
            <a:avLst/>
          </a:prstGeom>
          <a:noFill/>
        </p:spPr>
        <p:txBody>
          <a:bodyPr wrap="square" rtlCol="0">
            <a:spAutoFit/>
          </a:bodyPr>
          <a:lstStyle/>
          <a:p>
            <a:r>
              <a:rPr lang="ja-JP" altLang="en-US" dirty="0">
                <a:latin typeface="+mn-ea"/>
              </a:rPr>
              <a:t>麦ご飯（</a:t>
            </a:r>
            <a:r>
              <a:rPr lang="en-US" altLang="ja-JP" dirty="0">
                <a:latin typeface="+mn-ea"/>
              </a:rPr>
              <a:t>150</a:t>
            </a:r>
            <a:r>
              <a:rPr lang="ja-JP" altLang="en-US" dirty="0">
                <a:latin typeface="+mn-ea"/>
              </a:rPr>
              <a:t>ｇ）を２回</a:t>
            </a:r>
          </a:p>
        </p:txBody>
      </p:sp>
      <p:sp>
        <p:nvSpPr>
          <p:cNvPr id="15" name="テキスト ボックス 14"/>
          <p:cNvSpPr txBox="1"/>
          <p:nvPr/>
        </p:nvSpPr>
        <p:spPr>
          <a:xfrm>
            <a:off x="7584211" y="2862167"/>
            <a:ext cx="1922699" cy="646331"/>
          </a:xfrm>
          <a:prstGeom prst="rect">
            <a:avLst/>
          </a:prstGeom>
          <a:noFill/>
        </p:spPr>
        <p:txBody>
          <a:bodyPr wrap="square" rtlCol="0">
            <a:spAutoFit/>
          </a:bodyPr>
          <a:lstStyle/>
          <a:p>
            <a:r>
              <a:rPr lang="ja-JP" altLang="en-US" dirty="0">
                <a:latin typeface="+mn-ea"/>
              </a:rPr>
              <a:t>食物繊維量</a:t>
            </a:r>
            <a:endParaRPr lang="en-US" altLang="ja-JP" dirty="0">
              <a:latin typeface="+mn-ea"/>
            </a:endParaRPr>
          </a:p>
          <a:p>
            <a:r>
              <a:rPr lang="en-US" altLang="ja-JP" dirty="0">
                <a:latin typeface="+mn-ea"/>
              </a:rPr>
              <a:t>2.7</a:t>
            </a:r>
            <a:r>
              <a:rPr lang="ja-JP" altLang="en-US" dirty="0" err="1">
                <a:latin typeface="+mn-ea"/>
              </a:rPr>
              <a:t>ｇ</a:t>
            </a:r>
            <a:r>
              <a:rPr lang="en-US" altLang="ja-JP" dirty="0" smtClean="0">
                <a:latin typeface="+mn-ea"/>
              </a:rPr>
              <a:t>×</a:t>
            </a:r>
            <a:r>
              <a:rPr lang="ja-JP" altLang="en-US" dirty="0" smtClean="0">
                <a:latin typeface="+mn-ea"/>
              </a:rPr>
              <a:t>２回</a:t>
            </a:r>
            <a:r>
              <a:rPr lang="ja-JP" altLang="en-US" dirty="0">
                <a:latin typeface="+mn-ea"/>
              </a:rPr>
              <a:t>＝</a:t>
            </a:r>
            <a:r>
              <a:rPr lang="en-US" altLang="ja-JP" b="1" dirty="0">
                <a:solidFill>
                  <a:srgbClr val="FF0000"/>
                </a:solidFill>
                <a:latin typeface="+mn-ea"/>
              </a:rPr>
              <a:t>5.4g</a:t>
            </a:r>
            <a:r>
              <a:rPr lang="ja-JP" altLang="en-US" sz="1600" dirty="0">
                <a:latin typeface="+mn-ea"/>
              </a:rPr>
              <a:t>　</a:t>
            </a:r>
          </a:p>
        </p:txBody>
      </p:sp>
      <p:sp>
        <p:nvSpPr>
          <p:cNvPr id="16" name="テキスト ボックス 15"/>
          <p:cNvSpPr txBox="1"/>
          <p:nvPr/>
        </p:nvSpPr>
        <p:spPr>
          <a:xfrm>
            <a:off x="7560699" y="4071148"/>
            <a:ext cx="2182925" cy="646331"/>
          </a:xfrm>
          <a:prstGeom prst="rect">
            <a:avLst/>
          </a:prstGeom>
          <a:noFill/>
        </p:spPr>
        <p:txBody>
          <a:bodyPr wrap="square" rtlCol="0">
            <a:spAutoFit/>
          </a:bodyPr>
          <a:lstStyle/>
          <a:p>
            <a:r>
              <a:rPr lang="ja-JP" altLang="en-US" dirty="0">
                <a:latin typeface="+mn-ea"/>
              </a:rPr>
              <a:t>胚芽米ご飯（</a:t>
            </a:r>
            <a:r>
              <a:rPr lang="en-US" altLang="ja-JP" dirty="0">
                <a:latin typeface="+mn-ea"/>
              </a:rPr>
              <a:t>150</a:t>
            </a:r>
            <a:r>
              <a:rPr lang="ja-JP" altLang="en-US" dirty="0">
                <a:latin typeface="+mn-ea"/>
              </a:rPr>
              <a:t>ｇ）を２回</a:t>
            </a:r>
          </a:p>
        </p:txBody>
      </p:sp>
      <p:sp>
        <p:nvSpPr>
          <p:cNvPr id="17" name="テキスト ボックス 16"/>
          <p:cNvSpPr txBox="1"/>
          <p:nvPr/>
        </p:nvSpPr>
        <p:spPr>
          <a:xfrm>
            <a:off x="7536261" y="4639891"/>
            <a:ext cx="1861305" cy="646331"/>
          </a:xfrm>
          <a:prstGeom prst="rect">
            <a:avLst/>
          </a:prstGeom>
          <a:noFill/>
        </p:spPr>
        <p:txBody>
          <a:bodyPr wrap="square" rtlCol="0">
            <a:spAutoFit/>
          </a:bodyPr>
          <a:lstStyle/>
          <a:p>
            <a:r>
              <a:rPr lang="ja-JP" altLang="en-US" dirty="0">
                <a:latin typeface="+mn-ea"/>
              </a:rPr>
              <a:t>食物</a:t>
            </a:r>
            <a:r>
              <a:rPr lang="ja-JP" altLang="en-US" dirty="0" smtClean="0">
                <a:latin typeface="+mn-ea"/>
              </a:rPr>
              <a:t>繊維量</a:t>
            </a:r>
            <a:endParaRPr lang="en-US" altLang="ja-JP" dirty="0" smtClean="0">
              <a:latin typeface="+mn-ea"/>
            </a:endParaRPr>
          </a:p>
          <a:p>
            <a:r>
              <a:rPr lang="en-US" altLang="ja-JP" dirty="0" smtClean="0">
                <a:latin typeface="+mn-ea"/>
              </a:rPr>
              <a:t>1.2</a:t>
            </a:r>
            <a:r>
              <a:rPr lang="ja-JP" altLang="en-US" dirty="0" err="1">
                <a:latin typeface="+mn-ea"/>
              </a:rPr>
              <a:t>ｇ</a:t>
            </a:r>
            <a:r>
              <a:rPr lang="en-US" altLang="ja-JP" dirty="0" smtClean="0">
                <a:latin typeface="+mn-ea"/>
              </a:rPr>
              <a:t>×</a:t>
            </a:r>
            <a:r>
              <a:rPr lang="ja-JP" altLang="en-US" dirty="0" smtClean="0">
                <a:latin typeface="+mn-ea"/>
              </a:rPr>
              <a:t>２回</a:t>
            </a:r>
            <a:r>
              <a:rPr lang="ja-JP" altLang="en-US" dirty="0">
                <a:latin typeface="+mn-ea"/>
              </a:rPr>
              <a:t>＝</a:t>
            </a:r>
            <a:r>
              <a:rPr lang="en-US" altLang="ja-JP" b="1" dirty="0">
                <a:solidFill>
                  <a:srgbClr val="FF0000"/>
                </a:solidFill>
                <a:latin typeface="+mn-ea"/>
              </a:rPr>
              <a:t>2.4g</a:t>
            </a:r>
            <a:r>
              <a:rPr lang="ja-JP" altLang="en-US" dirty="0">
                <a:latin typeface="+mn-ea"/>
              </a:rPr>
              <a:t>　</a:t>
            </a:r>
          </a:p>
        </p:txBody>
      </p:sp>
      <p:sp>
        <p:nvSpPr>
          <p:cNvPr id="18" name="テキスト ボックス 17"/>
          <p:cNvSpPr txBox="1"/>
          <p:nvPr/>
        </p:nvSpPr>
        <p:spPr>
          <a:xfrm>
            <a:off x="5303622" y="4268387"/>
            <a:ext cx="1908917" cy="646331"/>
          </a:xfrm>
          <a:prstGeom prst="rect">
            <a:avLst/>
          </a:prstGeom>
          <a:noFill/>
        </p:spPr>
        <p:txBody>
          <a:bodyPr wrap="square" rtlCol="0">
            <a:spAutoFit/>
          </a:bodyPr>
          <a:lstStyle/>
          <a:p>
            <a:r>
              <a:rPr lang="ja-JP" altLang="en-US" dirty="0">
                <a:latin typeface="+mn-ea"/>
              </a:rPr>
              <a:t>玄米ご飯（</a:t>
            </a:r>
            <a:r>
              <a:rPr lang="en-US" altLang="ja-JP" dirty="0">
                <a:latin typeface="+mn-ea"/>
              </a:rPr>
              <a:t>150</a:t>
            </a:r>
            <a:r>
              <a:rPr lang="ja-JP" altLang="en-US" dirty="0">
                <a:latin typeface="+mn-ea"/>
              </a:rPr>
              <a:t>ｇ）を１回</a:t>
            </a:r>
          </a:p>
        </p:txBody>
      </p:sp>
      <p:sp>
        <p:nvSpPr>
          <p:cNvPr id="19" name="テキスト ボックス 18"/>
          <p:cNvSpPr txBox="1"/>
          <p:nvPr/>
        </p:nvSpPr>
        <p:spPr>
          <a:xfrm>
            <a:off x="5271676" y="4820073"/>
            <a:ext cx="2444246" cy="369332"/>
          </a:xfrm>
          <a:prstGeom prst="rect">
            <a:avLst/>
          </a:prstGeom>
          <a:noFill/>
        </p:spPr>
        <p:txBody>
          <a:bodyPr wrap="square" rtlCol="0">
            <a:spAutoFit/>
          </a:bodyPr>
          <a:lstStyle/>
          <a:p>
            <a:r>
              <a:rPr lang="ja-JP" altLang="en-US" dirty="0">
                <a:latin typeface="+mn-ea"/>
              </a:rPr>
              <a:t>食物繊維量　</a:t>
            </a:r>
            <a:r>
              <a:rPr lang="en-US" altLang="ja-JP" b="1" dirty="0">
                <a:solidFill>
                  <a:srgbClr val="FF0000"/>
                </a:solidFill>
                <a:latin typeface="+mn-ea"/>
              </a:rPr>
              <a:t>2.1g</a:t>
            </a:r>
            <a:endParaRPr lang="ja-JP" altLang="en-US" b="1" dirty="0">
              <a:solidFill>
                <a:srgbClr val="FF0000"/>
              </a:solidFill>
              <a:latin typeface="+mn-ea"/>
            </a:endParaRPr>
          </a:p>
        </p:txBody>
      </p:sp>
      <p:sp>
        <p:nvSpPr>
          <p:cNvPr id="20" name="テキスト ボックス 19"/>
          <p:cNvSpPr txBox="1"/>
          <p:nvPr/>
        </p:nvSpPr>
        <p:spPr>
          <a:xfrm>
            <a:off x="5271676" y="5949129"/>
            <a:ext cx="2089317" cy="400110"/>
          </a:xfrm>
          <a:prstGeom prst="rect">
            <a:avLst/>
          </a:prstGeom>
          <a:noFill/>
        </p:spPr>
        <p:txBody>
          <a:bodyPr wrap="square" rtlCol="0">
            <a:spAutoFit/>
          </a:bodyPr>
          <a:lstStyle/>
          <a:p>
            <a:r>
              <a:rPr lang="ja-JP" altLang="en-US" sz="2000" dirty="0">
                <a:latin typeface="+mn-ea"/>
              </a:rPr>
              <a:t>食パン</a:t>
            </a:r>
            <a:r>
              <a:rPr lang="ja-JP" altLang="en-US" dirty="0">
                <a:latin typeface="+mn-ea"/>
              </a:rPr>
              <a:t>１枚（</a:t>
            </a:r>
            <a:r>
              <a:rPr lang="en-US" altLang="ja-JP" dirty="0">
                <a:latin typeface="+mn-ea"/>
              </a:rPr>
              <a:t>60g</a:t>
            </a:r>
            <a:r>
              <a:rPr lang="ja-JP" altLang="en-US" dirty="0">
                <a:latin typeface="+mn-ea"/>
              </a:rPr>
              <a:t>）</a:t>
            </a:r>
          </a:p>
        </p:txBody>
      </p:sp>
      <p:sp>
        <p:nvSpPr>
          <p:cNvPr id="21" name="テキスト ボックス 20"/>
          <p:cNvSpPr txBox="1"/>
          <p:nvPr/>
        </p:nvSpPr>
        <p:spPr>
          <a:xfrm>
            <a:off x="5320869" y="6319303"/>
            <a:ext cx="2123606" cy="369332"/>
          </a:xfrm>
          <a:prstGeom prst="rect">
            <a:avLst/>
          </a:prstGeom>
          <a:noFill/>
        </p:spPr>
        <p:txBody>
          <a:bodyPr wrap="square" rtlCol="0">
            <a:spAutoFit/>
          </a:bodyPr>
          <a:lstStyle/>
          <a:p>
            <a:r>
              <a:rPr lang="ja-JP" altLang="en-US" dirty="0">
                <a:latin typeface="+mn-ea"/>
              </a:rPr>
              <a:t>食物繊維量　</a:t>
            </a:r>
            <a:r>
              <a:rPr lang="en-US" altLang="ja-JP" b="1" dirty="0">
                <a:latin typeface="+mn-ea"/>
              </a:rPr>
              <a:t>1.7</a:t>
            </a:r>
            <a:r>
              <a:rPr lang="ja-JP" altLang="en-US" b="1" dirty="0">
                <a:latin typeface="+mn-ea"/>
              </a:rPr>
              <a:t>ｇ</a:t>
            </a:r>
            <a:endParaRPr lang="en-US" altLang="ja-JP" b="1" dirty="0">
              <a:latin typeface="+mn-ea"/>
            </a:endParaRPr>
          </a:p>
        </p:txBody>
      </p:sp>
      <p:sp>
        <p:nvSpPr>
          <p:cNvPr id="22" name="テキスト ボックス 21"/>
          <p:cNvSpPr txBox="1"/>
          <p:nvPr/>
        </p:nvSpPr>
        <p:spPr>
          <a:xfrm>
            <a:off x="7561695" y="5896695"/>
            <a:ext cx="2047919" cy="646331"/>
          </a:xfrm>
          <a:prstGeom prst="rect">
            <a:avLst/>
          </a:prstGeom>
          <a:noFill/>
        </p:spPr>
        <p:txBody>
          <a:bodyPr wrap="square" rtlCol="0">
            <a:spAutoFit/>
          </a:bodyPr>
          <a:lstStyle/>
          <a:p>
            <a:r>
              <a:rPr lang="ja-JP" altLang="en-US" dirty="0">
                <a:latin typeface="+mn-ea"/>
              </a:rPr>
              <a:t>全粒粉入り食パン１枚（</a:t>
            </a:r>
            <a:r>
              <a:rPr lang="en-US" altLang="ja-JP" dirty="0">
                <a:latin typeface="+mn-ea"/>
              </a:rPr>
              <a:t>60g</a:t>
            </a:r>
            <a:r>
              <a:rPr lang="ja-JP" altLang="en-US" dirty="0">
                <a:latin typeface="+mn-ea"/>
              </a:rPr>
              <a:t>）</a:t>
            </a:r>
          </a:p>
        </p:txBody>
      </p:sp>
      <p:sp>
        <p:nvSpPr>
          <p:cNvPr id="23" name="テキスト ボックス 22"/>
          <p:cNvSpPr txBox="1"/>
          <p:nvPr/>
        </p:nvSpPr>
        <p:spPr>
          <a:xfrm>
            <a:off x="7584211" y="6477863"/>
            <a:ext cx="1843738" cy="353943"/>
          </a:xfrm>
          <a:prstGeom prst="rect">
            <a:avLst/>
          </a:prstGeom>
          <a:noFill/>
        </p:spPr>
        <p:txBody>
          <a:bodyPr wrap="square" rtlCol="0">
            <a:spAutoFit/>
          </a:bodyPr>
          <a:lstStyle/>
          <a:p>
            <a:r>
              <a:rPr lang="ja-JP" altLang="en-US" sz="1700" dirty="0">
                <a:latin typeface="+mn-ea"/>
              </a:rPr>
              <a:t>食物繊維量　</a:t>
            </a:r>
            <a:r>
              <a:rPr lang="en-US" altLang="ja-JP" sz="1700" b="1" dirty="0">
                <a:solidFill>
                  <a:srgbClr val="FF0000"/>
                </a:solidFill>
                <a:latin typeface="+mn-ea"/>
              </a:rPr>
              <a:t>3.3</a:t>
            </a:r>
            <a:r>
              <a:rPr lang="ja-JP" altLang="en-US" sz="1700" b="1" dirty="0">
                <a:solidFill>
                  <a:srgbClr val="FF0000"/>
                </a:solidFill>
                <a:latin typeface="+mn-ea"/>
              </a:rPr>
              <a:t>ｇ</a:t>
            </a:r>
            <a:endParaRPr lang="en-US" altLang="ja-JP" sz="1700" b="1" dirty="0">
              <a:solidFill>
                <a:srgbClr val="FF0000"/>
              </a:solidFill>
              <a:latin typeface="+mn-ea"/>
            </a:endParaRPr>
          </a:p>
        </p:txBody>
      </p:sp>
      <p:cxnSp>
        <p:nvCxnSpPr>
          <p:cNvPr id="24" name="直線矢印コネクタ 23"/>
          <p:cNvCxnSpPr/>
          <p:nvPr/>
        </p:nvCxnSpPr>
        <p:spPr>
          <a:xfrm flipV="1">
            <a:off x="7169234" y="2533650"/>
            <a:ext cx="268891" cy="960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5" name="正方形/長方形 24"/>
          <p:cNvSpPr/>
          <p:nvPr/>
        </p:nvSpPr>
        <p:spPr>
          <a:xfrm>
            <a:off x="5279183" y="2317872"/>
            <a:ext cx="1869414" cy="1582809"/>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latin typeface="+mn-ea"/>
            </a:endParaRPr>
          </a:p>
        </p:txBody>
      </p:sp>
      <p:cxnSp>
        <p:nvCxnSpPr>
          <p:cNvPr id="28" name="直線矢印コネクタ 27"/>
          <p:cNvCxnSpPr/>
          <p:nvPr/>
        </p:nvCxnSpPr>
        <p:spPr>
          <a:xfrm>
            <a:off x="6158347" y="3896993"/>
            <a:ext cx="3059" cy="3485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9" name="正方形/長方形 28"/>
          <p:cNvSpPr/>
          <p:nvPr/>
        </p:nvSpPr>
        <p:spPr>
          <a:xfrm>
            <a:off x="5279183" y="4240697"/>
            <a:ext cx="1935053" cy="970650"/>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latin typeface="+mn-ea"/>
            </a:endParaRPr>
          </a:p>
        </p:txBody>
      </p:sp>
      <p:sp>
        <p:nvSpPr>
          <p:cNvPr id="30" name="円形吹き出し 29"/>
          <p:cNvSpPr/>
          <p:nvPr/>
        </p:nvSpPr>
        <p:spPr>
          <a:xfrm>
            <a:off x="6466275" y="5183712"/>
            <a:ext cx="1061879" cy="672552"/>
          </a:xfrm>
          <a:prstGeom prst="wedgeEllipseCallout">
            <a:avLst>
              <a:gd name="adj1" fmla="val -34482"/>
              <a:gd name="adj2" fmla="val -59498"/>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rgbClr val="FF0000"/>
                </a:solidFill>
                <a:latin typeface="+mn-ea"/>
              </a:rPr>
              <a:t>約２ｇ</a:t>
            </a:r>
            <a:r>
              <a:rPr lang="ja-JP" altLang="en-US" dirty="0">
                <a:solidFill>
                  <a:schemeClr val="tx1"/>
                </a:solidFill>
                <a:latin typeface="+mn-ea"/>
              </a:rPr>
              <a:t>摂取</a:t>
            </a:r>
          </a:p>
        </p:txBody>
      </p:sp>
      <p:sp>
        <p:nvSpPr>
          <p:cNvPr id="31" name="正方形/長方形 30"/>
          <p:cNvSpPr/>
          <p:nvPr/>
        </p:nvSpPr>
        <p:spPr>
          <a:xfrm>
            <a:off x="5272107" y="5896767"/>
            <a:ext cx="2075441" cy="894237"/>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latin typeface="+mn-ea"/>
            </a:endParaRPr>
          </a:p>
        </p:txBody>
      </p:sp>
      <p:cxnSp>
        <p:nvCxnSpPr>
          <p:cNvPr id="32" name="直線矢印コネクタ 31"/>
          <p:cNvCxnSpPr/>
          <p:nvPr/>
        </p:nvCxnSpPr>
        <p:spPr>
          <a:xfrm>
            <a:off x="7347878" y="6412190"/>
            <a:ext cx="18000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3" name="正方形/長方形 32"/>
          <p:cNvSpPr/>
          <p:nvPr/>
        </p:nvSpPr>
        <p:spPr>
          <a:xfrm>
            <a:off x="7536026" y="5893080"/>
            <a:ext cx="2017593" cy="943959"/>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latin typeface="+mn-ea"/>
            </a:endParaRPr>
          </a:p>
        </p:txBody>
      </p:sp>
      <p:sp>
        <p:nvSpPr>
          <p:cNvPr id="34" name="円形吹き出し 33"/>
          <p:cNvSpPr/>
          <p:nvPr/>
        </p:nvSpPr>
        <p:spPr>
          <a:xfrm>
            <a:off x="9327162" y="5959824"/>
            <a:ext cx="993198" cy="728811"/>
          </a:xfrm>
          <a:prstGeom prst="wedgeEllipseCallout">
            <a:avLst>
              <a:gd name="adj1" fmla="val -58209"/>
              <a:gd name="adj2" fmla="val 31674"/>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rgbClr val="FF0000"/>
                </a:solidFill>
                <a:latin typeface="+mn-ea"/>
              </a:rPr>
              <a:t>約３</a:t>
            </a:r>
            <a:r>
              <a:rPr lang="en-US" altLang="ja-JP" dirty="0">
                <a:solidFill>
                  <a:srgbClr val="FF0000"/>
                </a:solidFill>
                <a:latin typeface="+mn-ea"/>
              </a:rPr>
              <a:t>g</a:t>
            </a:r>
            <a:r>
              <a:rPr lang="ja-JP" altLang="en-US" dirty="0">
                <a:solidFill>
                  <a:schemeClr val="tx1"/>
                </a:solidFill>
                <a:latin typeface="+mn-ea"/>
              </a:rPr>
              <a:t>摂取</a:t>
            </a:r>
          </a:p>
        </p:txBody>
      </p:sp>
      <p:sp>
        <p:nvSpPr>
          <p:cNvPr id="36" name="テキスト ボックス 35"/>
          <p:cNvSpPr txBox="1"/>
          <p:nvPr/>
        </p:nvSpPr>
        <p:spPr>
          <a:xfrm>
            <a:off x="5372193" y="2379178"/>
            <a:ext cx="1794594" cy="369332"/>
          </a:xfrm>
          <a:prstGeom prst="rect">
            <a:avLst/>
          </a:prstGeom>
          <a:noFill/>
        </p:spPr>
        <p:txBody>
          <a:bodyPr wrap="square" rtlCol="0">
            <a:spAutoFit/>
          </a:bodyPr>
          <a:lstStyle/>
          <a:p>
            <a:r>
              <a:rPr lang="ja-JP" altLang="en-US" dirty="0">
                <a:latin typeface="+mn-ea"/>
              </a:rPr>
              <a:t>白飯（</a:t>
            </a:r>
            <a:r>
              <a:rPr lang="en-US" altLang="ja-JP" dirty="0">
                <a:latin typeface="+mn-ea"/>
              </a:rPr>
              <a:t>150</a:t>
            </a:r>
            <a:r>
              <a:rPr lang="ja-JP" altLang="en-US" dirty="0">
                <a:latin typeface="+mn-ea"/>
              </a:rPr>
              <a:t>ｇ）</a:t>
            </a:r>
          </a:p>
        </p:txBody>
      </p:sp>
      <p:sp>
        <p:nvSpPr>
          <p:cNvPr id="37" name="テキスト ボックス 36"/>
          <p:cNvSpPr txBox="1"/>
          <p:nvPr/>
        </p:nvSpPr>
        <p:spPr>
          <a:xfrm>
            <a:off x="5346547" y="2682544"/>
            <a:ext cx="1773839" cy="1169551"/>
          </a:xfrm>
          <a:prstGeom prst="rect">
            <a:avLst/>
          </a:prstGeom>
          <a:noFill/>
        </p:spPr>
        <p:txBody>
          <a:bodyPr wrap="square" rtlCol="0">
            <a:spAutoFit/>
          </a:bodyPr>
          <a:lstStyle/>
          <a:p>
            <a:r>
              <a:rPr lang="ja-JP" altLang="en-US" dirty="0">
                <a:latin typeface="+mn-ea"/>
              </a:rPr>
              <a:t>食物繊維量</a:t>
            </a:r>
            <a:endParaRPr lang="en-US" altLang="ja-JP" dirty="0">
              <a:latin typeface="+mn-ea"/>
            </a:endParaRPr>
          </a:p>
          <a:p>
            <a:r>
              <a:rPr lang="en-US" altLang="ja-JP" dirty="0">
                <a:latin typeface="+mn-ea"/>
              </a:rPr>
              <a:t>1</a:t>
            </a:r>
            <a:r>
              <a:rPr lang="ja-JP" altLang="en-US" dirty="0">
                <a:latin typeface="+mn-ea"/>
              </a:rPr>
              <a:t>日に１回＝</a:t>
            </a:r>
            <a:r>
              <a:rPr lang="en-US" altLang="ja-JP" b="1" dirty="0">
                <a:latin typeface="+mn-ea"/>
              </a:rPr>
              <a:t>0.5</a:t>
            </a:r>
            <a:r>
              <a:rPr lang="ja-JP" altLang="en-US" b="1" dirty="0">
                <a:latin typeface="+mn-ea"/>
              </a:rPr>
              <a:t>ｇ</a:t>
            </a:r>
            <a:r>
              <a:rPr lang="ja-JP" altLang="en-US" dirty="0">
                <a:latin typeface="+mn-ea"/>
              </a:rPr>
              <a:t>　</a:t>
            </a:r>
            <a:endParaRPr lang="en-US" altLang="ja-JP" dirty="0">
              <a:latin typeface="+mn-ea"/>
            </a:endParaRPr>
          </a:p>
          <a:p>
            <a:r>
              <a:rPr lang="en-US" altLang="ja-JP" dirty="0">
                <a:latin typeface="+mn-ea"/>
              </a:rPr>
              <a:t>1</a:t>
            </a:r>
            <a:r>
              <a:rPr lang="ja-JP" altLang="en-US" dirty="0">
                <a:latin typeface="+mn-ea"/>
              </a:rPr>
              <a:t>日に２回＝</a:t>
            </a:r>
            <a:r>
              <a:rPr lang="en-US" altLang="ja-JP" b="1" dirty="0">
                <a:latin typeface="+mn-ea"/>
              </a:rPr>
              <a:t>1.0g</a:t>
            </a:r>
            <a:r>
              <a:rPr lang="ja-JP" altLang="en-US" sz="1600" dirty="0">
                <a:latin typeface="+mn-ea"/>
              </a:rPr>
              <a:t>（</a:t>
            </a:r>
            <a:r>
              <a:rPr lang="en-US" altLang="ja-JP" sz="1600" dirty="0">
                <a:latin typeface="+mn-ea"/>
              </a:rPr>
              <a:t>0.5g×2</a:t>
            </a:r>
            <a:r>
              <a:rPr lang="ja-JP" altLang="en-US" sz="1600" dirty="0">
                <a:latin typeface="+mn-ea"/>
              </a:rPr>
              <a:t>）</a:t>
            </a:r>
          </a:p>
        </p:txBody>
      </p:sp>
      <p:sp>
        <p:nvSpPr>
          <p:cNvPr id="38" name="正方形/長方形 37"/>
          <p:cNvSpPr/>
          <p:nvPr/>
        </p:nvSpPr>
        <p:spPr>
          <a:xfrm>
            <a:off x="7444876" y="2315969"/>
            <a:ext cx="2108743" cy="1301227"/>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latin typeface="+mn-ea"/>
            </a:endParaRPr>
          </a:p>
        </p:txBody>
      </p:sp>
      <p:cxnSp>
        <p:nvCxnSpPr>
          <p:cNvPr id="40" name="直線矢印コネクタ 39"/>
          <p:cNvCxnSpPr/>
          <p:nvPr/>
        </p:nvCxnSpPr>
        <p:spPr>
          <a:xfrm>
            <a:off x="6861052" y="4071148"/>
            <a:ext cx="648000" cy="980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a:xfrm>
            <a:off x="6867402" y="3894214"/>
            <a:ext cx="0" cy="198000"/>
          </a:xfrm>
          <a:prstGeom prst="line">
            <a:avLst/>
          </a:prstGeom>
          <a:ln w="38100"/>
        </p:spPr>
        <p:style>
          <a:lnRef idx="1">
            <a:schemeClr val="dk1"/>
          </a:lnRef>
          <a:fillRef idx="0">
            <a:schemeClr val="dk1"/>
          </a:fillRef>
          <a:effectRef idx="0">
            <a:schemeClr val="dk1"/>
          </a:effectRef>
          <a:fontRef idx="minor">
            <a:schemeClr val="tx1"/>
          </a:fontRef>
        </p:style>
      </p:cxnSp>
      <p:sp>
        <p:nvSpPr>
          <p:cNvPr id="42" name="正方形/長方形 41"/>
          <p:cNvSpPr/>
          <p:nvPr/>
        </p:nvSpPr>
        <p:spPr>
          <a:xfrm>
            <a:off x="7520105" y="3996065"/>
            <a:ext cx="2033514" cy="1363942"/>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latin typeface="+mn-ea"/>
            </a:endParaRPr>
          </a:p>
        </p:txBody>
      </p:sp>
      <p:sp>
        <p:nvSpPr>
          <p:cNvPr id="35" name="円形吹き出し 34"/>
          <p:cNvSpPr/>
          <p:nvPr/>
        </p:nvSpPr>
        <p:spPr>
          <a:xfrm>
            <a:off x="9334493" y="3245498"/>
            <a:ext cx="1009403" cy="778532"/>
          </a:xfrm>
          <a:prstGeom prst="wedgeEllipseCallout">
            <a:avLst>
              <a:gd name="adj1" fmla="val -70210"/>
              <a:gd name="adj2" fmla="val -20440"/>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rgbClr val="FF0000"/>
                </a:solidFill>
                <a:latin typeface="+mn-ea"/>
              </a:rPr>
              <a:t>約５ｇ</a:t>
            </a:r>
            <a:r>
              <a:rPr lang="ja-JP" altLang="en-US" dirty="0">
                <a:solidFill>
                  <a:schemeClr val="tx1"/>
                </a:solidFill>
                <a:latin typeface="+mn-ea"/>
              </a:rPr>
              <a:t>摂取</a:t>
            </a:r>
          </a:p>
        </p:txBody>
      </p:sp>
      <p:sp>
        <p:nvSpPr>
          <p:cNvPr id="27" name="円形吹き出し 26"/>
          <p:cNvSpPr/>
          <p:nvPr/>
        </p:nvSpPr>
        <p:spPr>
          <a:xfrm>
            <a:off x="9333364" y="5139020"/>
            <a:ext cx="1044099" cy="727754"/>
          </a:xfrm>
          <a:prstGeom prst="wedgeEllipseCallout">
            <a:avLst>
              <a:gd name="adj1" fmla="val -50909"/>
              <a:gd name="adj2" fmla="val -51881"/>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rgbClr val="FF0000"/>
                </a:solidFill>
                <a:latin typeface="+mn-ea"/>
              </a:rPr>
              <a:t>約２ｇ</a:t>
            </a:r>
            <a:r>
              <a:rPr lang="ja-JP" altLang="en-US" dirty="0">
                <a:solidFill>
                  <a:schemeClr val="tx1"/>
                </a:solidFill>
                <a:latin typeface="+mn-ea"/>
              </a:rPr>
              <a:t>摂取</a:t>
            </a:r>
          </a:p>
        </p:txBody>
      </p:sp>
      <p:sp>
        <p:nvSpPr>
          <p:cNvPr id="39" name="正方形/長方形 38"/>
          <p:cNvSpPr/>
          <p:nvPr/>
        </p:nvSpPr>
        <p:spPr>
          <a:xfrm>
            <a:off x="2234350" y="164749"/>
            <a:ext cx="8417229" cy="492443"/>
          </a:xfrm>
          <a:prstGeom prst="rect">
            <a:avLst/>
          </a:prstGeom>
        </p:spPr>
        <p:txBody>
          <a:bodyPr wrap="square">
            <a:spAutoFit/>
          </a:bodyPr>
          <a:lstStyle/>
          <a:p>
            <a:pPr algn="ctr"/>
            <a:r>
              <a:rPr lang="ja-JP" altLang="en-US" sz="2600" dirty="0">
                <a:latin typeface="+mn-ea"/>
              </a:rPr>
              <a:t>生活習慣病予防のために食物繊維を十分に摂取する</a:t>
            </a:r>
          </a:p>
        </p:txBody>
      </p:sp>
      <p:sp>
        <p:nvSpPr>
          <p:cNvPr id="43" name="角丸四角形 42"/>
          <p:cNvSpPr/>
          <p:nvPr/>
        </p:nvSpPr>
        <p:spPr>
          <a:xfrm>
            <a:off x="2083579" y="192168"/>
            <a:ext cx="8568000" cy="478800"/>
          </a:xfrm>
          <a:prstGeom prst="roundRect">
            <a:avLst/>
          </a:prstGeom>
          <a:noFill/>
          <a:ln w="19050">
            <a:solidFill>
              <a:srgbClr val="EB4125"/>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mn-ea"/>
            </a:endParaRPr>
          </a:p>
        </p:txBody>
      </p:sp>
    </p:spTree>
    <p:extLst>
      <p:ext uri="{BB962C8B-B14F-4D97-AF65-F5344CB8AC3E}">
        <p14:creationId xmlns:p14="http://schemas.microsoft.com/office/powerpoint/2010/main" val="4140228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p:cNvSpPr txBox="1"/>
          <p:nvPr/>
        </p:nvSpPr>
        <p:spPr>
          <a:xfrm>
            <a:off x="1004998" y="3233972"/>
            <a:ext cx="2963414" cy="2266548"/>
          </a:xfrm>
          <a:prstGeom prst="rect">
            <a:avLst/>
          </a:prstGeom>
          <a:noFill/>
          <a:ln w="12700">
            <a:noFill/>
          </a:ln>
        </p:spPr>
        <p:txBody>
          <a:bodyPr wrap="none" rtlCol="0">
            <a:prstTxWarp prst="textArchUp">
              <a:avLst>
                <a:gd name="adj" fmla="val 10157212"/>
              </a:avLst>
            </a:prstTxWarp>
            <a:spAutoFit/>
          </a:bodyPr>
          <a:lstStyle/>
          <a:p>
            <a:pPr algn="ctr"/>
            <a:r>
              <a:rPr lang="ja-JP" altLang="en-US" sz="1890" b="1" dirty="0">
                <a:latin typeface="+mn-ea"/>
                <a:cs typeface="メイリオ" panose="020B0604030504040204" pitchFamily="50" charset="-128"/>
              </a:rPr>
              <a:t>炭水化物</a:t>
            </a:r>
            <a:r>
              <a:rPr lang="ja-JP" altLang="en-US" sz="1890" dirty="0">
                <a:latin typeface="+mn-ea"/>
                <a:cs typeface="メイリオ" panose="020B0604030504040204" pitchFamily="50" charset="-128"/>
              </a:rPr>
              <a:t>を多く含む食品</a:t>
            </a:r>
          </a:p>
        </p:txBody>
      </p:sp>
      <p:sp>
        <p:nvSpPr>
          <p:cNvPr id="43" name="角丸四角形 42"/>
          <p:cNvSpPr/>
          <p:nvPr/>
        </p:nvSpPr>
        <p:spPr>
          <a:xfrm>
            <a:off x="17906" y="206056"/>
            <a:ext cx="10656000" cy="59620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600" dirty="0">
              <a:solidFill>
                <a:prstClr val="white"/>
              </a:solidFill>
              <a:latin typeface="+mn-ea"/>
            </a:endParaRPr>
          </a:p>
        </p:txBody>
      </p:sp>
      <p:sp>
        <p:nvSpPr>
          <p:cNvPr id="52" name="フローチャート: 端子 51"/>
          <p:cNvSpPr/>
          <p:nvPr/>
        </p:nvSpPr>
        <p:spPr>
          <a:xfrm rot="5400000">
            <a:off x="4748498" y="3274541"/>
            <a:ext cx="1333702" cy="2295572"/>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890" dirty="0">
              <a:latin typeface="+mn-ea"/>
            </a:endParaRPr>
          </a:p>
        </p:txBody>
      </p:sp>
      <p:sp>
        <p:nvSpPr>
          <p:cNvPr id="64" name="フローチャート: 端子 63"/>
          <p:cNvSpPr/>
          <p:nvPr/>
        </p:nvSpPr>
        <p:spPr>
          <a:xfrm rot="5400000">
            <a:off x="1823177" y="3255208"/>
            <a:ext cx="1333702" cy="2295572"/>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890" dirty="0">
              <a:latin typeface="+mn-ea"/>
            </a:endParaRPr>
          </a:p>
        </p:txBody>
      </p:sp>
      <p:sp>
        <p:nvSpPr>
          <p:cNvPr id="16" name="テキスト ボックス 15"/>
          <p:cNvSpPr txBox="1"/>
          <p:nvPr/>
        </p:nvSpPr>
        <p:spPr>
          <a:xfrm>
            <a:off x="2047906" y="3988076"/>
            <a:ext cx="820097" cy="383182"/>
          </a:xfrm>
          <a:prstGeom prst="rect">
            <a:avLst/>
          </a:prstGeom>
          <a:noFill/>
        </p:spPr>
        <p:txBody>
          <a:bodyPr wrap="square" rtlCol="0">
            <a:spAutoFit/>
          </a:bodyPr>
          <a:lstStyle/>
          <a:p>
            <a:r>
              <a:rPr lang="ja-JP" altLang="en-US" sz="1890" dirty="0">
                <a:latin typeface="+mn-ea"/>
              </a:rPr>
              <a:t>穀類</a:t>
            </a:r>
          </a:p>
        </p:txBody>
      </p:sp>
      <p:sp>
        <p:nvSpPr>
          <p:cNvPr id="19" name="テキスト ボックス 18"/>
          <p:cNvSpPr txBox="1"/>
          <p:nvPr/>
        </p:nvSpPr>
        <p:spPr>
          <a:xfrm>
            <a:off x="3666639" y="4142371"/>
            <a:ext cx="329457" cy="523220"/>
          </a:xfrm>
          <a:prstGeom prst="rect">
            <a:avLst/>
          </a:prstGeom>
          <a:noFill/>
        </p:spPr>
        <p:txBody>
          <a:bodyPr wrap="square" rtlCol="0">
            <a:spAutoFit/>
          </a:bodyPr>
          <a:lstStyle/>
          <a:p>
            <a:r>
              <a:rPr lang="ja-JP" altLang="en-US" sz="2800" dirty="0">
                <a:latin typeface="+mn-ea"/>
              </a:rPr>
              <a:t>＋</a:t>
            </a:r>
          </a:p>
        </p:txBody>
      </p:sp>
      <p:sp>
        <p:nvSpPr>
          <p:cNvPr id="20" name="テキスト ボックス 19"/>
          <p:cNvSpPr txBox="1"/>
          <p:nvPr/>
        </p:nvSpPr>
        <p:spPr>
          <a:xfrm>
            <a:off x="6545214" y="4132480"/>
            <a:ext cx="404261" cy="535300"/>
          </a:xfrm>
          <a:prstGeom prst="rect">
            <a:avLst/>
          </a:prstGeom>
          <a:noFill/>
        </p:spPr>
        <p:txBody>
          <a:bodyPr wrap="square" rtlCol="0">
            <a:spAutoFit/>
          </a:bodyPr>
          <a:lstStyle/>
          <a:p>
            <a:r>
              <a:rPr lang="ja-JP" altLang="en-US" sz="2800" dirty="0">
                <a:latin typeface="+mn-ea"/>
              </a:rPr>
              <a:t>＋</a:t>
            </a:r>
          </a:p>
        </p:txBody>
      </p:sp>
      <p:sp>
        <p:nvSpPr>
          <p:cNvPr id="21" name="テキスト ボックス 20"/>
          <p:cNvSpPr txBox="1"/>
          <p:nvPr/>
        </p:nvSpPr>
        <p:spPr>
          <a:xfrm>
            <a:off x="4781968" y="4007374"/>
            <a:ext cx="1841631" cy="964880"/>
          </a:xfrm>
          <a:prstGeom prst="rect">
            <a:avLst/>
          </a:prstGeom>
          <a:noFill/>
        </p:spPr>
        <p:txBody>
          <a:bodyPr wrap="square" rtlCol="0">
            <a:spAutoFit/>
          </a:bodyPr>
          <a:lstStyle/>
          <a:p>
            <a:r>
              <a:rPr lang="ja-JP" altLang="en-US" sz="1890" dirty="0">
                <a:latin typeface="+mn-ea"/>
              </a:rPr>
              <a:t>魚介類、肉類、大豆・大豆製品、卵類、乳類</a:t>
            </a:r>
          </a:p>
        </p:txBody>
      </p:sp>
      <p:sp>
        <p:nvSpPr>
          <p:cNvPr id="22" name="テキスト ボックス 21"/>
          <p:cNvSpPr txBox="1"/>
          <p:nvPr/>
        </p:nvSpPr>
        <p:spPr>
          <a:xfrm>
            <a:off x="1318169" y="4367246"/>
            <a:ext cx="2340000" cy="396000"/>
          </a:xfrm>
          <a:prstGeom prst="rect">
            <a:avLst/>
          </a:prstGeom>
          <a:noFill/>
        </p:spPr>
        <p:txBody>
          <a:bodyPr wrap="square" rtlCol="0">
            <a:spAutoFit/>
          </a:bodyPr>
          <a:lstStyle/>
          <a:p>
            <a:r>
              <a:rPr lang="ja-JP" altLang="en-US" sz="1890" dirty="0">
                <a:latin typeface="+mn-ea"/>
              </a:rPr>
              <a:t>ごはん、</a:t>
            </a:r>
            <a:r>
              <a:rPr lang="ja-JP" altLang="en-US" sz="1890" dirty="0" smtClean="0">
                <a:latin typeface="+mn-ea"/>
              </a:rPr>
              <a:t>パン、</a:t>
            </a:r>
            <a:r>
              <a:rPr lang="ja-JP" altLang="en-US" sz="1890" dirty="0" err="1" smtClean="0">
                <a:latin typeface="+mn-ea"/>
              </a:rPr>
              <a:t>めん</a:t>
            </a:r>
            <a:r>
              <a:rPr lang="ja-JP" altLang="en-US" sz="1890" dirty="0">
                <a:latin typeface="+mn-ea"/>
              </a:rPr>
              <a:t>類</a:t>
            </a:r>
          </a:p>
        </p:txBody>
      </p:sp>
      <p:sp>
        <p:nvSpPr>
          <p:cNvPr id="47" name="フローチャート: 端子 46"/>
          <p:cNvSpPr/>
          <p:nvPr/>
        </p:nvSpPr>
        <p:spPr>
          <a:xfrm>
            <a:off x="1983315" y="4872706"/>
            <a:ext cx="2013734" cy="768245"/>
          </a:xfrm>
          <a:prstGeom prst="flowChartTerminator">
            <a:avLst/>
          </a:prstGeom>
          <a:solidFill>
            <a:schemeClr val="bg1"/>
          </a:solidFill>
          <a:ln>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altLang="ja-JP" sz="1680" dirty="0">
                <a:latin typeface="+mn-ea"/>
              </a:rPr>
              <a:t>〈</a:t>
            </a:r>
            <a:r>
              <a:rPr lang="ja-JP" altLang="en-US" sz="1680" dirty="0">
                <a:latin typeface="+mn-ea"/>
              </a:rPr>
              <a:t>糖尿病予防に</a:t>
            </a:r>
            <a:r>
              <a:rPr lang="en-US" altLang="ja-JP" sz="1680" dirty="0">
                <a:latin typeface="+mn-ea"/>
              </a:rPr>
              <a:t>〉</a:t>
            </a:r>
            <a:r>
              <a:rPr lang="ja-JP" altLang="en-US" sz="1680" dirty="0">
                <a:latin typeface="+mn-ea"/>
              </a:rPr>
              <a:t>＋食物繊維が</a:t>
            </a:r>
            <a:endParaRPr lang="en-US" altLang="ja-JP" sz="1680" dirty="0">
              <a:latin typeface="+mn-ea"/>
            </a:endParaRPr>
          </a:p>
          <a:p>
            <a:pPr algn="ctr"/>
            <a:r>
              <a:rPr lang="ja-JP" altLang="en-US" sz="1680" dirty="0">
                <a:latin typeface="+mn-ea"/>
              </a:rPr>
              <a:t>豊富な穀類</a:t>
            </a:r>
          </a:p>
        </p:txBody>
      </p:sp>
      <p:sp>
        <p:nvSpPr>
          <p:cNvPr id="68" name="正方形/長方形 67"/>
          <p:cNvSpPr/>
          <p:nvPr/>
        </p:nvSpPr>
        <p:spPr>
          <a:xfrm>
            <a:off x="906255" y="2367503"/>
            <a:ext cx="8995416" cy="459533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890" dirty="0">
              <a:latin typeface="+mn-ea"/>
            </a:endParaRPr>
          </a:p>
        </p:txBody>
      </p:sp>
      <p:sp>
        <p:nvSpPr>
          <p:cNvPr id="62" name="テキスト ボックス 61"/>
          <p:cNvSpPr txBox="1"/>
          <p:nvPr/>
        </p:nvSpPr>
        <p:spPr>
          <a:xfrm>
            <a:off x="1144051" y="2098149"/>
            <a:ext cx="4787900" cy="480131"/>
          </a:xfrm>
          <a:prstGeom prst="rect">
            <a:avLst/>
          </a:prstGeom>
          <a:solidFill>
            <a:schemeClr val="bg1"/>
          </a:solidFill>
        </p:spPr>
        <p:txBody>
          <a:bodyPr wrap="square" rtlCol="0">
            <a:spAutoFit/>
          </a:bodyPr>
          <a:lstStyle/>
          <a:p>
            <a:r>
              <a:rPr lang="en-US" altLang="ja-JP" sz="2520" dirty="0">
                <a:latin typeface="+mn-ea"/>
              </a:rPr>
              <a:t>1</a:t>
            </a:r>
            <a:r>
              <a:rPr lang="ja-JP" altLang="en-US" sz="2520" dirty="0">
                <a:latin typeface="+mn-ea"/>
              </a:rPr>
              <a:t>回の食事に３つの食品グループ</a:t>
            </a:r>
          </a:p>
        </p:txBody>
      </p:sp>
      <p:sp>
        <p:nvSpPr>
          <p:cNvPr id="63" name="テキスト ボックス 62"/>
          <p:cNvSpPr txBox="1"/>
          <p:nvPr/>
        </p:nvSpPr>
        <p:spPr>
          <a:xfrm>
            <a:off x="7197828" y="2142499"/>
            <a:ext cx="2527254" cy="480131"/>
          </a:xfrm>
          <a:prstGeom prst="rect">
            <a:avLst/>
          </a:prstGeom>
          <a:solidFill>
            <a:schemeClr val="bg1"/>
          </a:solidFill>
        </p:spPr>
        <p:txBody>
          <a:bodyPr wrap="square" rtlCol="0">
            <a:spAutoFit/>
          </a:bodyPr>
          <a:lstStyle/>
          <a:p>
            <a:r>
              <a:rPr lang="ja-JP" altLang="en-US" sz="2520" dirty="0">
                <a:latin typeface="+mn-ea"/>
              </a:rPr>
              <a:t>を組合せて選ぶ</a:t>
            </a:r>
          </a:p>
        </p:txBody>
      </p:sp>
      <p:sp>
        <p:nvSpPr>
          <p:cNvPr id="69" name="テキスト ボックス 68"/>
          <p:cNvSpPr txBox="1"/>
          <p:nvPr/>
        </p:nvSpPr>
        <p:spPr>
          <a:xfrm>
            <a:off x="1218447" y="6611974"/>
            <a:ext cx="6646472" cy="350865"/>
          </a:xfrm>
          <a:prstGeom prst="rect">
            <a:avLst/>
          </a:prstGeom>
          <a:noFill/>
        </p:spPr>
        <p:txBody>
          <a:bodyPr wrap="square" rtlCol="0">
            <a:spAutoFit/>
          </a:bodyPr>
          <a:lstStyle/>
          <a:p>
            <a:r>
              <a:rPr lang="ja-JP" altLang="en-US" sz="1680" dirty="0">
                <a:latin typeface="+mn-ea"/>
              </a:rPr>
              <a:t>＊揚げ物など油を多く使った食品は重ならないように選びます。</a:t>
            </a:r>
          </a:p>
        </p:txBody>
      </p:sp>
      <p:sp>
        <p:nvSpPr>
          <p:cNvPr id="37" name="テキスト ボックス 36"/>
          <p:cNvSpPr txBox="1"/>
          <p:nvPr/>
        </p:nvSpPr>
        <p:spPr>
          <a:xfrm>
            <a:off x="4300364" y="5120712"/>
            <a:ext cx="2163513" cy="350865"/>
          </a:xfrm>
          <a:prstGeom prst="rect">
            <a:avLst/>
          </a:prstGeom>
          <a:noFill/>
        </p:spPr>
        <p:txBody>
          <a:bodyPr wrap="square" rtlCol="0">
            <a:spAutoFit/>
          </a:bodyPr>
          <a:lstStyle/>
          <a:p>
            <a:r>
              <a:rPr lang="en-US" altLang="ja-JP" sz="1680" b="1" dirty="0">
                <a:latin typeface="+mn-ea"/>
                <a:cs typeface="メイリオ" panose="020B0604030504040204" pitchFamily="50" charset="-128"/>
              </a:rPr>
              <a:t>※</a:t>
            </a:r>
            <a:r>
              <a:rPr lang="ja-JP" altLang="en-US" sz="1680" b="1" dirty="0">
                <a:latin typeface="+mn-ea"/>
                <a:cs typeface="メイリオ" panose="020B0604030504040204" pitchFamily="50" charset="-128"/>
              </a:rPr>
              <a:t>脂質</a:t>
            </a:r>
            <a:r>
              <a:rPr lang="ja-JP" altLang="en-US" sz="1680" dirty="0">
                <a:latin typeface="+mn-ea"/>
                <a:cs typeface="メイリオ" panose="020B0604030504040204" pitchFamily="50" charset="-128"/>
              </a:rPr>
              <a:t>も多く含まれる</a:t>
            </a:r>
          </a:p>
        </p:txBody>
      </p:sp>
      <p:sp>
        <p:nvSpPr>
          <p:cNvPr id="41" name="テキスト ボックス 40"/>
          <p:cNvSpPr txBox="1"/>
          <p:nvPr/>
        </p:nvSpPr>
        <p:spPr>
          <a:xfrm>
            <a:off x="1313360" y="5690003"/>
            <a:ext cx="2451604" cy="350865"/>
          </a:xfrm>
          <a:prstGeom prst="rect">
            <a:avLst/>
          </a:prstGeom>
          <a:noFill/>
        </p:spPr>
        <p:txBody>
          <a:bodyPr wrap="square" rtlCol="0">
            <a:spAutoFit/>
          </a:bodyPr>
          <a:lstStyle/>
          <a:p>
            <a:r>
              <a:rPr lang="en-US" altLang="ja-JP" sz="1680" b="1" dirty="0">
                <a:latin typeface="+mn-ea"/>
                <a:cs typeface="メイリオ" panose="020B0604030504040204" pitchFamily="50" charset="-128"/>
              </a:rPr>
              <a:t>※</a:t>
            </a:r>
            <a:r>
              <a:rPr lang="ja-JP" altLang="en-US" sz="1680" b="1" dirty="0">
                <a:latin typeface="+mn-ea"/>
                <a:cs typeface="メイリオ" panose="020B0604030504040204" pitchFamily="50" charset="-128"/>
              </a:rPr>
              <a:t>たんぱく質</a:t>
            </a:r>
            <a:r>
              <a:rPr lang="ja-JP" altLang="en-US" sz="1680" dirty="0">
                <a:latin typeface="+mn-ea"/>
                <a:cs typeface="メイリオ" panose="020B0604030504040204" pitchFamily="50" charset="-128"/>
              </a:rPr>
              <a:t>も含まれる</a:t>
            </a:r>
          </a:p>
        </p:txBody>
      </p:sp>
      <p:sp>
        <p:nvSpPr>
          <p:cNvPr id="42" name="テキスト ボックス 41"/>
          <p:cNvSpPr txBox="1"/>
          <p:nvPr/>
        </p:nvSpPr>
        <p:spPr>
          <a:xfrm>
            <a:off x="7159673" y="4929137"/>
            <a:ext cx="2165720" cy="609398"/>
          </a:xfrm>
          <a:prstGeom prst="rect">
            <a:avLst/>
          </a:prstGeom>
          <a:noFill/>
        </p:spPr>
        <p:txBody>
          <a:bodyPr wrap="square" rtlCol="0">
            <a:spAutoFit/>
          </a:bodyPr>
          <a:lstStyle/>
          <a:p>
            <a:pPr algn="ctr"/>
            <a:r>
              <a:rPr lang="en-US" altLang="ja-JP" sz="1680" b="1" dirty="0">
                <a:latin typeface="+mn-ea"/>
                <a:cs typeface="メイリオ" panose="020B0604030504040204" pitchFamily="50" charset="-128"/>
              </a:rPr>
              <a:t>※</a:t>
            </a:r>
            <a:r>
              <a:rPr lang="ja-JP" altLang="en-US" sz="1680" b="1" dirty="0">
                <a:latin typeface="+mn-ea"/>
                <a:cs typeface="メイリオ" panose="020B0604030504040204" pitchFamily="50" charset="-128"/>
              </a:rPr>
              <a:t>ビタミン</a:t>
            </a:r>
            <a:r>
              <a:rPr lang="ja-JP" altLang="en-US" sz="1680" dirty="0">
                <a:latin typeface="+mn-ea"/>
                <a:cs typeface="メイリオ" panose="020B0604030504040204" pitchFamily="50" charset="-128"/>
              </a:rPr>
              <a:t>や</a:t>
            </a:r>
            <a:r>
              <a:rPr lang="ja-JP" altLang="en-US" sz="1680" b="1" dirty="0">
                <a:latin typeface="+mn-ea"/>
                <a:cs typeface="メイリオ" panose="020B0604030504040204" pitchFamily="50" charset="-128"/>
              </a:rPr>
              <a:t>ミネラル</a:t>
            </a:r>
            <a:r>
              <a:rPr lang="ja-JP" altLang="en-US" sz="1680" dirty="0">
                <a:latin typeface="+mn-ea"/>
                <a:cs typeface="メイリオ" panose="020B0604030504040204" pitchFamily="50" charset="-128"/>
              </a:rPr>
              <a:t>も豊富</a:t>
            </a:r>
          </a:p>
        </p:txBody>
      </p:sp>
      <p:sp>
        <p:nvSpPr>
          <p:cNvPr id="44" name="テキスト ボックス 43"/>
          <p:cNvSpPr txBox="1"/>
          <p:nvPr/>
        </p:nvSpPr>
        <p:spPr>
          <a:xfrm>
            <a:off x="6693883" y="3390866"/>
            <a:ext cx="3197723" cy="2020540"/>
          </a:xfrm>
          <a:prstGeom prst="rect">
            <a:avLst/>
          </a:prstGeom>
          <a:noFill/>
          <a:ln w="12700">
            <a:noFill/>
          </a:ln>
        </p:spPr>
        <p:txBody>
          <a:bodyPr wrap="none" rtlCol="0">
            <a:prstTxWarp prst="textArchUp">
              <a:avLst>
                <a:gd name="adj" fmla="val 10157212"/>
              </a:avLst>
            </a:prstTxWarp>
            <a:spAutoFit/>
          </a:bodyPr>
          <a:lstStyle/>
          <a:p>
            <a:pPr algn="ctr"/>
            <a:r>
              <a:rPr lang="ja-JP" altLang="en-US" sz="1890" b="1" dirty="0">
                <a:latin typeface="+mn-ea"/>
                <a:cs typeface="メイリオ" panose="020B0604030504040204" pitchFamily="50" charset="-128"/>
              </a:rPr>
              <a:t>食物繊維</a:t>
            </a:r>
            <a:r>
              <a:rPr lang="ja-JP" altLang="en-US" sz="1890" dirty="0">
                <a:latin typeface="+mn-ea"/>
                <a:cs typeface="メイリオ" panose="020B0604030504040204" pitchFamily="50" charset="-128"/>
              </a:rPr>
              <a:t>を多く含む食品</a:t>
            </a:r>
          </a:p>
        </p:txBody>
      </p:sp>
      <p:sp>
        <p:nvSpPr>
          <p:cNvPr id="46" name="テキスト ボックス 45"/>
          <p:cNvSpPr txBox="1"/>
          <p:nvPr/>
        </p:nvSpPr>
        <p:spPr>
          <a:xfrm>
            <a:off x="3979597" y="3892486"/>
            <a:ext cx="2792787" cy="559203"/>
          </a:xfrm>
          <a:prstGeom prst="rect">
            <a:avLst/>
          </a:prstGeom>
          <a:noFill/>
          <a:ln w="12700">
            <a:noFill/>
          </a:ln>
        </p:spPr>
        <p:txBody>
          <a:bodyPr wrap="none" rtlCol="0">
            <a:prstTxWarp prst="textArchUp">
              <a:avLst>
                <a:gd name="adj" fmla="val 10157212"/>
              </a:avLst>
            </a:prstTxWarp>
            <a:spAutoFit/>
          </a:bodyPr>
          <a:lstStyle/>
          <a:p>
            <a:pPr algn="ctr"/>
            <a:r>
              <a:rPr lang="ja-JP" altLang="en-US" sz="1890" b="1" dirty="0">
                <a:latin typeface="+mn-ea"/>
                <a:cs typeface="メイリオ" panose="020B0604030504040204" pitchFamily="50" charset="-128"/>
              </a:rPr>
              <a:t>良質のたんぱく質</a:t>
            </a:r>
            <a:r>
              <a:rPr lang="ja-JP" altLang="en-US" sz="1890" dirty="0">
                <a:latin typeface="+mn-ea"/>
                <a:cs typeface="メイリオ" panose="020B0604030504040204" pitchFamily="50" charset="-128"/>
              </a:rPr>
              <a:t>を</a:t>
            </a:r>
            <a:endParaRPr lang="en-US" altLang="ja-JP" sz="1890" dirty="0">
              <a:latin typeface="+mn-ea"/>
              <a:cs typeface="メイリオ" panose="020B0604030504040204" pitchFamily="50" charset="-128"/>
            </a:endParaRPr>
          </a:p>
          <a:p>
            <a:pPr algn="ctr"/>
            <a:r>
              <a:rPr lang="ja-JP" altLang="en-US" sz="1890" dirty="0">
                <a:latin typeface="+mn-ea"/>
                <a:cs typeface="メイリオ" panose="020B0604030504040204" pitchFamily="50" charset="-128"/>
              </a:rPr>
              <a:t>多く含む食品</a:t>
            </a:r>
            <a:endParaRPr lang="en-US" altLang="ja-JP" sz="1890" dirty="0">
              <a:latin typeface="+mn-ea"/>
              <a:cs typeface="メイリオ" panose="020B0604030504040204" pitchFamily="50" charset="-128"/>
            </a:endParaRPr>
          </a:p>
          <a:p>
            <a:pPr algn="ctr"/>
            <a:endParaRPr lang="ja-JP" altLang="en-US" sz="1890" b="1" dirty="0">
              <a:latin typeface="+mn-ea"/>
              <a:cs typeface="メイリオ" panose="020B0604030504040204" pitchFamily="50" charset="-128"/>
            </a:endParaRPr>
          </a:p>
        </p:txBody>
      </p:sp>
      <p:sp>
        <p:nvSpPr>
          <p:cNvPr id="94" name="テキスト ボックス 93"/>
          <p:cNvSpPr txBox="1"/>
          <p:nvPr/>
        </p:nvSpPr>
        <p:spPr>
          <a:xfrm>
            <a:off x="3905584" y="5719347"/>
            <a:ext cx="3352677" cy="544765"/>
          </a:xfrm>
          <a:prstGeom prst="rect">
            <a:avLst/>
          </a:prstGeom>
          <a:ln>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70" dirty="0">
                <a:latin typeface="+mn-ea"/>
              </a:rPr>
              <a:t>種類によってたんぱく質や脂質の量</a:t>
            </a:r>
            <a:r>
              <a:rPr lang="ja-JP" altLang="en-US" sz="1470" dirty="0" smtClean="0">
                <a:latin typeface="+mn-ea"/>
              </a:rPr>
              <a:t>が異なるた</a:t>
            </a:r>
            <a:r>
              <a:rPr lang="ja-JP" altLang="en-US" sz="1470" dirty="0">
                <a:latin typeface="+mn-ea"/>
              </a:rPr>
              <a:t>め</a:t>
            </a:r>
            <a:r>
              <a:rPr lang="ja-JP" altLang="en-US" sz="1470" dirty="0" smtClean="0">
                <a:latin typeface="+mn-ea"/>
              </a:rPr>
              <a:t>、</a:t>
            </a:r>
            <a:r>
              <a:rPr lang="ja-JP" altLang="en-US" sz="1470" dirty="0">
                <a:latin typeface="+mn-ea"/>
              </a:rPr>
              <a:t>いろいろな食品を選びます</a:t>
            </a:r>
          </a:p>
        </p:txBody>
      </p:sp>
      <p:cxnSp>
        <p:nvCxnSpPr>
          <p:cNvPr id="7" name="直線コネクタ 6"/>
          <p:cNvCxnSpPr/>
          <p:nvPr/>
        </p:nvCxnSpPr>
        <p:spPr>
          <a:xfrm>
            <a:off x="6304383" y="5034965"/>
            <a:ext cx="359419" cy="648570"/>
          </a:xfrm>
          <a:prstGeom prst="line">
            <a:avLst/>
          </a:prstGeom>
          <a:ln w="6350">
            <a:prstDash val="sysDot"/>
          </a:ln>
        </p:spPr>
        <p:style>
          <a:lnRef idx="1">
            <a:schemeClr val="dk1"/>
          </a:lnRef>
          <a:fillRef idx="0">
            <a:schemeClr val="dk1"/>
          </a:fillRef>
          <a:effectRef idx="0">
            <a:schemeClr val="dk1"/>
          </a:effectRef>
          <a:fontRef idx="minor">
            <a:schemeClr val="tx1"/>
          </a:fontRef>
        </p:style>
      </p:cxnSp>
      <p:sp>
        <p:nvSpPr>
          <p:cNvPr id="17" name="テキスト ボックス 16"/>
          <p:cNvSpPr txBox="1"/>
          <p:nvPr/>
        </p:nvSpPr>
        <p:spPr>
          <a:xfrm>
            <a:off x="2556319" y="2639907"/>
            <a:ext cx="2941821" cy="38318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890" b="1" dirty="0">
                <a:latin typeface="+mn-ea"/>
                <a:cs typeface="メイリオ" panose="020B0604030504040204" pitchFamily="50" charset="-128"/>
              </a:rPr>
              <a:t>エネルギー源</a:t>
            </a:r>
            <a:r>
              <a:rPr lang="ja-JP" altLang="en-US" sz="1890" dirty="0">
                <a:latin typeface="+mn-ea"/>
                <a:cs typeface="メイリオ" panose="020B0604030504040204" pitchFamily="50" charset="-128"/>
              </a:rPr>
              <a:t>となる食品</a:t>
            </a:r>
          </a:p>
        </p:txBody>
      </p:sp>
      <p:cxnSp>
        <p:nvCxnSpPr>
          <p:cNvPr id="73" name="直線コネクタ 72"/>
          <p:cNvCxnSpPr/>
          <p:nvPr/>
        </p:nvCxnSpPr>
        <p:spPr>
          <a:xfrm>
            <a:off x="1389874" y="2769985"/>
            <a:ext cx="1037957" cy="1"/>
          </a:xfrm>
          <a:prstGeom prst="line">
            <a:avLst/>
          </a:prstGeom>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a:off x="5276249" y="2764456"/>
            <a:ext cx="1275938" cy="5529"/>
          </a:xfrm>
          <a:prstGeom prst="line">
            <a:avLst/>
          </a:prstGeom>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a:off x="6552186" y="2769985"/>
            <a:ext cx="0" cy="289056"/>
          </a:xfrm>
          <a:prstGeom prst="line">
            <a:avLst/>
          </a:prstGeom>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a:off x="1389874" y="2769985"/>
            <a:ext cx="0" cy="289056"/>
          </a:xfrm>
          <a:prstGeom prst="line">
            <a:avLst/>
          </a:prstGeom>
        </p:spPr>
        <p:style>
          <a:lnRef idx="1">
            <a:schemeClr val="dk1"/>
          </a:lnRef>
          <a:fillRef idx="0">
            <a:schemeClr val="dk1"/>
          </a:fillRef>
          <a:effectRef idx="0">
            <a:schemeClr val="dk1"/>
          </a:effectRef>
          <a:fontRef idx="minor">
            <a:schemeClr val="tx1"/>
          </a:fontRef>
        </p:style>
      </p:cxnSp>
      <p:sp>
        <p:nvSpPr>
          <p:cNvPr id="48" name="円/楕円 47"/>
          <p:cNvSpPr/>
          <p:nvPr/>
        </p:nvSpPr>
        <p:spPr>
          <a:xfrm>
            <a:off x="5738192" y="2123663"/>
            <a:ext cx="499324" cy="478987"/>
          </a:xfrm>
          <a:prstGeom prst="ellipse">
            <a:avLst/>
          </a:prstGeom>
          <a:gradFill rotWithShape="1">
            <a:gsLst>
              <a:gs pos="0">
                <a:srgbClr val="FFDD9C"/>
              </a:gs>
              <a:gs pos="50000">
                <a:srgbClr val="FFC000">
                  <a:lumMod val="105000"/>
                  <a:satMod val="103000"/>
                  <a:tint val="73000"/>
                </a:srgbClr>
              </a:gs>
              <a:gs pos="100000">
                <a:srgbClr val="FFC000">
                  <a:lumMod val="105000"/>
                  <a:satMod val="109000"/>
                  <a:tint val="81000"/>
                </a:srgbClr>
              </a:gs>
            </a:gsLst>
            <a:lin ang="5400000" scaled="0"/>
          </a:gradFill>
          <a:ln w="6350" cap="flat" cmpd="sng" algn="ctr">
            <a:solidFill>
              <a:srgbClr val="FFC000"/>
            </a:solidFill>
            <a:prstDash val="solid"/>
            <a:miter lim="800000"/>
          </a:ln>
          <a:effectLst/>
        </p:spPr>
        <p:txBody>
          <a:bodyPr rtlCol="0" anchor="ctr"/>
          <a:lstStyle/>
          <a:p>
            <a:pPr algn="ctr" defTabSz="959937">
              <a:defRPr/>
            </a:pPr>
            <a:r>
              <a:rPr kumimoji="0" lang="ja-JP" altLang="en-US" sz="2939" kern="0" dirty="0">
                <a:solidFill>
                  <a:prstClr val="black"/>
                </a:solidFill>
                <a:latin typeface="+mn-ea"/>
              </a:rPr>
              <a:t>１</a:t>
            </a:r>
          </a:p>
        </p:txBody>
      </p:sp>
      <p:sp>
        <p:nvSpPr>
          <p:cNvPr id="49" name="円/楕円 48"/>
          <p:cNvSpPr/>
          <p:nvPr/>
        </p:nvSpPr>
        <p:spPr>
          <a:xfrm>
            <a:off x="6217833" y="2124669"/>
            <a:ext cx="505863" cy="467417"/>
          </a:xfrm>
          <a:prstGeom prst="ellipse">
            <a:avLst/>
          </a:prstGeom>
          <a:gradFill rotWithShape="1">
            <a:gsLst>
              <a:gs pos="0">
                <a:srgbClr val="F7BDA4"/>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tlCol="0" anchor="ctr"/>
          <a:lstStyle/>
          <a:p>
            <a:pPr algn="ctr" defTabSz="959937">
              <a:defRPr/>
            </a:pPr>
            <a:r>
              <a:rPr kumimoji="0" lang="ja-JP" altLang="en-US" sz="2939" kern="0" dirty="0">
                <a:solidFill>
                  <a:prstClr val="black"/>
                </a:solidFill>
                <a:latin typeface="+mn-ea"/>
              </a:rPr>
              <a:t>２</a:t>
            </a:r>
          </a:p>
        </p:txBody>
      </p:sp>
      <p:sp>
        <p:nvSpPr>
          <p:cNvPr id="50" name="円/楕円 49"/>
          <p:cNvSpPr/>
          <p:nvPr/>
        </p:nvSpPr>
        <p:spPr>
          <a:xfrm>
            <a:off x="6723697" y="2123663"/>
            <a:ext cx="474131" cy="486079"/>
          </a:xfrm>
          <a:prstGeom prst="ellipse">
            <a:avLst/>
          </a:prstGeom>
          <a:gradFill rotWithShape="1">
            <a:gsLst>
              <a:gs pos="0">
                <a:srgbClr val="B5D5A7"/>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algn="ctr" defTabSz="959937">
              <a:defRPr/>
            </a:pPr>
            <a:r>
              <a:rPr kumimoji="0" lang="ja-JP" altLang="en-US" sz="2939" kern="0" dirty="0">
                <a:solidFill>
                  <a:prstClr val="black"/>
                </a:solidFill>
                <a:latin typeface="+mn-ea"/>
              </a:rPr>
              <a:t>３</a:t>
            </a:r>
          </a:p>
        </p:txBody>
      </p:sp>
      <p:sp>
        <p:nvSpPr>
          <p:cNvPr id="51" name="フローチャート: 端子 50"/>
          <p:cNvSpPr/>
          <p:nvPr/>
        </p:nvSpPr>
        <p:spPr>
          <a:xfrm rot="5400000">
            <a:off x="7751539" y="3138491"/>
            <a:ext cx="1043104" cy="2294714"/>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890" dirty="0">
              <a:latin typeface="+mn-ea"/>
            </a:endParaRPr>
          </a:p>
        </p:txBody>
      </p:sp>
      <p:sp>
        <p:nvSpPr>
          <p:cNvPr id="53" name="円/楕円 52"/>
          <p:cNvSpPr/>
          <p:nvPr/>
        </p:nvSpPr>
        <p:spPr>
          <a:xfrm>
            <a:off x="1423969" y="3918686"/>
            <a:ext cx="523270" cy="434394"/>
          </a:xfrm>
          <a:prstGeom prst="ellipse">
            <a:avLst/>
          </a:prstGeom>
          <a:gradFill rotWithShape="1">
            <a:gsLst>
              <a:gs pos="0">
                <a:srgbClr val="FFDD9C"/>
              </a:gs>
              <a:gs pos="50000">
                <a:srgbClr val="FFC000">
                  <a:lumMod val="105000"/>
                  <a:satMod val="103000"/>
                  <a:tint val="73000"/>
                </a:srgbClr>
              </a:gs>
              <a:gs pos="100000">
                <a:srgbClr val="FFC000">
                  <a:lumMod val="105000"/>
                  <a:satMod val="109000"/>
                  <a:tint val="81000"/>
                </a:srgbClr>
              </a:gs>
            </a:gsLst>
            <a:lin ang="5400000" scaled="0"/>
          </a:gradFill>
          <a:ln w="6350" cap="flat" cmpd="sng" algn="ctr">
            <a:solidFill>
              <a:srgbClr val="FFC000"/>
            </a:solidFill>
            <a:prstDash val="solid"/>
            <a:miter lim="800000"/>
          </a:ln>
          <a:effectLst/>
        </p:spPr>
        <p:txBody>
          <a:bodyPr rtlCol="0" anchor="ctr"/>
          <a:lstStyle/>
          <a:p>
            <a:pPr algn="ctr" defTabSz="959937">
              <a:defRPr/>
            </a:pPr>
            <a:r>
              <a:rPr kumimoji="0" lang="ja-JP" altLang="en-US" sz="2939" kern="0" dirty="0">
                <a:solidFill>
                  <a:prstClr val="black"/>
                </a:solidFill>
                <a:latin typeface="+mn-ea"/>
              </a:rPr>
              <a:t>１</a:t>
            </a:r>
          </a:p>
        </p:txBody>
      </p:sp>
      <p:sp>
        <p:nvSpPr>
          <p:cNvPr id="54" name="円/楕円 53"/>
          <p:cNvSpPr/>
          <p:nvPr/>
        </p:nvSpPr>
        <p:spPr>
          <a:xfrm>
            <a:off x="4319543" y="3918686"/>
            <a:ext cx="462425" cy="448559"/>
          </a:xfrm>
          <a:prstGeom prst="ellipse">
            <a:avLst/>
          </a:prstGeom>
          <a:gradFill rotWithShape="1">
            <a:gsLst>
              <a:gs pos="0">
                <a:srgbClr val="F7BDA4"/>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tlCol="0" anchor="ctr"/>
          <a:lstStyle/>
          <a:p>
            <a:pPr algn="ctr" defTabSz="959937">
              <a:defRPr/>
            </a:pPr>
            <a:r>
              <a:rPr kumimoji="0" lang="ja-JP" altLang="en-US" sz="2939" kern="0" dirty="0">
                <a:solidFill>
                  <a:prstClr val="black"/>
                </a:solidFill>
                <a:latin typeface="+mn-ea"/>
              </a:rPr>
              <a:t>２</a:t>
            </a:r>
          </a:p>
        </p:txBody>
      </p:sp>
      <p:sp>
        <p:nvSpPr>
          <p:cNvPr id="55" name="円/楕円 54"/>
          <p:cNvSpPr/>
          <p:nvPr/>
        </p:nvSpPr>
        <p:spPr>
          <a:xfrm>
            <a:off x="7437155" y="3982104"/>
            <a:ext cx="474131" cy="486079"/>
          </a:xfrm>
          <a:prstGeom prst="ellipse">
            <a:avLst/>
          </a:prstGeom>
          <a:gradFill rotWithShape="1">
            <a:gsLst>
              <a:gs pos="0">
                <a:srgbClr val="B5D5A7"/>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algn="ctr" defTabSz="959937">
              <a:defRPr/>
            </a:pPr>
            <a:r>
              <a:rPr kumimoji="0" lang="ja-JP" altLang="en-US" sz="2939" kern="0" dirty="0">
                <a:solidFill>
                  <a:prstClr val="black"/>
                </a:solidFill>
                <a:latin typeface="+mn-ea"/>
              </a:rPr>
              <a:t>３</a:t>
            </a:r>
          </a:p>
        </p:txBody>
      </p:sp>
      <p:sp>
        <p:nvSpPr>
          <p:cNvPr id="18" name="テキスト ボックス 17"/>
          <p:cNvSpPr txBox="1"/>
          <p:nvPr/>
        </p:nvSpPr>
        <p:spPr>
          <a:xfrm>
            <a:off x="8043813" y="4098840"/>
            <a:ext cx="1123921" cy="383182"/>
          </a:xfrm>
          <a:prstGeom prst="rect">
            <a:avLst/>
          </a:prstGeom>
          <a:noFill/>
        </p:spPr>
        <p:txBody>
          <a:bodyPr wrap="square" rtlCol="0">
            <a:spAutoFit/>
          </a:bodyPr>
          <a:lstStyle/>
          <a:p>
            <a:r>
              <a:rPr lang="ja-JP" altLang="en-US" sz="1890" dirty="0">
                <a:latin typeface="+mn-ea"/>
              </a:rPr>
              <a:t>野菜類</a:t>
            </a:r>
          </a:p>
        </p:txBody>
      </p:sp>
      <p:sp>
        <p:nvSpPr>
          <p:cNvPr id="57" name="テキスト ボックス 56"/>
          <p:cNvSpPr txBox="1"/>
          <p:nvPr/>
        </p:nvSpPr>
        <p:spPr>
          <a:xfrm>
            <a:off x="71906" y="241849"/>
            <a:ext cx="10548000" cy="492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2600" dirty="0">
                <a:solidFill>
                  <a:prstClr val="white"/>
                </a:solidFill>
                <a:latin typeface="+mn-ea"/>
              </a:rPr>
              <a:t>バランスよくとるコツは、３つの組合せを基本</a:t>
            </a:r>
            <a:r>
              <a:rPr lang="ja-JP" altLang="en-US" sz="2600" dirty="0" smtClean="0">
                <a:solidFill>
                  <a:prstClr val="white"/>
                </a:solidFill>
                <a:latin typeface="+mn-ea"/>
              </a:rPr>
              <a:t>に　　　いろいろ</a:t>
            </a:r>
            <a:r>
              <a:rPr lang="ja-JP" altLang="en-US" sz="2600" dirty="0">
                <a:solidFill>
                  <a:prstClr val="white"/>
                </a:solidFill>
                <a:latin typeface="+mn-ea"/>
              </a:rPr>
              <a:t>選ぶ</a:t>
            </a:r>
          </a:p>
        </p:txBody>
      </p:sp>
      <p:sp>
        <p:nvSpPr>
          <p:cNvPr id="38" name="テキスト ボックス 37"/>
          <p:cNvSpPr txBox="1"/>
          <p:nvPr/>
        </p:nvSpPr>
        <p:spPr>
          <a:xfrm>
            <a:off x="213015" y="879687"/>
            <a:ext cx="10126467" cy="1194847"/>
          </a:xfrm>
          <a:prstGeom prst="rect">
            <a:avLst/>
          </a:prstGeom>
          <a:solidFill>
            <a:schemeClr val="accent4">
              <a:lumMod val="20000"/>
              <a:lumOff val="80000"/>
            </a:schemeClr>
          </a:solidFill>
        </p:spPr>
        <p:txBody>
          <a:bodyPr wrap="square" rtlCol="0">
            <a:spAutoFit/>
          </a:bodyPr>
          <a:lstStyle/>
          <a:p>
            <a:pPr marL="261938" indent="-261938">
              <a:buClr>
                <a:schemeClr val="accent5">
                  <a:lumMod val="60000"/>
                  <a:lumOff val="40000"/>
                </a:schemeClr>
              </a:buClr>
              <a:buSzPct val="88000"/>
              <a:buFont typeface="Wingdings" panose="05000000000000000000" pitchFamily="2" charset="2"/>
              <a:buChar char="l"/>
            </a:pPr>
            <a:r>
              <a:rPr lang="ja-JP" altLang="en-US" dirty="0" smtClean="0">
                <a:latin typeface="+mn-ea"/>
                <a:cs typeface="メイリオ" panose="020B0604030504040204" pitchFamily="50" charset="-128"/>
              </a:rPr>
              <a:t>１回</a:t>
            </a:r>
            <a:r>
              <a:rPr lang="ja-JP" altLang="en-US" dirty="0">
                <a:latin typeface="+mn-ea"/>
                <a:cs typeface="メイリオ" panose="020B0604030504040204" pitchFamily="50" charset="-128"/>
              </a:rPr>
              <a:t>の食事に、主食としての穀類（炭水化物を多く含む食品）と良質のたんぱく質を多く含む食品、そして野菜類（食物繊維を多く含む食品）を組み合わせて選びます</a:t>
            </a:r>
            <a:r>
              <a:rPr lang="ja-JP" altLang="en-US" dirty="0" smtClean="0">
                <a:latin typeface="+mn-ea"/>
                <a:cs typeface="メイリオ" panose="020B0604030504040204" pitchFamily="50" charset="-128"/>
              </a:rPr>
              <a:t>。</a:t>
            </a:r>
            <a:endParaRPr lang="en-US" altLang="ja-JP" dirty="0" smtClean="0">
              <a:latin typeface="+mn-ea"/>
              <a:cs typeface="メイリオ" panose="020B0604030504040204" pitchFamily="50" charset="-128"/>
            </a:endParaRPr>
          </a:p>
          <a:p>
            <a:pPr marL="261938" indent="-261938">
              <a:buClr>
                <a:schemeClr val="accent5">
                  <a:lumMod val="60000"/>
                  <a:lumOff val="40000"/>
                </a:schemeClr>
              </a:buClr>
              <a:buSzPct val="88000"/>
              <a:buFont typeface="Wingdings" panose="05000000000000000000" pitchFamily="2" charset="2"/>
              <a:buChar char="l"/>
            </a:pPr>
            <a:r>
              <a:rPr lang="ja-JP" altLang="en-US" dirty="0" smtClean="0">
                <a:latin typeface="+mn-ea"/>
                <a:cs typeface="メイリオ" panose="020B0604030504040204" pitchFamily="50" charset="-128"/>
              </a:rPr>
              <a:t>穀類</a:t>
            </a:r>
            <a:r>
              <a:rPr lang="ja-JP" altLang="en-US" dirty="0">
                <a:latin typeface="+mn-ea"/>
                <a:cs typeface="メイリオ" panose="020B0604030504040204" pitchFamily="50" charset="-128"/>
              </a:rPr>
              <a:t>にはたんぱく質も含まれる</a:t>
            </a:r>
            <a:r>
              <a:rPr lang="ja-JP" altLang="en-US" dirty="0" smtClean="0">
                <a:latin typeface="+mn-ea"/>
                <a:cs typeface="メイリオ" panose="020B0604030504040204" pitchFamily="50" charset="-128"/>
              </a:rPr>
              <a:t>、</a:t>
            </a:r>
            <a:r>
              <a:rPr lang="ja-JP" altLang="en-US" smtClean="0">
                <a:latin typeface="+mn-ea"/>
                <a:cs typeface="メイリオ" panose="020B0604030504040204" pitchFamily="50" charset="-128"/>
              </a:rPr>
              <a:t>良質のたんぱく</a:t>
            </a:r>
            <a:r>
              <a:rPr lang="ja-JP" altLang="en-US" dirty="0">
                <a:latin typeface="+mn-ea"/>
                <a:cs typeface="メイリオ" panose="020B0604030504040204" pitchFamily="50" charset="-128"/>
              </a:rPr>
              <a:t>質を多く含む食品には脂質も多い、野菜類は食物繊維と共にビタミンやミネラルも豊富といった、それぞれに異なる栄養的な特徴があります。</a:t>
            </a:r>
          </a:p>
        </p:txBody>
      </p:sp>
      <p:sp>
        <p:nvSpPr>
          <p:cNvPr id="39" name="円形吹き出し 38"/>
          <p:cNvSpPr/>
          <p:nvPr/>
        </p:nvSpPr>
        <p:spPr>
          <a:xfrm>
            <a:off x="8069002" y="5949066"/>
            <a:ext cx="2550904" cy="1188000"/>
          </a:xfrm>
          <a:prstGeom prst="wedgeEllipseCallout">
            <a:avLst>
              <a:gd name="adj1" fmla="val -49417"/>
              <a:gd name="adj2" fmla="val -56324"/>
            </a:avLst>
          </a:prstGeom>
          <a:solidFill>
            <a:schemeClr val="bg1"/>
          </a:solidFill>
          <a:ln>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ts val="1600"/>
              </a:lnSpc>
            </a:pPr>
            <a:r>
              <a:rPr kumimoji="1" lang="ja-JP" altLang="en-US" dirty="0">
                <a:latin typeface="+mn-ea"/>
              </a:rPr>
              <a:t>おいしく食べて、</a:t>
            </a:r>
            <a:endParaRPr kumimoji="1" lang="en-US" altLang="ja-JP" dirty="0">
              <a:latin typeface="+mn-ea"/>
            </a:endParaRPr>
          </a:p>
          <a:p>
            <a:pPr algn="ctr">
              <a:lnSpc>
                <a:spcPts val="1600"/>
              </a:lnSpc>
            </a:pPr>
            <a:endParaRPr kumimoji="1" lang="en-US" altLang="ja-JP" dirty="0">
              <a:latin typeface="+mn-ea"/>
            </a:endParaRPr>
          </a:p>
          <a:p>
            <a:pPr algn="ctr">
              <a:lnSpc>
                <a:spcPts val="1600"/>
              </a:lnSpc>
            </a:pPr>
            <a:r>
              <a:rPr kumimoji="1" lang="ja-JP" altLang="en-US" dirty="0">
                <a:latin typeface="+mn-ea"/>
              </a:rPr>
              <a:t>ごちそう３</a:t>
            </a:r>
          </a:p>
        </p:txBody>
      </p:sp>
      <p:sp>
        <p:nvSpPr>
          <p:cNvPr id="40" name="テキスト ボックス 39"/>
          <p:cNvSpPr txBox="1"/>
          <p:nvPr/>
        </p:nvSpPr>
        <p:spPr>
          <a:xfrm>
            <a:off x="9496485" y="6419955"/>
            <a:ext cx="609269" cy="246221"/>
          </a:xfrm>
          <a:prstGeom prst="rect">
            <a:avLst/>
          </a:prstGeom>
          <a:noFill/>
        </p:spPr>
        <p:txBody>
          <a:bodyPr wrap="square" rtlCol="0">
            <a:spAutoFit/>
          </a:bodyPr>
          <a:lstStyle/>
          <a:p>
            <a:r>
              <a:rPr kumimoji="1" lang="ja-JP" altLang="en-US" sz="1000" dirty="0"/>
              <a:t>さん</a:t>
            </a:r>
          </a:p>
        </p:txBody>
      </p:sp>
      <p:sp>
        <p:nvSpPr>
          <p:cNvPr id="59" name="角丸四角形 58"/>
          <p:cNvSpPr/>
          <p:nvPr/>
        </p:nvSpPr>
        <p:spPr>
          <a:xfrm>
            <a:off x="7355793" y="302640"/>
            <a:ext cx="504000" cy="396000"/>
          </a:xfrm>
          <a:prstGeom prst="roundRect">
            <a:avLst/>
          </a:prstGeom>
          <a:solidFill>
            <a:schemeClr val="bg1"/>
          </a:solid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890" dirty="0"/>
          </a:p>
        </p:txBody>
      </p:sp>
      <p:sp>
        <p:nvSpPr>
          <p:cNvPr id="3" name="正方形/長方形 2"/>
          <p:cNvSpPr>
            <a:spLocks noChangeAspect="1"/>
          </p:cNvSpPr>
          <p:nvPr/>
        </p:nvSpPr>
        <p:spPr>
          <a:xfrm>
            <a:off x="7335672" y="251468"/>
            <a:ext cx="543739" cy="523220"/>
          </a:xfrm>
          <a:prstGeom prst="rect">
            <a:avLst/>
          </a:prstGeom>
        </p:spPr>
        <p:txBody>
          <a:bodyPr wrap="none">
            <a:spAutoFit/>
          </a:bodyPr>
          <a:lstStyle/>
          <a:p>
            <a:r>
              <a:rPr lang="ja-JP" altLang="en-US" sz="2800" dirty="0">
                <a:solidFill>
                  <a:srgbClr val="C00000"/>
                </a:solidFill>
              </a:rPr>
              <a:t>＋</a:t>
            </a:r>
            <a:endParaRPr lang="ja-JP" altLang="en-US" sz="2800" dirty="0"/>
          </a:p>
        </p:txBody>
      </p:sp>
    </p:spTree>
    <p:extLst>
      <p:ext uri="{BB962C8B-B14F-4D97-AF65-F5344CB8AC3E}">
        <p14:creationId xmlns:p14="http://schemas.microsoft.com/office/powerpoint/2010/main" val="3722168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020828" y="135009"/>
            <a:ext cx="8748000" cy="461665"/>
          </a:xfrm>
          <a:prstGeom prst="rect">
            <a:avLst/>
          </a:prstGeom>
          <a:noFill/>
        </p:spPr>
        <p:txBody>
          <a:bodyPr wrap="square" rtlCol="0">
            <a:spAutoFit/>
          </a:bodyPr>
          <a:lstStyle/>
          <a:p>
            <a:pPr algn="ctr"/>
            <a:r>
              <a:rPr lang="ja-JP" altLang="en-US" sz="2400" dirty="0">
                <a:latin typeface="+mn-ea"/>
              </a:rPr>
              <a:t>たんぱく質、脂質、炭水化物は、おおよそどのくらいとればいいの？</a:t>
            </a:r>
          </a:p>
        </p:txBody>
      </p:sp>
      <p:sp>
        <p:nvSpPr>
          <p:cNvPr id="11" name="テキスト ボックス 10"/>
          <p:cNvSpPr txBox="1"/>
          <p:nvPr/>
        </p:nvSpPr>
        <p:spPr>
          <a:xfrm>
            <a:off x="330561" y="837029"/>
            <a:ext cx="10030691" cy="1200329"/>
          </a:xfrm>
          <a:prstGeom prst="rect">
            <a:avLst/>
          </a:prstGeom>
          <a:noFill/>
        </p:spPr>
        <p:txBody>
          <a:bodyPr wrap="square" rtlCol="0">
            <a:spAutoFit/>
          </a:bodyPr>
          <a:lstStyle/>
          <a:p>
            <a:r>
              <a:rPr lang="ja-JP" altLang="en-US" dirty="0" smtClean="0">
                <a:latin typeface="+mn-ea"/>
              </a:rPr>
              <a:t>たんぱく</a:t>
            </a:r>
            <a:r>
              <a:rPr lang="ja-JP" altLang="en-US" dirty="0">
                <a:latin typeface="+mn-ea"/>
              </a:rPr>
              <a:t>質、脂質、炭水化物はエネルギー源となる栄養素です。各栄養素の摂取目標量は、エネルギー摂取量全体に対する各栄養素の占める割合（％エネルギー）で示されています。たんぱく質が</a:t>
            </a:r>
            <a:r>
              <a:rPr lang="en-US" altLang="ja-JP" dirty="0">
                <a:latin typeface="+mn-ea"/>
              </a:rPr>
              <a:t>13</a:t>
            </a:r>
            <a:r>
              <a:rPr lang="ja-JP" altLang="en-US" dirty="0">
                <a:latin typeface="+mn-ea"/>
              </a:rPr>
              <a:t>～</a:t>
            </a:r>
            <a:r>
              <a:rPr lang="en-US" altLang="ja-JP" dirty="0">
                <a:latin typeface="+mn-ea"/>
              </a:rPr>
              <a:t>20</a:t>
            </a:r>
            <a:r>
              <a:rPr lang="ja-JP" altLang="en-US" dirty="0">
                <a:latin typeface="+mn-ea"/>
              </a:rPr>
              <a:t>％エネルギー、脂質が</a:t>
            </a:r>
            <a:r>
              <a:rPr lang="en-US" altLang="ja-JP" dirty="0">
                <a:latin typeface="+mn-ea"/>
              </a:rPr>
              <a:t>20</a:t>
            </a:r>
            <a:r>
              <a:rPr lang="ja-JP" altLang="en-US" dirty="0">
                <a:latin typeface="+mn-ea"/>
              </a:rPr>
              <a:t>～</a:t>
            </a:r>
            <a:r>
              <a:rPr lang="en-US" altLang="ja-JP" dirty="0">
                <a:latin typeface="+mn-ea"/>
              </a:rPr>
              <a:t>30</a:t>
            </a:r>
            <a:r>
              <a:rPr lang="ja-JP" altLang="en-US" dirty="0">
                <a:latin typeface="+mn-ea"/>
              </a:rPr>
              <a:t>％エネルギー、炭水化物が</a:t>
            </a:r>
            <a:r>
              <a:rPr lang="en-US" altLang="ja-JP" dirty="0">
                <a:latin typeface="+mn-ea"/>
              </a:rPr>
              <a:t>50</a:t>
            </a:r>
            <a:r>
              <a:rPr lang="ja-JP" altLang="en-US" dirty="0">
                <a:latin typeface="+mn-ea"/>
              </a:rPr>
              <a:t>～</a:t>
            </a:r>
            <a:r>
              <a:rPr lang="en-US" altLang="ja-JP" dirty="0">
                <a:latin typeface="+mn-ea"/>
              </a:rPr>
              <a:t>65</a:t>
            </a:r>
            <a:r>
              <a:rPr lang="ja-JP" altLang="en-US" dirty="0">
                <a:latin typeface="+mn-ea"/>
              </a:rPr>
              <a:t>％エネルギーです。これらの割合を、おおよその重量（１日当たり）で示したのが、下の表です。　</a:t>
            </a:r>
          </a:p>
        </p:txBody>
      </p:sp>
      <p:graphicFrame>
        <p:nvGraphicFramePr>
          <p:cNvPr id="28" name="表 27"/>
          <p:cNvGraphicFramePr>
            <a:graphicFrameLocks noGrp="1"/>
          </p:cNvGraphicFramePr>
          <p:nvPr>
            <p:extLst>
              <p:ext uri="{D42A27DB-BD31-4B8C-83A1-F6EECF244321}">
                <p14:modId xmlns:p14="http://schemas.microsoft.com/office/powerpoint/2010/main" val="334528966"/>
              </p:ext>
            </p:extLst>
          </p:nvPr>
        </p:nvGraphicFramePr>
        <p:xfrm>
          <a:off x="656636" y="2173680"/>
          <a:ext cx="7525742" cy="2414871"/>
        </p:xfrm>
        <a:graphic>
          <a:graphicData uri="http://schemas.openxmlformats.org/drawingml/2006/table">
            <a:tbl>
              <a:tblPr>
                <a:tableStyleId>{5C22544A-7EE6-4342-B048-85BDC9FD1C3A}</a:tableStyleId>
              </a:tblPr>
              <a:tblGrid>
                <a:gridCol w="1650189">
                  <a:extLst>
                    <a:ext uri="{9D8B030D-6E8A-4147-A177-3AD203B41FA5}">
                      <a16:colId xmlns="" xmlns:a16="http://schemas.microsoft.com/office/drawing/2014/main" val="20000"/>
                    </a:ext>
                  </a:extLst>
                </a:gridCol>
                <a:gridCol w="103814">
                  <a:extLst>
                    <a:ext uri="{9D8B030D-6E8A-4147-A177-3AD203B41FA5}">
                      <a16:colId xmlns="" xmlns:a16="http://schemas.microsoft.com/office/drawing/2014/main" val="20001"/>
                    </a:ext>
                  </a:extLst>
                </a:gridCol>
                <a:gridCol w="1256547">
                  <a:extLst>
                    <a:ext uri="{9D8B030D-6E8A-4147-A177-3AD203B41FA5}">
                      <a16:colId xmlns="" xmlns:a16="http://schemas.microsoft.com/office/drawing/2014/main" val="20002"/>
                    </a:ext>
                  </a:extLst>
                </a:gridCol>
                <a:gridCol w="1170894">
                  <a:extLst>
                    <a:ext uri="{9D8B030D-6E8A-4147-A177-3AD203B41FA5}">
                      <a16:colId xmlns="" xmlns:a16="http://schemas.microsoft.com/office/drawing/2014/main" val="20003"/>
                    </a:ext>
                  </a:extLst>
                </a:gridCol>
                <a:gridCol w="1118820">
                  <a:extLst>
                    <a:ext uri="{9D8B030D-6E8A-4147-A177-3AD203B41FA5}">
                      <a16:colId xmlns="" xmlns:a16="http://schemas.microsoft.com/office/drawing/2014/main" val="20004"/>
                    </a:ext>
                  </a:extLst>
                </a:gridCol>
                <a:gridCol w="1082335">
                  <a:extLst>
                    <a:ext uri="{9D8B030D-6E8A-4147-A177-3AD203B41FA5}">
                      <a16:colId xmlns="" xmlns:a16="http://schemas.microsoft.com/office/drawing/2014/main" val="20005"/>
                    </a:ext>
                  </a:extLst>
                </a:gridCol>
                <a:gridCol w="1143143">
                  <a:extLst>
                    <a:ext uri="{9D8B030D-6E8A-4147-A177-3AD203B41FA5}">
                      <a16:colId xmlns="" xmlns:a16="http://schemas.microsoft.com/office/drawing/2014/main" val="20006"/>
                    </a:ext>
                  </a:extLst>
                </a:gridCol>
              </a:tblGrid>
              <a:tr h="693351">
                <a:tc>
                  <a:txBody>
                    <a:bodyPr/>
                    <a:lstStyle/>
                    <a:p>
                      <a:pPr algn="ctr" fontAlgn="ctr"/>
                      <a:r>
                        <a:rPr lang="ja-JP" altLang="en-US" sz="1600" b="0" u="none" strike="noStrike" dirty="0">
                          <a:solidFill>
                            <a:schemeClr val="bg1"/>
                          </a:solidFill>
                          <a:effectLst/>
                          <a:latin typeface="+mn-ea"/>
                          <a:ea typeface="+mn-ea"/>
                        </a:rPr>
                        <a:t>目標量</a:t>
                      </a:r>
                      <a:endParaRPr lang="ja-JP" altLang="en-US" sz="1600" b="0" i="0" u="none" strike="noStrike" dirty="0">
                        <a:solidFill>
                          <a:schemeClr val="bg1"/>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l" fontAlgn="ctr"/>
                      <a:endParaRPr lang="ja-JP" altLang="en-US" sz="1600" b="0" i="0" u="none" strike="noStrike" dirty="0">
                        <a:solidFill>
                          <a:schemeClr val="bg1"/>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l" fontAlgn="ctr"/>
                      <a:r>
                        <a:rPr lang="ja-JP" altLang="en-US" sz="1600" b="0" u="none" strike="noStrike" dirty="0">
                          <a:solidFill>
                            <a:schemeClr val="bg1"/>
                          </a:solidFill>
                          <a:effectLst/>
                          <a:latin typeface="+mn-ea"/>
                          <a:ea typeface="+mn-ea"/>
                        </a:rPr>
                        <a:t>　</a:t>
                      </a:r>
                      <a:endParaRPr lang="ja-JP" altLang="en-US" sz="1600" b="0" i="0" u="none" strike="noStrike" dirty="0">
                        <a:solidFill>
                          <a:schemeClr val="bg1"/>
                        </a:solidFill>
                        <a:effectLst/>
                        <a:latin typeface="+mn-ea"/>
                        <a:ea typeface="+mn-ea"/>
                      </a:endParaRPr>
                    </a:p>
                  </a:txBody>
                  <a:tcPr marL="72000" marR="6414" marT="6414" marB="0" anchor="ctr">
                    <a:lnL w="9525" cap="flat" cmpd="sng" algn="ctr">
                      <a:solidFill>
                        <a:schemeClr val="bg1"/>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fontAlgn="ctr"/>
                      <a:r>
                        <a:rPr lang="en-US" sz="1800" b="0" u="none" strike="noStrike" dirty="0">
                          <a:effectLst/>
                          <a:latin typeface="+mn-ea"/>
                          <a:ea typeface="+mn-ea"/>
                        </a:rPr>
                        <a:t>1,700kcal</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2,000kcal</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2,300kcal</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2,600kcal</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573840">
                <a:tc>
                  <a:txBody>
                    <a:bodyPr/>
                    <a:lstStyle/>
                    <a:p>
                      <a:pPr algn="ctr" fontAlgn="ctr"/>
                      <a:r>
                        <a:rPr lang="en-US" altLang="ja-JP" sz="1600" b="0" u="none" strike="noStrike" dirty="0">
                          <a:solidFill>
                            <a:schemeClr val="bg1"/>
                          </a:solidFill>
                          <a:effectLst/>
                          <a:latin typeface="+mn-ea"/>
                          <a:ea typeface="+mn-ea"/>
                        </a:rPr>
                        <a:t>13</a:t>
                      </a:r>
                      <a:r>
                        <a:rPr lang="ja-JP" altLang="en-US" sz="1600" b="0" u="none" strike="noStrike" dirty="0">
                          <a:solidFill>
                            <a:schemeClr val="bg1"/>
                          </a:solidFill>
                          <a:effectLst/>
                          <a:latin typeface="+mn-ea"/>
                          <a:ea typeface="+mn-ea"/>
                        </a:rPr>
                        <a:t>－</a:t>
                      </a:r>
                      <a:r>
                        <a:rPr lang="en-US" altLang="ja-JP" sz="1600" b="0" u="none" strike="noStrike" dirty="0">
                          <a:solidFill>
                            <a:schemeClr val="bg1"/>
                          </a:solidFill>
                          <a:effectLst/>
                          <a:latin typeface="+mn-ea"/>
                          <a:ea typeface="+mn-ea"/>
                        </a:rPr>
                        <a:t>20</a:t>
                      </a:r>
                      <a:r>
                        <a:rPr lang="ja-JP" altLang="en-US" sz="1600" b="0" u="none" strike="noStrike" dirty="0">
                          <a:solidFill>
                            <a:schemeClr val="bg1"/>
                          </a:solidFill>
                          <a:effectLst/>
                          <a:latin typeface="+mn-ea"/>
                          <a:ea typeface="+mn-ea"/>
                        </a:rPr>
                        <a:t>％</a:t>
                      </a:r>
                      <a:r>
                        <a:rPr lang="ja-JP" altLang="en-US" sz="1200" b="0" u="none" strike="noStrike" dirty="0">
                          <a:solidFill>
                            <a:schemeClr val="bg1"/>
                          </a:solidFill>
                          <a:effectLst/>
                          <a:latin typeface="+mn-ea"/>
                          <a:ea typeface="+mn-ea"/>
                        </a:rPr>
                        <a:t>エネルギー</a:t>
                      </a:r>
                      <a:endParaRPr lang="ja-JP" altLang="en-US" sz="1200" b="0" i="0" u="none" strike="noStrike" dirty="0">
                        <a:solidFill>
                          <a:schemeClr val="bg1"/>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l" fontAlgn="ctr"/>
                      <a:endParaRPr lang="ja-JP" altLang="en-US" sz="1600" b="0" i="0" u="none" strike="noStrike" dirty="0">
                        <a:solidFill>
                          <a:schemeClr val="bg1"/>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fontAlgn="ctr"/>
                      <a:r>
                        <a:rPr lang="ja-JP" altLang="en-US" sz="1600" b="0" u="none" strike="noStrike" dirty="0">
                          <a:solidFill>
                            <a:schemeClr val="bg1"/>
                          </a:solidFill>
                          <a:effectLst/>
                          <a:latin typeface="+mn-ea"/>
                          <a:ea typeface="+mn-ea"/>
                        </a:rPr>
                        <a:t>たんぱく質</a:t>
                      </a:r>
                      <a:endParaRPr lang="ja-JP" altLang="en-US" sz="1600" b="0" i="0" u="none" strike="noStrike" dirty="0">
                        <a:solidFill>
                          <a:schemeClr val="bg1"/>
                        </a:solidFill>
                        <a:effectLst/>
                        <a:latin typeface="+mn-ea"/>
                        <a:ea typeface="+mn-ea"/>
                      </a:endParaRPr>
                    </a:p>
                  </a:txBody>
                  <a:tcPr marL="72000" marR="6414" marT="6414" marB="0" anchor="ctr">
                    <a:lnL w="9525" cap="flat" cmpd="sng" algn="ctr">
                      <a:solidFill>
                        <a:schemeClr val="bg1"/>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fontAlgn="ctr"/>
                      <a:r>
                        <a:rPr lang="en-US" sz="1800" b="0" u="none" strike="noStrike" dirty="0">
                          <a:effectLst/>
                          <a:latin typeface="+mn-ea"/>
                          <a:ea typeface="+mn-ea"/>
                        </a:rPr>
                        <a:t>55-85g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65-100g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75-115g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85-130g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573840">
                <a:tc>
                  <a:txBody>
                    <a:bodyPr/>
                    <a:lstStyle/>
                    <a:p>
                      <a:pPr algn="ctr" fontAlgn="ctr"/>
                      <a:r>
                        <a:rPr lang="en-US" altLang="ja-JP" sz="1600" b="0" u="none" strike="noStrike" dirty="0">
                          <a:solidFill>
                            <a:schemeClr val="bg1"/>
                          </a:solidFill>
                          <a:effectLst/>
                          <a:latin typeface="+mn-ea"/>
                          <a:ea typeface="+mn-ea"/>
                        </a:rPr>
                        <a:t>20</a:t>
                      </a:r>
                      <a:r>
                        <a:rPr lang="ja-JP" altLang="en-US" sz="1600" b="0" u="none" strike="noStrike" dirty="0">
                          <a:solidFill>
                            <a:schemeClr val="bg1"/>
                          </a:solidFill>
                          <a:effectLst/>
                          <a:latin typeface="+mn-ea"/>
                          <a:ea typeface="+mn-ea"/>
                        </a:rPr>
                        <a:t>－</a:t>
                      </a:r>
                      <a:r>
                        <a:rPr lang="en-US" altLang="ja-JP" sz="1600" b="0" u="none" strike="noStrike" dirty="0">
                          <a:solidFill>
                            <a:schemeClr val="bg1"/>
                          </a:solidFill>
                          <a:effectLst/>
                          <a:latin typeface="+mn-ea"/>
                          <a:ea typeface="+mn-ea"/>
                        </a:rPr>
                        <a:t>30</a:t>
                      </a:r>
                      <a:r>
                        <a:rPr lang="ja-JP" altLang="en-US" sz="1600" b="0" u="none" strike="noStrike" dirty="0">
                          <a:solidFill>
                            <a:schemeClr val="bg1"/>
                          </a:solidFill>
                          <a:effectLst/>
                          <a:latin typeface="+mn-ea"/>
                          <a:ea typeface="+mn-ea"/>
                        </a:rPr>
                        <a:t>％</a:t>
                      </a:r>
                      <a:r>
                        <a:rPr lang="ja-JP" altLang="en-US" sz="1200" b="0" u="none" strike="noStrike" dirty="0">
                          <a:solidFill>
                            <a:schemeClr val="bg1"/>
                          </a:solidFill>
                          <a:effectLst/>
                          <a:latin typeface="+mn-ea"/>
                          <a:ea typeface="+mn-ea"/>
                        </a:rPr>
                        <a:t>エネルギー</a:t>
                      </a:r>
                      <a:endParaRPr lang="ja-JP" altLang="en-US" sz="1200" b="0" i="0" u="none" strike="noStrike" dirty="0">
                        <a:solidFill>
                          <a:schemeClr val="bg1"/>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l" fontAlgn="ctr"/>
                      <a:endParaRPr lang="ja-JP" altLang="en-US" sz="1600" b="0" i="0" u="none" strike="noStrike">
                        <a:solidFill>
                          <a:schemeClr val="bg1"/>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fontAlgn="ctr"/>
                      <a:r>
                        <a:rPr lang="ja-JP" altLang="en-US" sz="1600" b="0" u="none" strike="noStrike" dirty="0">
                          <a:solidFill>
                            <a:schemeClr val="bg1"/>
                          </a:solidFill>
                          <a:effectLst/>
                          <a:latin typeface="+mn-ea"/>
                          <a:ea typeface="+mn-ea"/>
                        </a:rPr>
                        <a:t>脂質</a:t>
                      </a:r>
                      <a:endParaRPr lang="ja-JP" altLang="en-US" sz="1600" b="0" i="0" u="none" strike="noStrike" dirty="0">
                        <a:solidFill>
                          <a:schemeClr val="bg1"/>
                        </a:solidFill>
                        <a:effectLst/>
                        <a:latin typeface="+mn-ea"/>
                        <a:ea typeface="+mn-ea"/>
                      </a:endParaRPr>
                    </a:p>
                  </a:txBody>
                  <a:tcPr marL="72000" marR="6414" marT="6414" marB="0" anchor="ctr">
                    <a:lnL w="9525" cap="flat" cmpd="sng" algn="ctr">
                      <a:solidFill>
                        <a:schemeClr val="bg1"/>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75000"/>
                      </a:schemeClr>
                    </a:solidFill>
                  </a:tcPr>
                </a:tc>
                <a:tc>
                  <a:txBody>
                    <a:bodyPr/>
                    <a:lstStyle/>
                    <a:p>
                      <a:pPr algn="ctr" fontAlgn="ctr"/>
                      <a:r>
                        <a:rPr lang="en-US" sz="1800" b="0" u="none" strike="noStrike" dirty="0">
                          <a:effectLst/>
                          <a:latin typeface="+mn-ea"/>
                          <a:ea typeface="+mn-ea"/>
                        </a:rPr>
                        <a:t>40-55g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45-65g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50-75g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altLang="ja-JP" sz="1800" b="0" u="none" strike="noStrike" dirty="0">
                          <a:effectLst/>
                          <a:latin typeface="+mn-ea"/>
                          <a:ea typeface="+mn-ea"/>
                        </a:rPr>
                        <a:t>60</a:t>
                      </a:r>
                      <a:r>
                        <a:rPr lang="en-US" sz="1800" b="0" u="none" strike="noStrike" dirty="0">
                          <a:effectLst/>
                          <a:latin typeface="+mn-ea"/>
                          <a:ea typeface="+mn-ea"/>
                        </a:rPr>
                        <a:t>-85g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573840">
                <a:tc>
                  <a:txBody>
                    <a:bodyPr/>
                    <a:lstStyle/>
                    <a:p>
                      <a:pPr algn="ctr" fontAlgn="ctr"/>
                      <a:r>
                        <a:rPr lang="en-US" altLang="ja-JP" sz="1600" b="0" u="none" strike="noStrike" dirty="0">
                          <a:solidFill>
                            <a:schemeClr val="bg1"/>
                          </a:solidFill>
                          <a:effectLst/>
                          <a:latin typeface="+mn-ea"/>
                          <a:ea typeface="+mn-ea"/>
                        </a:rPr>
                        <a:t>50</a:t>
                      </a:r>
                      <a:r>
                        <a:rPr lang="ja-JP" altLang="en-US" sz="1600" b="0" u="none" strike="noStrike" dirty="0">
                          <a:solidFill>
                            <a:schemeClr val="bg1"/>
                          </a:solidFill>
                          <a:effectLst/>
                          <a:latin typeface="+mn-ea"/>
                          <a:ea typeface="+mn-ea"/>
                        </a:rPr>
                        <a:t>－</a:t>
                      </a:r>
                      <a:r>
                        <a:rPr lang="en-US" altLang="ja-JP" sz="1600" b="0" u="none" strike="noStrike" dirty="0">
                          <a:solidFill>
                            <a:schemeClr val="bg1"/>
                          </a:solidFill>
                          <a:effectLst/>
                          <a:latin typeface="+mn-ea"/>
                          <a:ea typeface="+mn-ea"/>
                        </a:rPr>
                        <a:t>65</a:t>
                      </a:r>
                      <a:r>
                        <a:rPr lang="ja-JP" altLang="en-US" sz="1600" b="0" u="none" strike="noStrike" dirty="0">
                          <a:solidFill>
                            <a:schemeClr val="bg1"/>
                          </a:solidFill>
                          <a:effectLst/>
                          <a:latin typeface="+mn-ea"/>
                          <a:ea typeface="+mn-ea"/>
                        </a:rPr>
                        <a:t>％</a:t>
                      </a:r>
                      <a:r>
                        <a:rPr lang="ja-JP" altLang="en-US" sz="1200" b="0" u="none" strike="noStrike" dirty="0">
                          <a:solidFill>
                            <a:schemeClr val="bg1"/>
                          </a:solidFill>
                          <a:effectLst/>
                          <a:latin typeface="+mn-ea"/>
                          <a:ea typeface="+mn-ea"/>
                        </a:rPr>
                        <a:t>エネルギー</a:t>
                      </a:r>
                      <a:endParaRPr lang="ja-JP" altLang="en-US" sz="1200" b="0" i="0" u="none" strike="noStrike" dirty="0">
                        <a:solidFill>
                          <a:schemeClr val="bg1"/>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ja-JP" altLang="en-US" sz="1600" b="0" i="0" u="none" strike="noStrike">
                        <a:solidFill>
                          <a:schemeClr val="bg1"/>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accent5">
                        <a:lumMod val="75000"/>
                      </a:schemeClr>
                    </a:solidFill>
                  </a:tcPr>
                </a:tc>
                <a:tc>
                  <a:txBody>
                    <a:bodyPr/>
                    <a:lstStyle/>
                    <a:p>
                      <a:pPr algn="ctr" fontAlgn="ctr"/>
                      <a:r>
                        <a:rPr lang="ja-JP" altLang="en-US" sz="1600" b="0" u="none" strike="noStrike" dirty="0">
                          <a:solidFill>
                            <a:schemeClr val="bg1"/>
                          </a:solidFill>
                          <a:effectLst/>
                          <a:latin typeface="+mn-ea"/>
                          <a:ea typeface="+mn-ea"/>
                        </a:rPr>
                        <a:t>炭水化物</a:t>
                      </a:r>
                      <a:endParaRPr lang="ja-JP" altLang="en-US" sz="1600" b="0" i="0" u="none" strike="noStrike" dirty="0">
                        <a:solidFill>
                          <a:schemeClr val="bg1"/>
                        </a:solidFill>
                        <a:effectLst/>
                        <a:latin typeface="+mn-ea"/>
                        <a:ea typeface="+mn-ea"/>
                      </a:endParaRPr>
                    </a:p>
                  </a:txBody>
                  <a:tcPr marL="72000" marR="6414" marT="6414" marB="0" anchor="ctr">
                    <a:lnL w="9525" cap="flat" cmpd="sng" algn="ctr">
                      <a:solidFill>
                        <a:schemeClr val="bg1"/>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accent5">
                        <a:lumMod val="75000"/>
                      </a:schemeClr>
                    </a:solidFill>
                  </a:tcPr>
                </a:tc>
                <a:tc>
                  <a:txBody>
                    <a:bodyPr/>
                    <a:lstStyle/>
                    <a:p>
                      <a:pPr algn="ctr" fontAlgn="ctr"/>
                      <a:r>
                        <a:rPr lang="en-US" sz="1800" b="0" u="none" strike="noStrike" dirty="0">
                          <a:effectLst/>
                          <a:latin typeface="+mn-ea"/>
                          <a:ea typeface="+mn-ea"/>
                        </a:rPr>
                        <a:t>210-275g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250-325g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solidFill>
                            <a:schemeClr val="tx1"/>
                          </a:solidFill>
                          <a:effectLst/>
                          <a:latin typeface="+mn-ea"/>
                          <a:ea typeface="+mn-ea"/>
                        </a:rPr>
                        <a:t>290-37</a:t>
                      </a:r>
                      <a:r>
                        <a:rPr lang="en-US" altLang="ja-JP" sz="1800" b="0" u="none" strike="noStrike" baseline="0" dirty="0">
                          <a:solidFill>
                            <a:schemeClr val="tx1"/>
                          </a:solidFill>
                          <a:effectLst/>
                          <a:latin typeface="+mn-ea"/>
                          <a:ea typeface="+mn-ea"/>
                        </a:rPr>
                        <a:t>5</a:t>
                      </a:r>
                      <a:r>
                        <a:rPr lang="en-US" sz="1800" b="0" u="none" strike="noStrike" dirty="0">
                          <a:solidFill>
                            <a:schemeClr val="tx1"/>
                          </a:solidFill>
                          <a:effectLst/>
                          <a:latin typeface="+mn-ea"/>
                          <a:ea typeface="+mn-ea"/>
                        </a:rPr>
                        <a:t>g</a:t>
                      </a:r>
                      <a:endParaRPr lang="en-US" sz="1800" b="0" i="0" u="none" strike="noStrike" dirty="0">
                        <a:solidFill>
                          <a:schemeClr val="tx1"/>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tc>
                  <a:txBody>
                    <a:bodyPr/>
                    <a:lstStyle/>
                    <a:p>
                      <a:pPr algn="ctr" fontAlgn="ctr"/>
                      <a:r>
                        <a:rPr lang="en-US" sz="1800" b="0" u="none" strike="noStrike" dirty="0">
                          <a:effectLst/>
                          <a:latin typeface="+mn-ea"/>
                          <a:ea typeface="+mn-ea"/>
                        </a:rPr>
                        <a:t>325-420g</a:t>
                      </a:r>
                      <a:endParaRPr lang="en-US" sz="1800" b="0" i="0" u="none" strike="noStrike" dirty="0">
                        <a:solidFill>
                          <a:srgbClr val="000000"/>
                        </a:solidFill>
                        <a:effectLst/>
                        <a:latin typeface="+mn-ea"/>
                        <a:ea typeface="+mn-ea"/>
                      </a:endParaRPr>
                    </a:p>
                  </a:txBody>
                  <a:tcPr marL="72000" marR="6414" marT="6414" marB="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4145885083"/>
              </p:ext>
            </p:extLst>
          </p:nvPr>
        </p:nvGraphicFramePr>
        <p:xfrm>
          <a:off x="2978193" y="5358868"/>
          <a:ext cx="4980621" cy="947520"/>
        </p:xfrm>
        <a:graphic>
          <a:graphicData uri="http://schemas.openxmlformats.org/drawingml/2006/table">
            <a:tbl>
              <a:tblPr>
                <a:tableStyleId>{BDBED569-4797-4DF1-A0F4-6AAB3CD982D8}</a:tableStyleId>
              </a:tblPr>
              <a:tblGrid>
                <a:gridCol w="1142914">
                  <a:extLst>
                    <a:ext uri="{9D8B030D-6E8A-4147-A177-3AD203B41FA5}">
                      <a16:colId xmlns="" xmlns:a16="http://schemas.microsoft.com/office/drawing/2014/main" val="20000"/>
                    </a:ext>
                  </a:extLst>
                </a:gridCol>
                <a:gridCol w="1952546">
                  <a:extLst>
                    <a:ext uri="{9D8B030D-6E8A-4147-A177-3AD203B41FA5}">
                      <a16:colId xmlns="" xmlns:a16="http://schemas.microsoft.com/office/drawing/2014/main" val="20001"/>
                    </a:ext>
                  </a:extLst>
                </a:gridCol>
                <a:gridCol w="1885161">
                  <a:extLst>
                    <a:ext uri="{9D8B030D-6E8A-4147-A177-3AD203B41FA5}">
                      <a16:colId xmlns="" xmlns:a16="http://schemas.microsoft.com/office/drawing/2014/main" val="20002"/>
                    </a:ext>
                  </a:extLst>
                </a:gridCol>
              </a:tblGrid>
              <a:tr h="211758">
                <a:tc>
                  <a:txBody>
                    <a:bodyPr/>
                    <a:lstStyle/>
                    <a:p>
                      <a:pPr algn="ctr" fontAlgn="ctr"/>
                      <a:r>
                        <a:rPr lang="ja-JP" altLang="en-US" sz="1600" u="none" strike="noStrike" dirty="0">
                          <a:effectLst/>
                          <a:latin typeface="+mn-ea"/>
                          <a:ea typeface="+mn-ea"/>
                        </a:rPr>
                        <a:t>たんぱく質</a:t>
                      </a:r>
                      <a:endParaRPr lang="ja-JP" altLang="en-US" sz="1600" b="0" i="0" u="none" strike="noStrike" dirty="0">
                        <a:solidFill>
                          <a:srgbClr val="000000"/>
                        </a:solidFill>
                        <a:effectLst/>
                        <a:latin typeface="+mn-ea"/>
                        <a:ea typeface="+mn-ea"/>
                      </a:endParaRPr>
                    </a:p>
                  </a:txBody>
                  <a:tcPr marL="36000" marR="36000" marT="36000" marB="3600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tcPr>
                </a:tc>
                <a:tc>
                  <a:txBody>
                    <a:bodyPr/>
                    <a:lstStyle/>
                    <a:p>
                      <a:pPr algn="ctr" fontAlgn="ctr"/>
                      <a:r>
                        <a:rPr lang="en-US" altLang="ja-JP" sz="1600" u="none" strike="noStrike" dirty="0">
                          <a:effectLst/>
                          <a:latin typeface="+mn-ea"/>
                          <a:ea typeface="+mn-ea"/>
                        </a:rPr>
                        <a:t>20-30</a:t>
                      </a:r>
                      <a:r>
                        <a:rPr lang="en-US" sz="1600" u="none" strike="noStrike" dirty="0">
                          <a:effectLst/>
                          <a:latin typeface="+mn-ea"/>
                          <a:ea typeface="+mn-ea"/>
                        </a:rPr>
                        <a:t>g</a:t>
                      </a:r>
                      <a:endParaRPr lang="en-US" sz="1600" b="0" i="0" u="none" strike="noStrike" dirty="0">
                        <a:solidFill>
                          <a:srgbClr val="000000"/>
                        </a:solidFill>
                        <a:effectLst/>
                        <a:latin typeface="+mn-ea"/>
                        <a:ea typeface="+mn-ea"/>
                      </a:endParaRPr>
                    </a:p>
                  </a:txBody>
                  <a:tcPr marL="36000" marR="36000" marT="36000" marB="3600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tcPr>
                </a:tc>
                <a:tc>
                  <a:txBody>
                    <a:bodyPr/>
                    <a:lstStyle/>
                    <a:p>
                      <a:pPr algn="ctr" fontAlgn="ctr"/>
                      <a:r>
                        <a:rPr lang="en-US" altLang="ja-JP" sz="1600" u="none" strike="noStrike" dirty="0">
                          <a:effectLst/>
                          <a:latin typeface="+mn-ea"/>
                          <a:ea typeface="+mn-ea"/>
                        </a:rPr>
                        <a:t>25-40</a:t>
                      </a:r>
                      <a:r>
                        <a:rPr lang="en-US" sz="1600" u="none" strike="noStrike" dirty="0">
                          <a:effectLst/>
                          <a:latin typeface="+mn-ea"/>
                          <a:ea typeface="+mn-ea"/>
                        </a:rPr>
                        <a:t>g</a:t>
                      </a:r>
                      <a:endParaRPr lang="en-US" sz="1600" b="0" i="0" u="none" strike="noStrike" dirty="0">
                        <a:solidFill>
                          <a:srgbClr val="000000"/>
                        </a:solidFill>
                        <a:effectLst/>
                        <a:latin typeface="+mn-ea"/>
                        <a:ea typeface="+mn-ea"/>
                      </a:endParaRPr>
                    </a:p>
                  </a:txBody>
                  <a:tcPr marL="36000" marR="36000" marT="36000" marB="3600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tcPr>
                </a:tc>
                <a:extLst>
                  <a:ext uri="{0D108BD9-81ED-4DB2-BD59-A6C34878D82A}">
                    <a16:rowId xmlns="" xmlns:a16="http://schemas.microsoft.com/office/drawing/2014/main" val="10000"/>
                  </a:ext>
                </a:extLst>
              </a:tr>
              <a:tr h="211758">
                <a:tc>
                  <a:txBody>
                    <a:bodyPr/>
                    <a:lstStyle/>
                    <a:p>
                      <a:pPr algn="ctr" fontAlgn="ctr"/>
                      <a:r>
                        <a:rPr lang="ja-JP" altLang="en-US" sz="1600" u="none" strike="noStrike" dirty="0">
                          <a:effectLst/>
                          <a:latin typeface="+mn-ea"/>
                          <a:ea typeface="+mn-ea"/>
                        </a:rPr>
                        <a:t>脂質</a:t>
                      </a:r>
                      <a:endParaRPr lang="ja-JP" altLang="en-US" sz="1600" b="0" i="0" u="none" strike="noStrike" dirty="0">
                        <a:solidFill>
                          <a:srgbClr val="000000"/>
                        </a:solidFill>
                        <a:effectLst/>
                        <a:latin typeface="+mn-ea"/>
                        <a:ea typeface="+mn-ea"/>
                      </a:endParaRPr>
                    </a:p>
                  </a:txBody>
                  <a:tcPr marL="36000" marR="36000" marT="36000" marB="3600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tcPr>
                </a:tc>
                <a:tc>
                  <a:txBody>
                    <a:bodyPr/>
                    <a:lstStyle/>
                    <a:p>
                      <a:pPr algn="ctr" fontAlgn="ctr"/>
                      <a:r>
                        <a:rPr lang="en-US" altLang="ja-JP" sz="1600" u="none" strike="noStrike" dirty="0">
                          <a:effectLst/>
                          <a:latin typeface="+mn-ea"/>
                          <a:ea typeface="+mn-ea"/>
                        </a:rPr>
                        <a:t>15-20</a:t>
                      </a:r>
                      <a:r>
                        <a:rPr lang="en-US" sz="1600" u="none" strike="noStrike" dirty="0">
                          <a:effectLst/>
                          <a:latin typeface="+mn-ea"/>
                          <a:ea typeface="+mn-ea"/>
                        </a:rPr>
                        <a:t>g</a:t>
                      </a:r>
                      <a:endParaRPr lang="en-US" sz="1600" b="0" i="0" u="none" strike="noStrike" dirty="0">
                        <a:solidFill>
                          <a:srgbClr val="000000"/>
                        </a:solidFill>
                        <a:effectLst/>
                        <a:latin typeface="+mn-ea"/>
                        <a:ea typeface="+mn-ea"/>
                      </a:endParaRPr>
                    </a:p>
                  </a:txBody>
                  <a:tcPr marL="36000" marR="36000" marT="36000" marB="3600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mn-ea"/>
                          <a:ea typeface="+mn-ea"/>
                          <a:cs typeface="+mn-cs"/>
                        </a:rPr>
                        <a:t>15-25g</a:t>
                      </a:r>
                      <a:endParaRPr lang="en-US" sz="1600" b="0" i="0" u="none" strike="noStrike" dirty="0">
                        <a:solidFill>
                          <a:srgbClr val="000000"/>
                        </a:solidFill>
                        <a:effectLst/>
                        <a:latin typeface="+mn-ea"/>
                        <a:ea typeface="+mn-ea"/>
                      </a:endParaRPr>
                    </a:p>
                  </a:txBody>
                  <a:tcPr marL="36000" marR="36000" marT="36000" marB="3600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tcPr>
                </a:tc>
                <a:extLst>
                  <a:ext uri="{0D108BD9-81ED-4DB2-BD59-A6C34878D82A}">
                    <a16:rowId xmlns="" xmlns:a16="http://schemas.microsoft.com/office/drawing/2014/main" val="10001"/>
                  </a:ext>
                </a:extLst>
              </a:tr>
              <a:tr h="211758">
                <a:tc>
                  <a:txBody>
                    <a:bodyPr/>
                    <a:lstStyle/>
                    <a:p>
                      <a:pPr algn="ctr" fontAlgn="ctr"/>
                      <a:r>
                        <a:rPr lang="ja-JP" altLang="en-US" sz="1600" u="none" strike="noStrike" dirty="0">
                          <a:effectLst/>
                          <a:latin typeface="+mn-ea"/>
                          <a:ea typeface="+mn-ea"/>
                        </a:rPr>
                        <a:t>炭水化物</a:t>
                      </a:r>
                      <a:endParaRPr lang="ja-JP" altLang="en-US" sz="1600" b="0" i="0" u="none" strike="noStrike" dirty="0">
                        <a:solidFill>
                          <a:srgbClr val="000000"/>
                        </a:solidFill>
                        <a:effectLst/>
                        <a:latin typeface="+mn-ea"/>
                        <a:ea typeface="+mn-ea"/>
                      </a:endParaRPr>
                    </a:p>
                  </a:txBody>
                  <a:tcPr marL="36000" marR="36000" marT="36000" marB="3600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tcPr>
                </a:tc>
                <a:tc>
                  <a:txBody>
                    <a:bodyPr/>
                    <a:lstStyle/>
                    <a:p>
                      <a:pPr algn="ctr" fontAlgn="ctr"/>
                      <a:r>
                        <a:rPr lang="en-US" altLang="ja-JP" sz="1600" u="none" strike="noStrike" dirty="0">
                          <a:effectLst/>
                          <a:latin typeface="+mn-ea"/>
                          <a:ea typeface="+mn-ea"/>
                        </a:rPr>
                        <a:t>70-100</a:t>
                      </a:r>
                      <a:r>
                        <a:rPr lang="en-US" sz="1600" u="none" strike="noStrike" dirty="0">
                          <a:effectLst/>
                          <a:latin typeface="+mn-ea"/>
                          <a:ea typeface="+mn-ea"/>
                        </a:rPr>
                        <a:t>g</a:t>
                      </a:r>
                      <a:endParaRPr lang="en-US" sz="1600" b="0" i="0" u="none" strike="noStrike" dirty="0">
                        <a:solidFill>
                          <a:srgbClr val="000000"/>
                        </a:solidFill>
                        <a:effectLst/>
                        <a:latin typeface="+mn-ea"/>
                        <a:ea typeface="+mn-ea"/>
                      </a:endParaRPr>
                    </a:p>
                  </a:txBody>
                  <a:tcPr marL="36000" marR="36000" marT="36000" marB="3600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tcPr>
                </a:tc>
                <a:tc>
                  <a:txBody>
                    <a:bodyPr/>
                    <a:lstStyle/>
                    <a:p>
                      <a:pPr algn="ctr" fontAlgn="ctr"/>
                      <a:r>
                        <a:rPr lang="en-US" altLang="ja-JP" sz="1600" u="none" strike="noStrike" dirty="0">
                          <a:effectLst/>
                          <a:latin typeface="+mn-ea"/>
                          <a:ea typeface="+mn-ea"/>
                        </a:rPr>
                        <a:t>100-140</a:t>
                      </a:r>
                      <a:r>
                        <a:rPr lang="en-US" sz="1600" u="none" strike="noStrike" dirty="0">
                          <a:effectLst/>
                          <a:latin typeface="+mn-ea"/>
                          <a:ea typeface="+mn-ea"/>
                        </a:rPr>
                        <a:t>g</a:t>
                      </a:r>
                      <a:endParaRPr lang="en-US" sz="1600" b="0" i="0" u="none" strike="noStrike" dirty="0">
                        <a:solidFill>
                          <a:srgbClr val="000000"/>
                        </a:solidFill>
                        <a:effectLst/>
                        <a:latin typeface="+mn-ea"/>
                        <a:ea typeface="+mn-ea"/>
                      </a:endParaRPr>
                    </a:p>
                  </a:txBody>
                  <a:tcPr marL="36000" marR="36000" marT="36000" marB="36000" anchor="ctr">
                    <a:lnL w="9525" cap="flat" cmpd="sng" algn="ctr">
                      <a:solidFill>
                        <a:schemeClr val="accent5">
                          <a:lumMod val="75000"/>
                        </a:schemeClr>
                      </a:solidFill>
                      <a:prstDash val="solid"/>
                      <a:round/>
                      <a:headEnd type="none" w="med" len="med"/>
                      <a:tailEnd type="none" w="med" len="med"/>
                    </a:lnL>
                    <a:lnR w="9525" cap="flat" cmpd="sng" algn="ctr">
                      <a:solidFill>
                        <a:schemeClr val="accent5">
                          <a:lumMod val="75000"/>
                        </a:schemeClr>
                      </a:solidFill>
                      <a:prstDash val="solid"/>
                      <a:round/>
                      <a:headEnd type="none" w="med" len="med"/>
                      <a:tailEnd type="none" w="med" len="med"/>
                    </a:lnR>
                    <a:lnT w="9525" cap="flat" cmpd="sng" algn="ctr">
                      <a:solidFill>
                        <a:schemeClr val="accent5">
                          <a:lumMod val="75000"/>
                        </a:schemeClr>
                      </a:solidFill>
                      <a:prstDash val="solid"/>
                      <a:round/>
                      <a:headEnd type="none" w="med" len="med"/>
                      <a:tailEnd type="none" w="med" len="med"/>
                    </a:lnT>
                    <a:lnB w="9525" cap="flat" cmpd="sng" algn="ctr">
                      <a:solidFill>
                        <a:schemeClr val="accent5">
                          <a:lumMod val="75000"/>
                        </a:schemeClr>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30" name="下矢印 29"/>
          <p:cNvSpPr/>
          <p:nvPr/>
        </p:nvSpPr>
        <p:spPr>
          <a:xfrm>
            <a:off x="5468504" y="4585472"/>
            <a:ext cx="1126446" cy="520662"/>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212">
              <a:latin typeface="+mn-ea"/>
            </a:endParaRPr>
          </a:p>
        </p:txBody>
      </p:sp>
      <p:sp>
        <p:nvSpPr>
          <p:cNvPr id="31" name="テキスト ボックス 30"/>
          <p:cNvSpPr txBox="1"/>
          <p:nvPr/>
        </p:nvSpPr>
        <p:spPr>
          <a:xfrm>
            <a:off x="3207516" y="4657541"/>
            <a:ext cx="2258290" cy="338554"/>
          </a:xfrm>
          <a:prstGeom prst="rect">
            <a:avLst/>
          </a:prstGeom>
          <a:noFill/>
        </p:spPr>
        <p:txBody>
          <a:bodyPr wrap="square" rtlCol="0">
            <a:spAutoFit/>
          </a:bodyPr>
          <a:lstStyle/>
          <a:p>
            <a:r>
              <a:rPr lang="en-US" altLang="ja-JP" sz="1600" dirty="0">
                <a:latin typeface="+mn-ea"/>
              </a:rPr>
              <a:t>〈</a:t>
            </a:r>
            <a:r>
              <a:rPr lang="ja-JP" altLang="en-US" sz="1600" dirty="0">
                <a:latin typeface="+mn-ea"/>
              </a:rPr>
              <a:t>おおよそ１</a:t>
            </a:r>
            <a:r>
              <a:rPr lang="en-US" altLang="ja-JP" sz="1600" dirty="0">
                <a:latin typeface="+mn-ea"/>
              </a:rPr>
              <a:t>/</a:t>
            </a:r>
            <a:r>
              <a:rPr lang="ja-JP" altLang="en-US" sz="1600" dirty="0">
                <a:latin typeface="+mn-ea"/>
              </a:rPr>
              <a:t>３にすると</a:t>
            </a:r>
            <a:r>
              <a:rPr lang="en-US" altLang="ja-JP" sz="1600" dirty="0">
                <a:latin typeface="+mn-ea"/>
              </a:rPr>
              <a:t>〉</a:t>
            </a:r>
            <a:endParaRPr lang="ja-JP" altLang="en-US" sz="1600" dirty="0">
              <a:latin typeface="+mn-ea"/>
            </a:endParaRPr>
          </a:p>
        </p:txBody>
      </p:sp>
      <p:sp>
        <p:nvSpPr>
          <p:cNvPr id="34" name="テキスト ボックス 33"/>
          <p:cNvSpPr txBox="1"/>
          <p:nvPr/>
        </p:nvSpPr>
        <p:spPr>
          <a:xfrm>
            <a:off x="2978192" y="6340685"/>
            <a:ext cx="5764026" cy="738664"/>
          </a:xfrm>
          <a:prstGeom prst="rect">
            <a:avLst/>
          </a:prstGeom>
          <a:noFill/>
        </p:spPr>
        <p:txBody>
          <a:bodyPr wrap="square" rtlCol="0">
            <a:spAutoFit/>
          </a:bodyPr>
          <a:lstStyle/>
          <a:p>
            <a:r>
              <a:rPr lang="ja-JP" altLang="en-US" sz="1400" dirty="0">
                <a:latin typeface="+mn-ea"/>
              </a:rPr>
              <a:t>１</a:t>
            </a:r>
            <a:r>
              <a:rPr lang="ja-JP" altLang="en-US" sz="1400" dirty="0" smtClean="0">
                <a:latin typeface="+mn-ea"/>
              </a:rPr>
              <a:t>日</a:t>
            </a:r>
            <a:r>
              <a:rPr lang="ja-JP" altLang="en-US" sz="1400" dirty="0">
                <a:latin typeface="+mn-ea"/>
              </a:rPr>
              <a:t>３食の場合</a:t>
            </a:r>
            <a:r>
              <a:rPr lang="ja-JP" altLang="en-US" sz="1400" dirty="0" smtClean="0">
                <a:latin typeface="+mn-ea"/>
              </a:rPr>
              <a:t>、</a:t>
            </a:r>
            <a:r>
              <a:rPr lang="ja-JP" altLang="en-US" sz="1400" dirty="0">
                <a:latin typeface="+mn-ea"/>
              </a:rPr>
              <a:t>１</a:t>
            </a:r>
            <a:r>
              <a:rPr lang="ja-JP" altLang="en-US" sz="1400" dirty="0" smtClean="0">
                <a:latin typeface="+mn-ea"/>
              </a:rPr>
              <a:t>回</a:t>
            </a:r>
            <a:r>
              <a:rPr lang="ja-JP" altLang="en-US" sz="1400" dirty="0">
                <a:latin typeface="+mn-ea"/>
              </a:rPr>
              <a:t>の食事</a:t>
            </a:r>
            <a:r>
              <a:rPr lang="ja-JP" altLang="en-US" sz="1400" dirty="0" smtClean="0">
                <a:latin typeface="+mn-ea"/>
              </a:rPr>
              <a:t>で</a:t>
            </a:r>
            <a:r>
              <a:rPr lang="ja-JP" altLang="en-US" sz="1400" dirty="0">
                <a:latin typeface="+mn-ea"/>
              </a:rPr>
              <a:t>１</a:t>
            </a:r>
            <a:r>
              <a:rPr lang="ja-JP" altLang="en-US" sz="1400" dirty="0" smtClean="0">
                <a:latin typeface="+mn-ea"/>
              </a:rPr>
              <a:t>日の</a:t>
            </a:r>
            <a:r>
              <a:rPr lang="ja-JP" altLang="en-US" sz="1400" dirty="0">
                <a:latin typeface="+mn-ea"/>
              </a:rPr>
              <a:t>１</a:t>
            </a:r>
            <a:r>
              <a:rPr lang="en-US" altLang="ja-JP" sz="1400" dirty="0" smtClean="0">
                <a:latin typeface="+mn-ea"/>
              </a:rPr>
              <a:t>/</a:t>
            </a:r>
            <a:r>
              <a:rPr lang="ja-JP" altLang="en-US" sz="1400" dirty="0" smtClean="0">
                <a:latin typeface="+mn-ea"/>
              </a:rPr>
              <a:t>３の</a:t>
            </a:r>
            <a:r>
              <a:rPr lang="ja-JP" altLang="en-US" sz="1400" dirty="0">
                <a:latin typeface="+mn-ea"/>
              </a:rPr>
              <a:t>量を目安とすることもできます。</a:t>
            </a:r>
            <a:endParaRPr lang="en-US" altLang="ja-JP" sz="1400" dirty="0">
              <a:latin typeface="+mn-ea"/>
            </a:endParaRPr>
          </a:p>
          <a:p>
            <a:r>
              <a:rPr lang="ja-JP" altLang="en-US" sz="1400" dirty="0">
                <a:latin typeface="+mn-ea"/>
              </a:rPr>
              <a:t>その食事で目安となる値に対して少なかったり多かったりした場合は、次の食事で増やしたり減らしたり、調整しながら選ぶこともできます。</a:t>
            </a:r>
          </a:p>
        </p:txBody>
      </p:sp>
      <p:sp>
        <p:nvSpPr>
          <p:cNvPr id="35" name="テキスト ボックス 34"/>
          <p:cNvSpPr txBox="1"/>
          <p:nvPr/>
        </p:nvSpPr>
        <p:spPr>
          <a:xfrm>
            <a:off x="4659685" y="5033814"/>
            <a:ext cx="1349146" cy="338554"/>
          </a:xfrm>
          <a:prstGeom prst="rect">
            <a:avLst/>
          </a:prstGeom>
          <a:noFill/>
        </p:spPr>
        <p:txBody>
          <a:bodyPr wrap="square" rtlCol="0">
            <a:spAutoFit/>
          </a:bodyPr>
          <a:lstStyle/>
          <a:p>
            <a:pPr algn="ctr"/>
            <a:r>
              <a:rPr lang="en-US" altLang="ja-JP" sz="1600" dirty="0">
                <a:latin typeface="+mn-ea"/>
              </a:rPr>
              <a:t>550-650kcal</a:t>
            </a:r>
            <a:endParaRPr lang="ja-JP" altLang="en-US" sz="1600" dirty="0">
              <a:latin typeface="+mn-ea"/>
            </a:endParaRPr>
          </a:p>
        </p:txBody>
      </p:sp>
      <p:sp>
        <p:nvSpPr>
          <p:cNvPr id="67" name="テキスト ボックス 66"/>
          <p:cNvSpPr txBox="1"/>
          <p:nvPr/>
        </p:nvSpPr>
        <p:spPr>
          <a:xfrm>
            <a:off x="6553532" y="5033814"/>
            <a:ext cx="1250365" cy="338554"/>
          </a:xfrm>
          <a:prstGeom prst="rect">
            <a:avLst/>
          </a:prstGeom>
          <a:noFill/>
        </p:spPr>
        <p:txBody>
          <a:bodyPr wrap="square" rtlCol="0">
            <a:spAutoFit/>
          </a:bodyPr>
          <a:lstStyle/>
          <a:p>
            <a:pPr algn="ctr"/>
            <a:r>
              <a:rPr lang="en-US" altLang="ja-JP" sz="1600" dirty="0">
                <a:latin typeface="+mn-ea"/>
              </a:rPr>
              <a:t>750-850kcal</a:t>
            </a:r>
            <a:endParaRPr lang="ja-JP" altLang="en-US" sz="1600" dirty="0">
              <a:latin typeface="+mn-ea"/>
            </a:endParaRPr>
          </a:p>
        </p:txBody>
      </p:sp>
      <p:sp>
        <p:nvSpPr>
          <p:cNvPr id="102" name="正方形/長方形 101"/>
          <p:cNvSpPr/>
          <p:nvPr/>
        </p:nvSpPr>
        <p:spPr>
          <a:xfrm>
            <a:off x="8738108" y="3000084"/>
            <a:ext cx="1623144" cy="1547870"/>
          </a:xfrm>
          <a:prstGeom prst="rect">
            <a:avLst/>
          </a:prstGeom>
          <a:ln w="9525">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r>
              <a:rPr lang="en-US" altLang="ja-JP" sz="1600" dirty="0">
                <a:latin typeface="+mn-ea"/>
              </a:rPr>
              <a:t>20</a:t>
            </a:r>
            <a:r>
              <a:rPr lang="ja-JP" altLang="en-US" sz="1600" dirty="0">
                <a:latin typeface="+mn-ea"/>
              </a:rPr>
              <a:t>～</a:t>
            </a:r>
            <a:r>
              <a:rPr lang="en-US" altLang="ja-JP" sz="1600" dirty="0">
                <a:latin typeface="+mn-ea"/>
              </a:rPr>
              <a:t>60</a:t>
            </a:r>
            <a:r>
              <a:rPr lang="ja-JP" altLang="en-US" sz="1600" dirty="0">
                <a:latin typeface="+mn-ea"/>
              </a:rPr>
              <a:t>歳代</a:t>
            </a:r>
            <a:endParaRPr lang="en-US" altLang="ja-JP" sz="1600" dirty="0">
              <a:latin typeface="+mn-ea"/>
            </a:endParaRPr>
          </a:p>
          <a:p>
            <a:r>
              <a:rPr lang="ja-JP" altLang="en-US" sz="1600" dirty="0">
                <a:latin typeface="+mn-ea"/>
              </a:rPr>
              <a:t>　男性</a:t>
            </a:r>
            <a:r>
              <a:rPr lang="en-US" altLang="ja-JP" sz="1600" dirty="0">
                <a:latin typeface="+mn-ea"/>
              </a:rPr>
              <a:t>20</a:t>
            </a:r>
            <a:r>
              <a:rPr lang="ja-JP" altLang="en-US" sz="1600" dirty="0" err="1">
                <a:latin typeface="+mn-ea"/>
              </a:rPr>
              <a:t>ｇ</a:t>
            </a:r>
            <a:r>
              <a:rPr lang="ja-JP" altLang="en-US" sz="1600" dirty="0">
                <a:latin typeface="+mn-ea"/>
              </a:rPr>
              <a:t>以上</a:t>
            </a:r>
            <a:endParaRPr lang="en-US" altLang="ja-JP" sz="1600" dirty="0">
              <a:latin typeface="+mn-ea"/>
            </a:endParaRPr>
          </a:p>
          <a:p>
            <a:r>
              <a:rPr lang="ja-JP" altLang="en-US" sz="1600" dirty="0">
                <a:latin typeface="+mn-ea"/>
              </a:rPr>
              <a:t>　女性</a:t>
            </a:r>
            <a:r>
              <a:rPr lang="en-US" altLang="ja-JP" sz="1600" dirty="0">
                <a:latin typeface="+mn-ea"/>
              </a:rPr>
              <a:t>18</a:t>
            </a:r>
            <a:r>
              <a:rPr lang="ja-JP" altLang="en-US" sz="1600" dirty="0" err="1">
                <a:latin typeface="+mn-ea"/>
              </a:rPr>
              <a:t>ｇ</a:t>
            </a:r>
            <a:r>
              <a:rPr lang="ja-JP" altLang="en-US" sz="1600" dirty="0">
                <a:latin typeface="+mn-ea"/>
              </a:rPr>
              <a:t>以上</a:t>
            </a:r>
            <a:endParaRPr lang="en-US" altLang="ja-JP" sz="1600" dirty="0">
              <a:latin typeface="+mn-ea"/>
            </a:endParaRPr>
          </a:p>
          <a:p>
            <a:r>
              <a:rPr lang="en-US" altLang="ja-JP" sz="1600" dirty="0">
                <a:latin typeface="+mn-ea"/>
              </a:rPr>
              <a:t>70</a:t>
            </a:r>
            <a:r>
              <a:rPr lang="ja-JP" altLang="en-US" sz="1600" dirty="0">
                <a:latin typeface="+mn-ea"/>
              </a:rPr>
              <a:t>歳以上</a:t>
            </a:r>
            <a:endParaRPr lang="en-US" altLang="ja-JP" sz="1600" dirty="0">
              <a:latin typeface="+mn-ea"/>
            </a:endParaRPr>
          </a:p>
          <a:p>
            <a:r>
              <a:rPr lang="ja-JP" altLang="en-US" sz="1600" dirty="0">
                <a:latin typeface="+mn-ea"/>
              </a:rPr>
              <a:t>　男性</a:t>
            </a:r>
            <a:r>
              <a:rPr lang="en-US" altLang="ja-JP" sz="1600" dirty="0">
                <a:latin typeface="+mn-ea"/>
              </a:rPr>
              <a:t>19</a:t>
            </a:r>
            <a:r>
              <a:rPr lang="ja-JP" altLang="en-US" sz="1600" dirty="0" err="1">
                <a:latin typeface="+mn-ea"/>
              </a:rPr>
              <a:t>ｇ</a:t>
            </a:r>
            <a:r>
              <a:rPr lang="ja-JP" altLang="en-US" sz="1600" dirty="0">
                <a:latin typeface="+mn-ea"/>
              </a:rPr>
              <a:t>以上</a:t>
            </a:r>
            <a:endParaRPr lang="en-US" altLang="ja-JP" sz="1600" dirty="0">
              <a:latin typeface="+mn-ea"/>
            </a:endParaRPr>
          </a:p>
          <a:p>
            <a:r>
              <a:rPr lang="ja-JP" altLang="en-US" sz="1600" dirty="0">
                <a:latin typeface="+mn-ea"/>
              </a:rPr>
              <a:t>　女性</a:t>
            </a:r>
            <a:r>
              <a:rPr lang="en-US" altLang="ja-JP" sz="1600" dirty="0">
                <a:latin typeface="+mn-ea"/>
              </a:rPr>
              <a:t>17</a:t>
            </a:r>
            <a:r>
              <a:rPr lang="ja-JP" altLang="en-US" sz="1600" dirty="0" err="1">
                <a:latin typeface="+mn-ea"/>
              </a:rPr>
              <a:t>ｇ</a:t>
            </a:r>
            <a:r>
              <a:rPr lang="ja-JP" altLang="en-US" sz="1600" dirty="0">
                <a:latin typeface="+mn-ea"/>
              </a:rPr>
              <a:t>以上</a:t>
            </a:r>
          </a:p>
        </p:txBody>
      </p:sp>
      <p:sp>
        <p:nvSpPr>
          <p:cNvPr id="12" name="正方形/長方形 11"/>
          <p:cNvSpPr/>
          <p:nvPr/>
        </p:nvSpPr>
        <p:spPr>
          <a:xfrm>
            <a:off x="656636" y="4651218"/>
            <a:ext cx="2321556" cy="954107"/>
          </a:xfrm>
          <a:prstGeom prst="rect">
            <a:avLst/>
          </a:prstGeom>
        </p:spPr>
        <p:txBody>
          <a:bodyPr wrap="square">
            <a:spAutoFit/>
          </a:bodyPr>
          <a:lstStyle/>
          <a:p>
            <a:pPr marL="285750" indent="-285750">
              <a:buFont typeface="ＭＳ ゴシック" panose="020B0609070205080204" pitchFamily="49" charset="-128"/>
              <a:buChar char="※"/>
            </a:pPr>
            <a:r>
              <a:rPr lang="ja-JP" altLang="en-US" sz="1400" dirty="0">
                <a:latin typeface="+mn-ea"/>
              </a:rPr>
              <a:t>１</a:t>
            </a:r>
            <a:r>
              <a:rPr lang="ja-JP" altLang="en-US" sz="1400" dirty="0" smtClean="0">
                <a:latin typeface="+mn-ea"/>
              </a:rPr>
              <a:t>ｇ</a:t>
            </a:r>
            <a:r>
              <a:rPr lang="ja-JP" altLang="en-US" sz="1400" dirty="0">
                <a:latin typeface="+mn-ea"/>
              </a:rPr>
              <a:t>当たり、たんぱく質は４</a:t>
            </a:r>
            <a:r>
              <a:rPr lang="en-US" altLang="ja-JP" sz="1400" dirty="0">
                <a:latin typeface="+mn-ea"/>
              </a:rPr>
              <a:t>kcal</a:t>
            </a:r>
            <a:r>
              <a:rPr lang="ja-JP" altLang="en-US" sz="1400" dirty="0" err="1">
                <a:latin typeface="+mn-ea"/>
              </a:rPr>
              <a:t>、</a:t>
            </a:r>
            <a:r>
              <a:rPr lang="ja-JP" altLang="en-US" sz="1400" dirty="0">
                <a:latin typeface="+mn-ea"/>
              </a:rPr>
              <a:t>脂質は９</a:t>
            </a:r>
            <a:r>
              <a:rPr lang="en-US" altLang="ja-JP" sz="1400" dirty="0">
                <a:latin typeface="+mn-ea"/>
              </a:rPr>
              <a:t>kcal</a:t>
            </a:r>
            <a:r>
              <a:rPr lang="ja-JP" altLang="en-US" sz="1400" dirty="0" err="1">
                <a:latin typeface="+mn-ea"/>
              </a:rPr>
              <a:t>、</a:t>
            </a:r>
            <a:r>
              <a:rPr lang="ja-JP" altLang="en-US" sz="1400" dirty="0">
                <a:latin typeface="+mn-ea"/>
              </a:rPr>
              <a:t>炭水化物は４</a:t>
            </a:r>
            <a:r>
              <a:rPr lang="en-US" altLang="ja-JP" sz="1400" dirty="0">
                <a:latin typeface="+mn-ea"/>
              </a:rPr>
              <a:t>kcal</a:t>
            </a:r>
            <a:r>
              <a:rPr lang="ja-JP" altLang="en-US" sz="1400" dirty="0">
                <a:latin typeface="+mn-ea"/>
              </a:rPr>
              <a:t>の熱量を産生します。</a:t>
            </a:r>
          </a:p>
        </p:txBody>
      </p:sp>
      <p:sp>
        <p:nvSpPr>
          <p:cNvPr id="25" name="テキスト ボックス 24"/>
          <p:cNvSpPr txBox="1"/>
          <p:nvPr/>
        </p:nvSpPr>
        <p:spPr>
          <a:xfrm>
            <a:off x="8689991" y="1963083"/>
            <a:ext cx="929086" cy="369332"/>
          </a:xfrm>
          <a:prstGeom prst="rect">
            <a:avLst/>
          </a:prstGeom>
          <a:noFill/>
        </p:spPr>
        <p:txBody>
          <a:bodyPr wrap="square" rtlCol="0">
            <a:spAutoFit/>
          </a:bodyPr>
          <a:lstStyle/>
          <a:p>
            <a:r>
              <a:rPr lang="en-US" altLang="ja-JP" dirty="0">
                <a:latin typeface="+mn-ea"/>
              </a:rPr>
              <a:t>&lt;</a:t>
            </a:r>
            <a:r>
              <a:rPr lang="ja-JP" altLang="en-US" dirty="0">
                <a:latin typeface="+mn-ea"/>
              </a:rPr>
              <a:t>参考</a:t>
            </a:r>
            <a:r>
              <a:rPr lang="en-US" altLang="ja-JP" dirty="0">
                <a:latin typeface="+mn-ea"/>
              </a:rPr>
              <a:t>&gt;</a:t>
            </a:r>
          </a:p>
        </p:txBody>
      </p:sp>
      <p:sp>
        <p:nvSpPr>
          <p:cNvPr id="27" name="正方形/長方形 26"/>
          <p:cNvSpPr/>
          <p:nvPr/>
        </p:nvSpPr>
        <p:spPr>
          <a:xfrm>
            <a:off x="8738109" y="2323989"/>
            <a:ext cx="1616796" cy="693665"/>
          </a:xfrm>
          <a:prstGeom prst="rect">
            <a:avLst/>
          </a:prstGeom>
          <a:solidFill>
            <a:schemeClr val="accent5">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sz="1600" dirty="0">
                <a:latin typeface="+mn-ea"/>
              </a:rPr>
              <a:t>食物繊維</a:t>
            </a:r>
            <a:r>
              <a:rPr lang="ja-JP" altLang="en-US" sz="1600" dirty="0" smtClean="0">
                <a:latin typeface="+mn-ea"/>
              </a:rPr>
              <a:t>の</a:t>
            </a:r>
            <a:endParaRPr lang="en-US" altLang="ja-JP" sz="1600" dirty="0" smtClean="0">
              <a:latin typeface="+mn-ea"/>
            </a:endParaRPr>
          </a:p>
          <a:p>
            <a:pPr algn="ctr"/>
            <a:r>
              <a:rPr lang="ja-JP" altLang="en-US" sz="1600" dirty="0" smtClean="0">
                <a:latin typeface="+mn-ea"/>
              </a:rPr>
              <a:t>目標量</a:t>
            </a:r>
            <a:endParaRPr lang="ja-JP" altLang="en-US" sz="1600" dirty="0">
              <a:latin typeface="+mn-ea"/>
            </a:endParaRPr>
          </a:p>
        </p:txBody>
      </p:sp>
      <p:sp>
        <p:nvSpPr>
          <p:cNvPr id="15" name="フローチャート: 論理積ゲート 14"/>
          <p:cNvSpPr/>
          <p:nvPr/>
        </p:nvSpPr>
        <p:spPr>
          <a:xfrm>
            <a:off x="14513" y="29028"/>
            <a:ext cx="2061030" cy="685600"/>
          </a:xfrm>
          <a:prstGeom prst="flowChartDelay">
            <a:avLst/>
          </a:prstGeom>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2600" dirty="0">
                <a:latin typeface="+mn-ea"/>
              </a:rPr>
              <a:t>ヒント</a:t>
            </a:r>
            <a:endParaRPr kumimoji="1" lang="ja-JP" altLang="en-US" sz="2600" dirty="0">
              <a:latin typeface="+mn-ea"/>
            </a:endParaRPr>
          </a:p>
        </p:txBody>
      </p:sp>
      <p:cxnSp>
        <p:nvCxnSpPr>
          <p:cNvPr id="16" name="直線コネクタ 15"/>
          <p:cNvCxnSpPr/>
          <p:nvPr/>
        </p:nvCxnSpPr>
        <p:spPr>
          <a:xfrm>
            <a:off x="744802" y="712351"/>
            <a:ext cx="9936000" cy="2277"/>
          </a:xfrm>
          <a:prstGeom prst="line">
            <a:avLst/>
          </a:prstGeom>
          <a:ln w="28575"/>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78894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1871</Words>
  <Application>Microsoft Office PowerPoint</Application>
  <PresentationFormat>ユーザー設定</PresentationFormat>
  <Paragraphs>358</Paragraphs>
  <Slides>9</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ＭＳ Ｐゴシック</vt:lpstr>
      <vt:lpstr>ＭＳ 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2018-05-10T07:47:43Z</dcterms:created>
  <dcterms:modified xsi:type="dcterms:W3CDTF">2018-05-10T07:47:47Z</dcterms:modified>
</cp:coreProperties>
</file>