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2"/>
  </p:notesMasterIdLst>
  <p:sldIdLst>
    <p:sldId id="290" r:id="rId2"/>
    <p:sldId id="298" r:id="rId3"/>
    <p:sldId id="291" r:id="rId4"/>
    <p:sldId id="292" r:id="rId5"/>
    <p:sldId id="299" r:id="rId6"/>
    <p:sldId id="296" r:id="rId7"/>
    <p:sldId id="297" r:id="rId8"/>
    <p:sldId id="288" r:id="rId9"/>
    <p:sldId id="293" r:id="rId10"/>
    <p:sldId id="289" r:id="rId11"/>
  </p:sldIdLst>
  <p:sldSz cx="10691813" cy="71993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68"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EB4125"/>
    <a:srgbClr val="F7BDA4"/>
    <a:srgbClr val="FFDD9C"/>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snapToGrid="0">
      <p:cViewPr varScale="1">
        <p:scale>
          <a:sx n="66" d="100"/>
          <a:sy n="66" d="100"/>
        </p:scale>
        <p:origin x="96" y="846"/>
      </p:cViewPr>
      <p:guideLst>
        <p:guide orient="horz" pos="3768"/>
        <p:guide pos="3368"/>
      </p:guideLst>
    </p:cSldViewPr>
  </p:slideViewPr>
  <p:notesTextViewPr>
    <p:cViewPr>
      <p:scale>
        <a:sx n="1" d="1"/>
        <a:sy n="1" d="1"/>
      </p:scale>
      <p:origin x="0" y="0"/>
    </p:cViewPr>
  </p:notesTextViewPr>
  <p:sorterViewPr>
    <p:cViewPr>
      <p:scale>
        <a:sx n="100" d="100"/>
        <a:sy n="100" d="100"/>
      </p:scale>
      <p:origin x="0" y="-13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___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2929466231090819"/>
          <c:y val="0.11183850396441457"/>
          <c:w val="0.83374246323532863"/>
          <c:h val="0.59003269051193152"/>
        </c:manualLayout>
      </c:layout>
      <c:barChart>
        <c:barDir val="col"/>
        <c:grouping val="clustered"/>
        <c:varyColors val="0"/>
        <c:ser>
          <c:idx val="0"/>
          <c:order val="0"/>
          <c:tx>
            <c:strRef>
              <c:f>Sheet1!$B$1</c:f>
              <c:strCache>
                <c:ptCount val="1"/>
                <c:pt idx="0">
                  <c:v>割合</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総数</c:v>
                </c:pt>
                <c:pt idx="1">
                  <c:v>20歳代</c:v>
                </c:pt>
                <c:pt idx="2">
                  <c:v>30歳代</c:v>
                </c:pt>
                <c:pt idx="3">
                  <c:v>40歳代</c:v>
                </c:pt>
                <c:pt idx="4">
                  <c:v>50歳代</c:v>
                </c:pt>
                <c:pt idx="5">
                  <c:v>60歳代</c:v>
                </c:pt>
                <c:pt idx="6">
                  <c:v>70歳以上</c:v>
                </c:pt>
                <c:pt idx="8">
                  <c:v>総数</c:v>
                </c:pt>
                <c:pt idx="9">
                  <c:v>20歳代</c:v>
                </c:pt>
                <c:pt idx="10">
                  <c:v>30歳代</c:v>
                </c:pt>
                <c:pt idx="11">
                  <c:v>40歳代</c:v>
                </c:pt>
                <c:pt idx="12">
                  <c:v>50歳代</c:v>
                </c:pt>
                <c:pt idx="13">
                  <c:v>60歳代</c:v>
                </c:pt>
                <c:pt idx="14">
                  <c:v>70歳以上</c:v>
                </c:pt>
              </c:strCache>
            </c:strRef>
          </c:cat>
          <c:val>
            <c:numRef>
              <c:f>Sheet1!$B$2:$B$16</c:f>
              <c:numCache>
                <c:formatCode>0.0_ </c:formatCode>
                <c:ptCount val="15"/>
                <c:pt idx="0">
                  <c:v>4.4000000000000004</c:v>
                </c:pt>
                <c:pt idx="1">
                  <c:v>8.1999999999999993</c:v>
                </c:pt>
                <c:pt idx="2">
                  <c:v>5.2</c:v>
                </c:pt>
                <c:pt idx="3">
                  <c:v>3.7</c:v>
                </c:pt>
                <c:pt idx="4">
                  <c:v>3.1</c:v>
                </c:pt>
                <c:pt idx="5">
                  <c:v>3.2</c:v>
                </c:pt>
                <c:pt idx="6">
                  <c:v>5.0999999999999996</c:v>
                </c:pt>
                <c:pt idx="8">
                  <c:v>11.6</c:v>
                </c:pt>
                <c:pt idx="9">
                  <c:v>20.7</c:v>
                </c:pt>
                <c:pt idx="10">
                  <c:v>16.8</c:v>
                </c:pt>
                <c:pt idx="11">
                  <c:v>11.2</c:v>
                </c:pt>
                <c:pt idx="12">
                  <c:v>10</c:v>
                </c:pt>
                <c:pt idx="13">
                  <c:v>9</c:v>
                </c:pt>
                <c:pt idx="14">
                  <c:v>10.4</c:v>
                </c:pt>
              </c:numCache>
            </c:numRef>
          </c:val>
          <c:extLst xmlns:c16r2="http://schemas.microsoft.com/office/drawing/2015/06/chart">
            <c:ext xmlns:c16="http://schemas.microsoft.com/office/drawing/2014/chart" uri="{C3380CC4-5D6E-409C-BE32-E72D297353CC}">
              <c16:uniqueId val="{00000000-F9A2-45A1-AD9D-71412A006E59}"/>
            </c:ext>
          </c:extLst>
        </c:ser>
        <c:dLbls>
          <c:showLegendKey val="0"/>
          <c:showVal val="0"/>
          <c:showCatName val="0"/>
          <c:showSerName val="0"/>
          <c:showPercent val="0"/>
          <c:showBubbleSize val="0"/>
        </c:dLbls>
        <c:gapWidth val="25"/>
        <c:overlap val="-50"/>
        <c:axId val="397594104"/>
        <c:axId val="397594496"/>
      </c:barChart>
      <c:catAx>
        <c:axId val="3975941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t" anchorCtr="0"/>
          <a:lstStyle/>
          <a:p>
            <a:pPr>
              <a:defRPr sz="1200" b="0" i="0" u="none" strike="noStrike" kern="1200" baseline="0">
                <a:solidFill>
                  <a:schemeClr val="tx1"/>
                </a:solidFill>
                <a:latin typeface="+mn-lt"/>
                <a:ea typeface="+mn-ea"/>
                <a:cs typeface="+mn-cs"/>
              </a:defRPr>
            </a:pPr>
            <a:endParaRPr lang="ja-JP"/>
          </a:p>
        </c:txPr>
        <c:crossAx val="397594496"/>
        <c:crosses val="autoZero"/>
        <c:auto val="1"/>
        <c:lblAlgn val="ctr"/>
        <c:lblOffset val="100"/>
        <c:tickLblSkip val="1"/>
        <c:noMultiLvlLbl val="0"/>
      </c:catAx>
      <c:valAx>
        <c:axId val="397594496"/>
        <c:scaling>
          <c:orientation val="minMax"/>
          <c:max val="40"/>
        </c:scaling>
        <c:delete val="0"/>
        <c:axPos val="l"/>
        <c:majorGridlines>
          <c:spPr>
            <a:ln w="9525" cap="flat" cmpd="sng" algn="ctr">
              <a:noFill/>
              <a:round/>
            </a:ln>
            <a:effectLst/>
          </c:spPr>
        </c:majorGridlines>
        <c:numFmt formatCode="0_ "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9759410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sz="800" baseline="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0774963184059934"/>
          <c:y val="5.1503012261438004E-2"/>
          <c:w val="0.86250307319180042"/>
          <c:h val="0.66194445099976063"/>
        </c:manualLayout>
      </c:layout>
      <c:barChart>
        <c:barDir val="col"/>
        <c:grouping val="clustered"/>
        <c:varyColors val="0"/>
        <c:ser>
          <c:idx val="0"/>
          <c:order val="0"/>
          <c:tx>
            <c:strRef>
              <c:f>Sheet1!$B$1</c:f>
              <c:strCache>
                <c:ptCount val="1"/>
                <c:pt idx="0">
                  <c:v>割合</c:v>
                </c:pt>
              </c:strCache>
            </c:strRef>
          </c:tx>
          <c:spPr>
            <a:solidFill>
              <a:schemeClr val="accent1">
                <a:lumMod val="60000"/>
                <a:lumOff val="40000"/>
              </a:schemeClr>
            </a:solidFill>
            <a:ln>
              <a:noFill/>
            </a:ln>
            <a:effectLst/>
          </c:spPr>
          <c:invertIfNegative val="0"/>
          <c:dLbls>
            <c:dLbl>
              <c:idx val="12"/>
              <c:layout>
                <c:manualLayout>
                  <c:x val="-2.5844178731014196E-3"/>
                  <c:y val="-3.295536727459372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4.180652030314422E-3"/>
                  <c:y val="4.9300710460630105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0D1-48F5-8825-F6A40FE079B8}"/>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総数</c:v>
                </c:pt>
                <c:pt idx="1">
                  <c:v>20歳代</c:v>
                </c:pt>
                <c:pt idx="2">
                  <c:v>30歳代</c:v>
                </c:pt>
                <c:pt idx="3">
                  <c:v>40歳代</c:v>
                </c:pt>
                <c:pt idx="4">
                  <c:v>50歳代</c:v>
                </c:pt>
                <c:pt idx="5">
                  <c:v>60歳代</c:v>
                </c:pt>
                <c:pt idx="6">
                  <c:v>70歳以上</c:v>
                </c:pt>
                <c:pt idx="8">
                  <c:v>総数</c:v>
                </c:pt>
                <c:pt idx="9">
                  <c:v>20歳代</c:v>
                </c:pt>
                <c:pt idx="10">
                  <c:v>30歳代</c:v>
                </c:pt>
                <c:pt idx="11">
                  <c:v>40歳代</c:v>
                </c:pt>
                <c:pt idx="12">
                  <c:v>50歳代</c:v>
                </c:pt>
                <c:pt idx="13">
                  <c:v>60歳代</c:v>
                </c:pt>
                <c:pt idx="14">
                  <c:v>70歳以上</c:v>
                </c:pt>
              </c:strCache>
            </c:strRef>
          </c:cat>
          <c:val>
            <c:numRef>
              <c:f>Sheet1!$B$2:$B$16</c:f>
              <c:numCache>
                <c:formatCode>General</c:formatCode>
                <c:ptCount val="15"/>
                <c:pt idx="0">
                  <c:v>31.3</c:v>
                </c:pt>
                <c:pt idx="1">
                  <c:v>25.7</c:v>
                </c:pt>
                <c:pt idx="2">
                  <c:v>28.6</c:v>
                </c:pt>
                <c:pt idx="3">
                  <c:v>34.6</c:v>
                </c:pt>
                <c:pt idx="4">
                  <c:v>36.5</c:v>
                </c:pt>
                <c:pt idx="5">
                  <c:v>32.299999999999997</c:v>
                </c:pt>
                <c:pt idx="6">
                  <c:v>28.6</c:v>
                </c:pt>
                <c:pt idx="8">
                  <c:v>20.6</c:v>
                </c:pt>
                <c:pt idx="9">
                  <c:v>9.5</c:v>
                </c:pt>
                <c:pt idx="10">
                  <c:v>14.3</c:v>
                </c:pt>
                <c:pt idx="11">
                  <c:v>18.3</c:v>
                </c:pt>
                <c:pt idx="12">
                  <c:v>21.3</c:v>
                </c:pt>
                <c:pt idx="13">
                  <c:v>24.2</c:v>
                </c:pt>
                <c:pt idx="14">
                  <c:v>23.7</c:v>
                </c:pt>
              </c:numCache>
            </c:numRef>
          </c:val>
          <c:extLst xmlns:c16r2="http://schemas.microsoft.com/office/drawing/2015/06/chart">
            <c:ext xmlns:c16="http://schemas.microsoft.com/office/drawing/2014/chart" uri="{C3380CC4-5D6E-409C-BE32-E72D297353CC}">
              <c16:uniqueId val="{00000001-B0D1-48F5-8825-F6A40FE079B8}"/>
            </c:ext>
          </c:extLst>
        </c:ser>
        <c:dLbls>
          <c:showLegendKey val="0"/>
          <c:showVal val="0"/>
          <c:showCatName val="0"/>
          <c:showSerName val="0"/>
          <c:showPercent val="0"/>
          <c:showBubbleSize val="0"/>
        </c:dLbls>
        <c:gapWidth val="25"/>
        <c:overlap val="-50"/>
        <c:axId val="398012376"/>
        <c:axId val="398012768"/>
      </c:barChart>
      <c:catAx>
        <c:axId val="398012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t" anchorCtr="0"/>
          <a:lstStyle/>
          <a:p>
            <a:pPr>
              <a:defRPr sz="1200" b="0" i="0" u="none" strike="noStrike" kern="1200" baseline="0">
                <a:solidFill>
                  <a:schemeClr val="tx1"/>
                </a:solidFill>
                <a:latin typeface="+mn-lt"/>
                <a:ea typeface="+mn-ea"/>
                <a:cs typeface="+mn-cs"/>
              </a:defRPr>
            </a:pPr>
            <a:endParaRPr lang="ja-JP"/>
          </a:p>
        </c:txPr>
        <c:crossAx val="398012768"/>
        <c:crosses val="autoZero"/>
        <c:auto val="1"/>
        <c:lblAlgn val="ctr"/>
        <c:lblOffset val="100"/>
        <c:tickLblSkip val="1"/>
        <c:noMultiLvlLbl val="0"/>
      </c:catAx>
      <c:valAx>
        <c:axId val="398012768"/>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9801237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59424928784275"/>
          <c:y val="1.3511973651514096E-2"/>
          <c:w val="0.76564150929601771"/>
          <c:h val="0.88953172115621471"/>
        </c:manualLayout>
      </c:layout>
      <c:pieChart>
        <c:varyColors val="1"/>
        <c:ser>
          <c:idx val="0"/>
          <c:order val="0"/>
          <c:tx>
            <c:strRef>
              <c:f>'グラフ (円)'!$B$48</c:f>
              <c:strCache>
                <c:ptCount val="1"/>
                <c:pt idx="0">
                  <c:v>エネルギ－</c:v>
                </c:pt>
              </c:strCache>
            </c:strRef>
          </c:tx>
          <c:spPr>
            <a:ln>
              <a:solidFill>
                <a:schemeClr val="tx1"/>
              </a:solidFill>
            </a:ln>
          </c:spPr>
          <c:explosion val="1"/>
          <c:dPt>
            <c:idx val="0"/>
            <c:bubble3D val="0"/>
            <c:explosion val="0"/>
            <c:spPr>
              <a:pattFill prst="dkUpDiag">
                <a:fgClr>
                  <a:srgbClr val="FFDD9C"/>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1-D001-4C8B-8CA6-025BE81E3A54}"/>
              </c:ext>
            </c:extLst>
          </c:dPt>
          <c:dPt>
            <c:idx val="1"/>
            <c:bubble3D val="0"/>
            <c:spPr>
              <a:pattFill prst="ltHorz">
                <a:fgClr>
                  <a:srgbClr val="E7E6E6">
                    <a:lumMod val="90000"/>
                  </a:srgbClr>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3-D001-4C8B-8CA6-025BE81E3A54}"/>
              </c:ext>
            </c:extLst>
          </c:dPt>
          <c:dPt>
            <c:idx val="2"/>
            <c:bubble3D val="0"/>
            <c:spPr>
              <a:pattFill prst="zigZag">
                <a:fgClr>
                  <a:srgbClr val="F7BDA4"/>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5-D001-4C8B-8CA6-025BE81E3A54}"/>
              </c:ext>
            </c:extLst>
          </c:dPt>
          <c:dPt>
            <c:idx val="3"/>
            <c:bubble3D val="0"/>
            <c:spPr>
              <a:pattFill prst="zigZag">
                <a:fgClr>
                  <a:srgbClr val="F7BDA4"/>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7-D001-4C8B-8CA6-025BE81E3A54}"/>
              </c:ext>
            </c:extLst>
          </c:dPt>
          <c:dPt>
            <c:idx val="4"/>
            <c:bubble3D val="0"/>
            <c:spPr>
              <a:pattFill prst="zigZag">
                <a:fgClr>
                  <a:srgbClr val="F7BDA4"/>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9-D001-4C8B-8CA6-025BE81E3A54}"/>
              </c:ext>
            </c:extLst>
          </c:dPt>
          <c:dPt>
            <c:idx val="5"/>
            <c:bubble3D val="0"/>
            <c:spPr>
              <a:pattFill prst="ltHorz">
                <a:fgClr>
                  <a:srgbClr val="E7E6E6">
                    <a:lumMod val="90000"/>
                  </a:srgbClr>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B-D001-4C8B-8CA6-025BE81E3A54}"/>
              </c:ext>
            </c:extLst>
          </c:dPt>
          <c:dPt>
            <c:idx val="6"/>
            <c:bubble3D val="0"/>
            <c:spPr>
              <a:pattFill prst="ltHorz">
                <a:fgClr>
                  <a:srgbClr val="E7E6E6">
                    <a:lumMod val="90000"/>
                  </a:srgbClr>
                </a:fgClr>
                <a:bgClr>
                  <a:sysClr val="window" lastClr="FFFFFF"/>
                </a:bgClr>
              </a:pattFill>
              <a:ln>
                <a:solidFill>
                  <a:schemeClr val="tx1"/>
                </a:solidFill>
              </a:ln>
              <a:effectLst/>
            </c:spPr>
            <c:extLst xmlns:c16r2="http://schemas.microsoft.com/office/drawing/2015/06/chart">
              <c:ext xmlns:c16="http://schemas.microsoft.com/office/drawing/2014/chart" uri="{C3380CC4-5D6E-409C-BE32-E72D297353CC}">
                <c16:uniqueId val="{0000000D-D001-4C8B-8CA6-025BE81E3A54}"/>
              </c:ext>
            </c:extLst>
          </c:dPt>
          <c:dPt>
            <c:idx val="7"/>
            <c:bubble3D val="0"/>
            <c:explosion val="0"/>
            <c:spPr>
              <a:solidFill>
                <a:sysClr val="window" lastClr="FFFFFF"/>
              </a:solidFill>
              <a:ln>
                <a:solidFill>
                  <a:schemeClr val="tx1"/>
                </a:solidFill>
              </a:ln>
              <a:effectLst/>
            </c:spPr>
            <c:extLst xmlns:c16r2="http://schemas.microsoft.com/office/drawing/2015/06/chart">
              <c:ext xmlns:c16="http://schemas.microsoft.com/office/drawing/2014/chart" uri="{C3380CC4-5D6E-409C-BE32-E72D297353CC}">
                <c16:uniqueId val="{0000000F-D001-4C8B-8CA6-025BE81E3A54}"/>
              </c:ext>
            </c:extLst>
          </c:dPt>
          <c:dPt>
            <c:idx val="8"/>
            <c:bubble3D val="0"/>
            <c:spPr>
              <a:solidFill>
                <a:srgbClr val="7F6000"/>
              </a:solidFill>
              <a:ln>
                <a:solidFill>
                  <a:schemeClr val="tx1"/>
                </a:solidFill>
              </a:ln>
              <a:effectLst/>
            </c:spPr>
            <c:extLst xmlns:c16r2="http://schemas.microsoft.com/office/drawing/2015/06/chart">
              <c:ext xmlns:c16="http://schemas.microsoft.com/office/drawing/2014/chart" uri="{C3380CC4-5D6E-409C-BE32-E72D297353CC}">
                <c16:uniqueId val="{00000011-D001-4C8B-8CA6-025BE81E3A54}"/>
              </c:ext>
            </c:extLst>
          </c:dPt>
          <c:dPt>
            <c:idx val="9"/>
            <c:bubble3D val="0"/>
            <c:spPr>
              <a:solidFill>
                <a:schemeClr val="accent6"/>
              </a:solidFill>
              <a:ln>
                <a:solidFill>
                  <a:schemeClr val="tx1"/>
                </a:solidFill>
              </a:ln>
              <a:effectLst/>
            </c:spPr>
            <c:extLst xmlns:c16r2="http://schemas.microsoft.com/office/drawing/2015/06/chart">
              <c:ext xmlns:c16="http://schemas.microsoft.com/office/drawing/2014/chart" uri="{C3380CC4-5D6E-409C-BE32-E72D297353CC}">
                <c16:uniqueId val="{00000013-D001-4C8B-8CA6-025BE81E3A54}"/>
              </c:ext>
            </c:extLst>
          </c:dPt>
          <c:dPt>
            <c:idx val="10"/>
            <c:bubble3D val="0"/>
            <c:spPr>
              <a:solidFill>
                <a:srgbClr val="FF0000"/>
              </a:solidFill>
              <a:ln>
                <a:solidFill>
                  <a:schemeClr val="tx1"/>
                </a:solidFill>
              </a:ln>
              <a:effectLst/>
            </c:spPr>
            <c:extLst xmlns:c16r2="http://schemas.microsoft.com/office/drawing/2015/06/chart">
              <c:ext xmlns:c16="http://schemas.microsoft.com/office/drawing/2014/chart" uri="{C3380CC4-5D6E-409C-BE32-E72D297353CC}">
                <c16:uniqueId val="{00000015-D001-4C8B-8CA6-025BE81E3A54}"/>
              </c:ext>
            </c:extLst>
          </c:dPt>
          <c:dPt>
            <c:idx val="11"/>
            <c:bubble3D val="0"/>
            <c:spPr>
              <a:solidFill>
                <a:srgbClr val="FFC000"/>
              </a:solidFill>
              <a:ln>
                <a:solidFill>
                  <a:schemeClr val="tx1"/>
                </a:solidFill>
              </a:ln>
              <a:effectLst/>
            </c:spPr>
            <c:extLst xmlns:c16r2="http://schemas.microsoft.com/office/drawing/2015/06/chart">
              <c:ext xmlns:c16="http://schemas.microsoft.com/office/drawing/2014/chart" uri="{C3380CC4-5D6E-409C-BE32-E72D297353CC}">
                <c16:uniqueId val="{00000017-D001-4C8B-8CA6-025BE81E3A54}"/>
              </c:ext>
            </c:extLst>
          </c:dPt>
          <c:dPt>
            <c:idx val="12"/>
            <c:bubble3D val="0"/>
            <c:spPr>
              <a:solidFill>
                <a:srgbClr val="A50021"/>
              </a:solidFill>
              <a:ln>
                <a:solidFill>
                  <a:schemeClr val="tx1"/>
                </a:solidFill>
              </a:ln>
              <a:effectLst/>
            </c:spPr>
            <c:extLst xmlns:c16r2="http://schemas.microsoft.com/office/drawing/2015/06/chart">
              <c:ext xmlns:c16="http://schemas.microsoft.com/office/drawing/2014/chart" uri="{C3380CC4-5D6E-409C-BE32-E72D297353CC}">
                <c16:uniqueId val="{00000019-D001-4C8B-8CA6-025BE81E3A54}"/>
              </c:ext>
            </c:extLst>
          </c:dPt>
          <c:dPt>
            <c:idx val="13"/>
            <c:bubble3D val="0"/>
            <c:spPr>
              <a:solidFill>
                <a:schemeClr val="accent2">
                  <a:lumMod val="20000"/>
                  <a:lumOff val="80000"/>
                </a:schemeClr>
              </a:solidFill>
              <a:ln>
                <a:solidFill>
                  <a:schemeClr val="tx1"/>
                </a:solidFill>
              </a:ln>
              <a:effectLst/>
            </c:spPr>
            <c:extLst xmlns:c16r2="http://schemas.microsoft.com/office/drawing/2015/06/chart">
              <c:ext xmlns:c16="http://schemas.microsoft.com/office/drawing/2014/chart" uri="{C3380CC4-5D6E-409C-BE32-E72D297353CC}">
                <c16:uniqueId val="{0000001B-D001-4C8B-8CA6-025BE81E3A54}"/>
              </c:ext>
            </c:extLst>
          </c:dPt>
          <c:dPt>
            <c:idx val="14"/>
            <c:bubble3D val="0"/>
            <c:spPr>
              <a:solidFill>
                <a:schemeClr val="bg1"/>
              </a:solidFill>
              <a:ln>
                <a:solidFill>
                  <a:schemeClr val="tx1"/>
                </a:solidFill>
              </a:ln>
              <a:effectLst/>
            </c:spPr>
            <c:extLst xmlns:c16r2="http://schemas.microsoft.com/office/drawing/2015/06/chart">
              <c:ext xmlns:c16="http://schemas.microsoft.com/office/drawing/2014/chart" uri="{C3380CC4-5D6E-409C-BE32-E72D297353CC}">
                <c16:uniqueId val="{0000001D-D001-4C8B-8CA6-025BE81E3A54}"/>
              </c:ext>
            </c:extLst>
          </c:dPt>
          <c:dLbls>
            <c:dLbl>
              <c:idx val="0"/>
              <c:layout>
                <c:manualLayout>
                  <c:x val="-0.21695260237317132"/>
                  <c:y val="7.1182801178978836E-2"/>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01-D001-4C8B-8CA6-025BE81E3A54}"/>
                </c:ext>
                <c:ext xmlns:c15="http://schemas.microsoft.com/office/drawing/2012/chart" uri="{CE6537A1-D6FC-4f65-9D91-7224C49458BB}">
                  <c15:layout/>
                </c:ext>
              </c:extLst>
            </c:dLbl>
            <c:dLbl>
              <c:idx val="1"/>
              <c:layout>
                <c:manualLayout>
                  <c:x val="-0.19446774918052803"/>
                  <c:y val="-7.262651515463546E-2"/>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03-D001-4C8B-8CA6-025BE81E3A54}"/>
                </c:ext>
                <c:ext xmlns:c15="http://schemas.microsoft.com/office/drawing/2012/chart" uri="{CE6537A1-D6FC-4f65-9D91-7224C49458BB}">
                  <c15:layout>
                    <c:manualLayout>
                      <c:w val="0.38553571428571426"/>
                      <c:h val="0.29663745210727971"/>
                    </c:manualLayout>
                  </c15:layout>
                </c:ext>
              </c:extLst>
            </c:dLbl>
            <c:dLbl>
              <c:idx val="2"/>
              <c:layout>
                <c:manualLayout>
                  <c:x val="9.0818798520876251E-2"/>
                  <c:y val="-0.15144864960348678"/>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05-D001-4C8B-8CA6-025BE81E3A54}"/>
                </c:ext>
                <c:ext xmlns:c15="http://schemas.microsoft.com/office/drawing/2012/chart" uri="{CE6537A1-D6FC-4f65-9D91-7224C49458BB}">
                  <c15:layout/>
                </c:ext>
              </c:extLst>
            </c:dLbl>
            <c:dLbl>
              <c:idx val="3"/>
              <c:layout>
                <c:manualLayout>
                  <c:x val="4.012340004294989E-2"/>
                  <c:y val="-2.0289469071785162E-2"/>
                </c:manualLayout>
              </c:layout>
              <c:tx>
                <c:rich>
                  <a:bodyPr/>
                  <a:lstStyle/>
                  <a:p>
                    <a:fld id="{8F5FE55E-950D-445B-8559-202BCAF0BFEA}" type="CATEGORYNAME">
                      <a:rPr lang="ja-JP" altLang="en-US"/>
                      <a:pPr/>
                      <a:t>[分類名]</a:t>
                    </a:fld>
                    <a:endParaRPr lang="ja-JP" altLang="en-US"/>
                  </a:p>
                  <a:p>
                    <a:fld id="{5D3AFF38-EA02-46D9-89F4-411289F06AD0}" type="PERCENTAGE">
                      <a:rPr lang="en-US" altLang="ja-JP"/>
                      <a:pPr/>
                      <a:t>[パーセンテージ]</a:t>
                    </a:fld>
                    <a:endParaRPr lang="ja-JP" altLang="en-US"/>
                  </a:p>
                </c:rich>
              </c:tx>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07-D001-4C8B-8CA6-025BE81E3A54}"/>
                </c:ext>
                <c:ext xmlns:c15="http://schemas.microsoft.com/office/drawing/2012/chart" uri="{CE6537A1-D6FC-4f65-9D91-7224C49458BB}">
                  <c15:layout>
                    <c:manualLayout>
                      <c:w val="0.21077733422371012"/>
                      <c:h val="0.15153742975956594"/>
                    </c:manualLayout>
                  </c15:layout>
                  <c15:dlblFieldTable/>
                  <c15:showDataLabelsRange val="0"/>
                </c:ext>
              </c:extLst>
            </c:dLbl>
            <c:dLbl>
              <c:idx val="4"/>
              <c:layout>
                <c:manualLayout>
                  <c:x val="2.3351246282333768E-3"/>
                  <c:y val="-1.7134341308445707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1932717595629701"/>
                      <c:h val="9.3823921492714762E-2"/>
                    </c:manualLayout>
                  </c15:layout>
                </c:ext>
              </c:extLst>
            </c:dLbl>
            <c:dLbl>
              <c:idx val="5"/>
              <c:layout>
                <c:manualLayout>
                  <c:x val="0"/>
                  <c:y val="1.8498420948821901E-2"/>
                </c:manualLayout>
              </c:layout>
              <c:tx>
                <c:rich>
                  <a:bodyPr/>
                  <a:lstStyle/>
                  <a:p>
                    <a:fld id="{A2F882E0-6951-4200-B867-5EDD64E1F9DE}" type="CATEGORYNAME">
                      <a:rPr lang="ja-JP" altLang="en-US"/>
                      <a:pPr/>
                      <a:t>[分類名]</a:t>
                    </a:fld>
                    <a:r>
                      <a:rPr lang="ja-JP" altLang="en-US" dirty="0"/>
                      <a:t> </a:t>
                    </a:r>
                  </a:p>
                  <a:p>
                    <a:fld id="{837EC779-D76B-4961-8B0A-BC714517A0D0}" type="PERCENTAGE">
                      <a:rPr lang="en-US" altLang="ja-JP"/>
                      <a:pPr/>
                      <a:t>[パーセンテージ]</a:t>
                    </a:fld>
                    <a:endParaRPr lang="ja-JP" altLang="en-US"/>
                  </a:p>
                </c:rich>
              </c:tx>
              <c:showLegendKey val="0"/>
              <c:showVal val="0"/>
              <c:showCatName val="1"/>
              <c:showSerName val="0"/>
              <c:showPercent val="1"/>
              <c:showBubbleSize val="0"/>
              <c:separator> </c:separator>
              <c:extLst>
                <c:ext xmlns:c15="http://schemas.microsoft.com/office/drawing/2012/chart" uri="{CE6537A1-D6FC-4f65-9D91-7224C49458BB}">
                  <c15:layout>
                    <c:manualLayout>
                      <c:w val="0.25388137557099827"/>
                      <c:h val="0.17776533025073984"/>
                    </c:manualLayout>
                  </c15:layout>
                  <c15:dlblFieldTable/>
                  <c15:showDataLabelsRange val="0"/>
                </c:ext>
              </c:extLst>
            </c:dLbl>
            <c:dLbl>
              <c:idx val="6"/>
              <c:delete val="1"/>
              <c:extLst xmlns:c16r2="http://schemas.microsoft.com/office/drawing/2015/06/chart">
                <c:ext xmlns:c16="http://schemas.microsoft.com/office/drawing/2014/chart" uri="{C3380CC4-5D6E-409C-BE32-E72D297353CC}">
                  <c16:uniqueId val="{0000000D-D001-4C8B-8CA6-025BE81E3A54}"/>
                </c:ext>
                <c:ext xmlns:c15="http://schemas.microsoft.com/office/drawing/2012/chart" uri="{CE6537A1-D6FC-4f65-9D91-7224C49458BB}"/>
              </c:extLst>
            </c:dLbl>
            <c:dLbl>
              <c:idx val="7"/>
              <c:layout>
                <c:manualLayout>
                  <c:x val="0.14369127772071968"/>
                  <c:y val="0.20274553916054611"/>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9"/>
              <c:layout>
                <c:manualLayout>
                  <c:x val="9.1913817179537796E-2"/>
                  <c:y val="9.4113769759362587E-2"/>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3-D001-4C8B-8CA6-025BE81E3A54}"/>
                </c:ext>
                <c:ext xmlns:c15="http://schemas.microsoft.com/office/drawing/2012/chart" uri="{CE6537A1-D6FC-4f65-9D91-7224C49458BB}"/>
              </c:extLst>
            </c:dLbl>
            <c:dLbl>
              <c:idx val="10"/>
              <c:layout>
                <c:manualLayout>
                  <c:x val="8.7659362913897629E-2"/>
                  <c:y val="0.10734755242973269"/>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5-D001-4C8B-8CA6-025BE81E3A54}"/>
                </c:ext>
                <c:ext xmlns:c15="http://schemas.microsoft.com/office/drawing/2012/chart" uri="{CE6537A1-D6FC-4f65-9D91-7224C49458BB}"/>
              </c:extLst>
            </c:dLbl>
            <c:dLbl>
              <c:idx val="11"/>
              <c:layout>
                <c:manualLayout>
                  <c:x val="5.7590858245783347E-2"/>
                  <c:y val="0.10811405855821421"/>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7-D001-4C8B-8CA6-025BE81E3A54}"/>
                </c:ext>
                <c:ext xmlns:c15="http://schemas.microsoft.com/office/drawing/2012/chart" uri="{CE6537A1-D6FC-4f65-9D91-7224C49458BB}"/>
              </c:extLst>
            </c:dLbl>
            <c:dLbl>
              <c:idx val="12"/>
              <c:layout>
                <c:manualLayout>
                  <c:x val="-0.11237163599675389"/>
                  <c:y val="5.8870116963534898E-2"/>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9-D001-4C8B-8CA6-025BE81E3A54}"/>
                </c:ext>
                <c:ext xmlns:c15="http://schemas.microsoft.com/office/drawing/2012/chart" uri="{CE6537A1-D6FC-4f65-9D91-7224C49458BB}"/>
              </c:extLst>
            </c:dLbl>
            <c:dLbl>
              <c:idx val="13"/>
              <c:layout>
                <c:manualLayout>
                  <c:x val="-6.2869884996965913E-2"/>
                  <c:y val="1.0787486515641855E-3"/>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B-D001-4C8B-8CA6-025BE81E3A54}"/>
                </c:ext>
                <c:ext xmlns:c15="http://schemas.microsoft.com/office/drawing/2012/chart" uri="{CE6537A1-D6FC-4f65-9D91-7224C49458BB}"/>
              </c:extLst>
            </c:dLbl>
            <c:dLbl>
              <c:idx val="14"/>
              <c:layout>
                <c:manualLayout>
                  <c:x val="1.4274705912457322E-2"/>
                  <c:y val="6.8897213091082057E-3"/>
                </c:manualLayout>
              </c:layou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1D-D001-4C8B-8CA6-025BE81E3A54}"/>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ja-JP"/>
              </a:p>
            </c:txPr>
            <c:showLegendKey val="0"/>
            <c:showVal val="0"/>
            <c:showCatName val="1"/>
            <c:showSerName val="0"/>
            <c:showPercent val="1"/>
            <c:showBubbleSize val="0"/>
            <c:separator>
</c:separator>
            <c:showLeaderLines val="0"/>
            <c:extLst xmlns:c16r2="http://schemas.microsoft.com/office/drawing/2015/06/chart">
              <c:ext xmlns:c15="http://schemas.microsoft.com/office/drawing/2012/chart" uri="{CE6537A1-D6FC-4f65-9D91-7224C49458BB}"/>
            </c:extLst>
          </c:dLbls>
          <c:cat>
            <c:strRef>
              <c:f>'グラフ (円)'!$A$49:$A$56</c:f>
              <c:strCache>
                <c:ptCount val="8"/>
                <c:pt idx="0">
                  <c:v>穀類 </c:v>
                </c:pt>
                <c:pt idx="1">
                  <c:v>調味料
・油脂類</c:v>
                </c:pt>
                <c:pt idx="2">
                  <c:v>肉類 </c:v>
                </c:pt>
                <c:pt idx="3">
                  <c:v>魚介類 </c:v>
                </c:pt>
                <c:pt idx="4">
                  <c:v>乳類 </c:v>
                </c:pt>
                <c:pt idx="5">
                  <c:v>嗜好飲料類</c:v>
                </c:pt>
                <c:pt idx="6">
                  <c:v>菓子類 </c:v>
                </c:pt>
                <c:pt idx="7">
                  <c:v>その他</c:v>
                </c:pt>
              </c:strCache>
            </c:strRef>
          </c:cat>
          <c:val>
            <c:numRef>
              <c:f>'グラフ (円)'!$B$49:$B$56</c:f>
              <c:numCache>
                <c:formatCode>0.0_ ;[Red]\-0.0\ </c:formatCode>
                <c:ptCount val="8"/>
                <c:pt idx="0">
                  <c:v>40.308839190628326</c:v>
                </c:pt>
                <c:pt idx="1">
                  <c:v>10.915867944621938</c:v>
                </c:pt>
                <c:pt idx="2">
                  <c:v>10.436634717784878</c:v>
                </c:pt>
                <c:pt idx="3">
                  <c:v>5.9105431309904155</c:v>
                </c:pt>
                <c:pt idx="4">
                  <c:v>4.685835995740149</c:v>
                </c:pt>
                <c:pt idx="5">
                  <c:v>4.685835995740149</c:v>
                </c:pt>
                <c:pt idx="6">
                  <c:v>4.5260915867944629</c:v>
                </c:pt>
                <c:pt idx="7">
                  <c:v>18.636847710330144</c:v>
                </c:pt>
              </c:numCache>
            </c:numRef>
          </c:val>
          <c:extLst xmlns:c16r2="http://schemas.microsoft.com/office/drawing/2015/06/chart">
            <c:ext xmlns:c16="http://schemas.microsoft.com/office/drawing/2014/chart" uri="{C3380CC4-5D6E-409C-BE32-E72D297353CC}">
              <c16:uniqueId val="{0000001E-D001-4C8B-8CA6-025BE81E3A54}"/>
            </c:ext>
          </c:extLst>
        </c:ser>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1600">
          <a:solidFill>
            <a:sysClr val="windowText" lastClr="000000"/>
          </a:solidFill>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6400" cy="496888"/>
          </a:xfrm>
          <a:prstGeom prst="rect">
            <a:avLst/>
          </a:prstGeom>
        </p:spPr>
        <p:txBody>
          <a:bodyPr vert="horz" lIns="91377" tIns="45685" rIns="91377"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377" tIns="45685" rIns="91377" bIns="45685" rtlCol="0"/>
          <a:lstStyle>
            <a:lvl1pPr algn="r">
              <a:defRPr sz="1200"/>
            </a:lvl1pPr>
          </a:lstStyle>
          <a:p>
            <a:fld id="{01A9CB0F-3DC2-4041-8C81-DCBEEC308776}" type="datetimeFigureOut">
              <a:rPr kumimoji="1" lang="ja-JP" altLang="en-US" smtClean="0"/>
              <a:t>2018/5/10</a:t>
            </a:fld>
            <a:endParaRPr kumimoji="1" lang="ja-JP" altLang="en-US"/>
          </a:p>
        </p:txBody>
      </p:sp>
      <p:sp>
        <p:nvSpPr>
          <p:cNvPr id="4" name="スライド イメージ プレースホルダー 3"/>
          <p:cNvSpPr>
            <a:spLocks noGrp="1" noRot="1" noChangeAspect="1"/>
          </p:cNvSpPr>
          <p:nvPr>
            <p:ph type="sldImg" idx="2"/>
          </p:nvPr>
        </p:nvSpPr>
        <p:spPr>
          <a:xfrm>
            <a:off x="911225" y="1241425"/>
            <a:ext cx="4975225" cy="3349625"/>
          </a:xfrm>
          <a:prstGeom prst="rect">
            <a:avLst/>
          </a:prstGeom>
          <a:noFill/>
          <a:ln w="12700">
            <a:solidFill>
              <a:prstClr val="black"/>
            </a:solidFill>
          </a:ln>
        </p:spPr>
        <p:txBody>
          <a:bodyPr vert="horz" lIns="91377" tIns="45685" rIns="91377" bIns="45685" rtlCol="0" anchor="ctr"/>
          <a:lstStyle/>
          <a:p>
            <a:endParaRPr lang="ja-JP" altLang="en-US"/>
          </a:p>
        </p:txBody>
      </p:sp>
      <p:sp>
        <p:nvSpPr>
          <p:cNvPr id="5" name="ノート プレースホルダー 4"/>
          <p:cNvSpPr>
            <a:spLocks noGrp="1"/>
          </p:cNvSpPr>
          <p:nvPr>
            <p:ph type="body" sz="quarter" idx="3"/>
          </p:nvPr>
        </p:nvSpPr>
        <p:spPr>
          <a:xfrm>
            <a:off x="679457" y="4776795"/>
            <a:ext cx="5438775" cy="3908425"/>
          </a:xfrm>
          <a:prstGeom prst="rect">
            <a:avLst/>
          </a:prstGeom>
        </p:spPr>
        <p:txBody>
          <a:bodyPr vert="horz" lIns="91377" tIns="45685" rIns="91377" bIns="456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9750"/>
            <a:ext cx="2946400" cy="496888"/>
          </a:xfrm>
          <a:prstGeom prst="rect">
            <a:avLst/>
          </a:prstGeom>
        </p:spPr>
        <p:txBody>
          <a:bodyPr vert="horz" lIns="91377" tIns="45685" rIns="91377"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377" tIns="45685" rIns="91377" bIns="45685" rtlCol="0" anchor="b"/>
          <a:lstStyle>
            <a:lvl1pPr algn="r">
              <a:defRPr sz="1200"/>
            </a:lvl1pPr>
          </a:lstStyle>
          <a:p>
            <a:fld id="{65527C3B-443F-4EBF-B21A-253814667125}" type="slidenum">
              <a:rPr kumimoji="1" lang="ja-JP" altLang="en-US" smtClean="0"/>
              <a:t>‹#›</a:t>
            </a:fld>
            <a:endParaRPr kumimoji="1" lang="ja-JP" altLang="en-US"/>
          </a:p>
        </p:txBody>
      </p:sp>
    </p:spTree>
    <p:extLst>
      <p:ext uri="{BB962C8B-B14F-4D97-AF65-F5344CB8AC3E}">
        <p14:creationId xmlns:p14="http://schemas.microsoft.com/office/powerpoint/2010/main" val="222326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1</a:t>
            </a:fld>
            <a:endParaRPr kumimoji="1" lang="ja-JP" altLang="en-US"/>
          </a:p>
        </p:txBody>
      </p:sp>
    </p:spTree>
    <p:extLst>
      <p:ext uri="{BB962C8B-B14F-4D97-AF65-F5344CB8AC3E}">
        <p14:creationId xmlns:p14="http://schemas.microsoft.com/office/powerpoint/2010/main" val="22714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178222"/>
            <a:ext cx="908804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781306"/>
            <a:ext cx="801886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EDA70B3-31F4-4D8C-890A-88ECCDC64916}"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7089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10AB06-6496-4EF6-831C-72C424D328BB}"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3686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83297"/>
            <a:ext cx="230542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383297"/>
            <a:ext cx="6782619"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DD052B-84BA-43AE-A4B9-25CEFDF0DCD6}"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52204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931A75-CF32-4CAD-B143-6C0496B6769C}"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6763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794831"/>
            <a:ext cx="922168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4817876"/>
            <a:ext cx="922168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B76449-79DB-462B-AB6F-3428B07D9F63}"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99353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8A2C3C3-6078-4CD5-82A1-CAB59C7D14EE}"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08155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383299"/>
            <a:ext cx="922168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764832"/>
            <a:ext cx="4523137"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736456" y="2629749"/>
            <a:ext cx="452313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764832"/>
            <a:ext cx="4545413"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412731" y="2629749"/>
            <a:ext cx="4545413"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49D51D4-27CC-49AC-AE76-867B265D81DE}" type="datetime1">
              <a:rPr kumimoji="1" lang="ja-JP" altLang="en-US" smtClean="0"/>
              <a:t>2018/5/10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6702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EC38B55-766F-46AA-A378-91A7F531EF05}" type="datetime1">
              <a:rPr kumimoji="1" lang="ja-JP" altLang="en-US" smtClean="0"/>
              <a:t>2018/5/10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2088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AA8C8-1499-4CB6-B131-A6A98C7782C5}" type="datetime1">
              <a:rPr kumimoji="1" lang="ja-JP" altLang="en-US" smtClean="0"/>
              <a:t>2018/5/10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65171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36570"/>
            <a:ext cx="541273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618DE0-160D-497B-AFCD-C707B200244D}"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9895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36570"/>
            <a:ext cx="541273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DC6D55-03F5-46E6-A47D-5841F66AFDB6}"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172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83299"/>
            <a:ext cx="922168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1916484"/>
            <a:ext cx="922168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6672698"/>
            <a:ext cx="2405658"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6789662D-3D22-4018-B388-DF87E63B8621}" type="datetime1">
              <a:rPr kumimoji="1" lang="ja-JP" altLang="en-US" smtClean="0"/>
              <a:t>2018/5/10</a:t>
            </a:fld>
            <a:endParaRPr kumimoji="1" lang="ja-JP" altLang="en-US"/>
          </a:p>
        </p:txBody>
      </p:sp>
      <p:sp>
        <p:nvSpPr>
          <p:cNvPr id="5" name="Footer Placeholder 4"/>
          <p:cNvSpPr>
            <a:spLocks noGrp="1"/>
          </p:cNvSpPr>
          <p:nvPr>
            <p:ph type="ftr" sz="quarter" idx="3"/>
          </p:nvPr>
        </p:nvSpPr>
        <p:spPr>
          <a:xfrm>
            <a:off x="3541663" y="6672698"/>
            <a:ext cx="3608487"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6672698"/>
            <a:ext cx="2405658"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0297636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462149" y="2924297"/>
            <a:ext cx="9769102" cy="646331"/>
          </a:xfrm>
          <a:prstGeom prst="rect">
            <a:avLst/>
          </a:prstGeom>
          <a:noFill/>
        </p:spPr>
        <p:txBody>
          <a:bodyPr wrap="square" rtlCol="0">
            <a:spAutoFit/>
          </a:bodyPr>
          <a:lstStyle/>
          <a:p>
            <a:pPr algn="ctr"/>
            <a:r>
              <a:rPr lang="ja-JP" altLang="en-US" sz="3600" dirty="0">
                <a:latin typeface="+mn-ea"/>
              </a:rPr>
              <a:t>栄養成分表示を使って</a:t>
            </a:r>
            <a:r>
              <a:rPr lang="ja-JP" altLang="en-US" sz="3600" dirty="0" smtClean="0">
                <a:latin typeface="+mn-ea"/>
              </a:rPr>
              <a:t>、「</a:t>
            </a:r>
            <a:r>
              <a:rPr lang="ja-JP" altLang="en-US" sz="3600" dirty="0">
                <a:latin typeface="+mn-ea"/>
              </a:rPr>
              <a:t>肥満」や「やせ」を防ぐ</a:t>
            </a:r>
          </a:p>
        </p:txBody>
      </p:sp>
      <p:sp>
        <p:nvSpPr>
          <p:cNvPr id="10" name="フローチャート: 端子 9"/>
          <p:cNvSpPr/>
          <p:nvPr/>
        </p:nvSpPr>
        <p:spPr>
          <a:xfrm>
            <a:off x="217108" y="675777"/>
            <a:ext cx="4333357" cy="681657"/>
          </a:xfrm>
          <a:prstGeom prst="flowChartTerminator">
            <a:avLst/>
          </a:prstGeom>
          <a:ln w="28575"/>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r>
              <a:rPr lang="ja-JP" altLang="en-US" sz="2183" dirty="0">
                <a:latin typeface="+mn-ea"/>
              </a:rPr>
              <a:t>栄養成分表示を活用しよう②</a:t>
            </a:r>
          </a:p>
        </p:txBody>
      </p:sp>
      <p:sp>
        <p:nvSpPr>
          <p:cNvPr id="11" name="フローチャート: 記憶データ 10"/>
          <p:cNvSpPr/>
          <p:nvPr/>
        </p:nvSpPr>
        <p:spPr>
          <a:xfrm flipH="1">
            <a:off x="3835400" y="675777"/>
            <a:ext cx="4206519" cy="681657"/>
          </a:xfrm>
          <a:prstGeom prst="flowChartOnlineStorage">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r>
              <a:rPr lang="ja-JP" altLang="en-US" sz="2806" dirty="0">
                <a:solidFill>
                  <a:schemeClr val="bg1"/>
                </a:solidFill>
                <a:latin typeface="+mn-ea"/>
              </a:rPr>
              <a:t>適正体重の維持</a:t>
            </a:r>
          </a:p>
        </p:txBody>
      </p:sp>
      <p:sp>
        <p:nvSpPr>
          <p:cNvPr id="2" name="テキスト ボックス 1"/>
          <p:cNvSpPr txBox="1"/>
          <p:nvPr/>
        </p:nvSpPr>
        <p:spPr>
          <a:xfrm>
            <a:off x="3116728" y="5491958"/>
            <a:ext cx="7297273" cy="1169551"/>
          </a:xfrm>
          <a:prstGeom prst="rect">
            <a:avLst/>
          </a:prstGeom>
          <a:noFill/>
        </p:spPr>
        <p:txBody>
          <a:bodyPr wrap="square" rtlCol="0">
            <a:spAutoFit/>
          </a:bodyPr>
          <a:lstStyle/>
          <a:p>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留意事項</a:t>
            </a:r>
            <a:r>
              <a:rPr lang="en-US" altLang="ja-JP" sz="1400" dirty="0">
                <a:latin typeface="+mn-ea"/>
                <a:cs typeface="メイリオ" panose="020B0604030504040204" pitchFamily="50" charset="-128"/>
              </a:rPr>
              <a:t>〉</a:t>
            </a:r>
          </a:p>
          <a:p>
            <a:pPr marL="285750" indent="-285750">
              <a:buFont typeface="Wingdings" panose="05000000000000000000" pitchFamily="2" charset="2"/>
              <a:buChar char="l"/>
            </a:pPr>
            <a:r>
              <a:rPr lang="ja-JP" altLang="en-US" sz="1400" dirty="0">
                <a:latin typeface="+mn-ea"/>
                <a:cs typeface="メイリオ" panose="020B0604030504040204" pitchFamily="50" charset="-128"/>
              </a:rPr>
              <a:t>本資料は、</a:t>
            </a:r>
            <a:r>
              <a:rPr lang="ja-JP" altLang="en-US" sz="1400" dirty="0" smtClean="0">
                <a:latin typeface="+mn-ea"/>
                <a:cs typeface="メイリオ" panose="020B0604030504040204" pitchFamily="50" charset="-128"/>
              </a:rPr>
              <a:t>啓発資料（</a:t>
            </a:r>
            <a:r>
              <a:rPr lang="ja-JP" altLang="en-US" sz="1400" dirty="0">
                <a:latin typeface="+mn-ea"/>
                <a:cs typeface="メイリオ" panose="020B0604030504040204" pitchFamily="50" charset="-128"/>
              </a:rPr>
              <a:t>栄養成分表示を活用</a:t>
            </a:r>
            <a:r>
              <a:rPr lang="ja-JP" altLang="en-US" sz="1400" dirty="0" smtClean="0">
                <a:latin typeface="+mn-ea"/>
                <a:cs typeface="メイリオ" panose="020B0604030504040204" pitchFamily="50" charset="-128"/>
              </a:rPr>
              <a:t>しよう②）</a:t>
            </a:r>
            <a:r>
              <a:rPr lang="ja-JP" altLang="en-US" sz="1400" dirty="0">
                <a:latin typeface="+mn-ea"/>
                <a:cs typeface="メイリオ" panose="020B0604030504040204" pitchFamily="50" charset="-128"/>
              </a:rPr>
              <a:t>作成時点（平成</a:t>
            </a:r>
            <a:r>
              <a:rPr lang="en-US" altLang="ja-JP" sz="1400" dirty="0">
                <a:latin typeface="+mn-ea"/>
                <a:cs typeface="メイリオ" panose="020B0604030504040204" pitchFamily="50" charset="-128"/>
              </a:rPr>
              <a:t>30</a:t>
            </a:r>
            <a:r>
              <a:rPr lang="ja-JP" altLang="en-US" sz="1400" dirty="0">
                <a:latin typeface="+mn-ea"/>
                <a:cs typeface="メイリオ" panose="020B0604030504040204" pitchFamily="50" charset="-128"/>
              </a:rPr>
              <a:t>年</a:t>
            </a:r>
            <a:r>
              <a:rPr lang="en-US" altLang="ja-JP" sz="1400" dirty="0">
                <a:latin typeface="+mn-ea"/>
                <a:cs typeface="メイリオ" panose="020B0604030504040204" pitchFamily="50" charset="-128"/>
              </a:rPr>
              <a:t>3</a:t>
            </a:r>
            <a:r>
              <a:rPr lang="ja-JP" altLang="en-US" sz="1400" dirty="0">
                <a:latin typeface="+mn-ea"/>
                <a:cs typeface="メイリオ" panose="020B0604030504040204" pitchFamily="50" charset="-128"/>
              </a:rPr>
              <a:t>月）の内容</a:t>
            </a:r>
            <a:r>
              <a:rPr lang="ja-JP" altLang="en-US" sz="1400" dirty="0" smtClean="0">
                <a:latin typeface="+mn-ea"/>
                <a:cs typeface="メイリオ" panose="020B0604030504040204" pitchFamily="50" charset="-128"/>
              </a:rPr>
              <a:t>を</a:t>
            </a:r>
            <a:r>
              <a:rPr lang="ja-JP" altLang="en-US" sz="1400" dirty="0">
                <a:latin typeface="+mn-ea"/>
                <a:cs typeface="メイリオ" panose="020B0604030504040204" pitchFamily="50" charset="-128"/>
              </a:rPr>
              <a:t>基</a:t>
            </a:r>
            <a:r>
              <a:rPr lang="ja-JP" altLang="en-US" sz="1400" dirty="0" smtClean="0">
                <a:latin typeface="+mn-ea"/>
                <a:cs typeface="メイリオ" panose="020B0604030504040204" pitchFamily="50" charset="-128"/>
              </a:rPr>
              <a:t>に</a:t>
            </a:r>
            <a:r>
              <a:rPr lang="ja-JP" altLang="en-US" sz="1400" dirty="0">
                <a:latin typeface="+mn-ea"/>
                <a:cs typeface="メイリオ" panose="020B0604030504040204" pitchFamily="50" charset="-128"/>
              </a:rPr>
              <a:t>しています。各種データは、最新のものとは限りません。</a:t>
            </a:r>
            <a:endParaRPr lang="en-US" altLang="ja-JP" sz="1400" dirty="0">
              <a:latin typeface="+mn-ea"/>
              <a:cs typeface="メイリオ" panose="020B0604030504040204" pitchFamily="50" charset="-128"/>
            </a:endParaRPr>
          </a:p>
          <a:p>
            <a:pPr marL="285750" indent="-285750">
              <a:buFont typeface="Wingdings" panose="05000000000000000000" pitchFamily="2" charset="2"/>
              <a:buChar char="l"/>
            </a:pPr>
            <a:r>
              <a:rPr lang="ja-JP" altLang="en-US" sz="1400" dirty="0">
                <a:latin typeface="+mn-ea"/>
                <a:cs typeface="メイリオ" panose="020B0604030504040204" pitchFamily="50" charset="-128"/>
              </a:rPr>
              <a:t>食品や栄養成分表示の例は、学習対象者がふだんよく見かけたり、利用したりしているものに置き換えることもできます。</a:t>
            </a:r>
            <a:endParaRPr lang="ja-JP" altLang="en-US" dirty="0">
              <a:latin typeface="+mn-ea"/>
            </a:endParaRPr>
          </a:p>
        </p:txBody>
      </p:sp>
    </p:spTree>
    <p:extLst>
      <p:ext uri="{BB962C8B-B14F-4D97-AF65-F5344CB8AC3E}">
        <p14:creationId xmlns:p14="http://schemas.microsoft.com/office/powerpoint/2010/main" val="3599675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p:cNvSpPr txBox="1">
            <a:spLocks/>
          </p:cNvSpPr>
          <p:nvPr/>
        </p:nvSpPr>
        <p:spPr>
          <a:xfrm>
            <a:off x="8684458" y="12273385"/>
            <a:ext cx="1714870" cy="954752"/>
          </a:xfrm>
          <a:prstGeom prst="rect">
            <a:avLst/>
          </a:prstGeom>
        </p:spPr>
        <p:txBody>
          <a:bodyPr vert="horz" lIns="142558" tIns="71279" rIns="142558" bIns="71279"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3" dirty="0">
                <a:latin typeface="+mn-ea"/>
              </a:rPr>
              <a:t>４</a:t>
            </a:r>
          </a:p>
        </p:txBody>
      </p:sp>
      <p:sp>
        <p:nvSpPr>
          <p:cNvPr id="4" name="正方形/長方形 3"/>
          <p:cNvSpPr/>
          <p:nvPr/>
        </p:nvSpPr>
        <p:spPr>
          <a:xfrm>
            <a:off x="2833305" y="5439502"/>
            <a:ext cx="3672000" cy="502702"/>
          </a:xfrm>
          <a:prstGeom prst="rect">
            <a:avLst/>
          </a:prstGeom>
        </p:spPr>
        <p:txBody>
          <a:bodyPr wrap="square">
            <a:spAutoFit/>
          </a:bodyPr>
          <a:lstStyle/>
          <a:p>
            <a:pPr>
              <a:lnSpc>
                <a:spcPts val="1559"/>
              </a:lnSpc>
            </a:pPr>
            <a:r>
              <a:rPr lang="ja-JP" altLang="en-US" sz="1780" dirty="0">
                <a:latin typeface="+mn-ea"/>
              </a:rPr>
              <a:t>通常の食事では摂取したエネルギーの</a:t>
            </a:r>
            <a:r>
              <a:rPr lang="en-US" altLang="ja-JP" sz="1780" dirty="0">
                <a:latin typeface="+mn-ea"/>
              </a:rPr>
              <a:t>10</a:t>
            </a:r>
            <a:r>
              <a:rPr lang="ja-JP" altLang="en-US" sz="1780" dirty="0">
                <a:latin typeface="+mn-ea"/>
              </a:rPr>
              <a:t>％程度</a:t>
            </a:r>
            <a:endParaRPr lang="en-US" altLang="ja-JP" sz="1780" dirty="0">
              <a:latin typeface="+mn-ea"/>
            </a:endParaRPr>
          </a:p>
        </p:txBody>
      </p:sp>
      <p:sp>
        <p:nvSpPr>
          <p:cNvPr id="5" name="フローチャート: 端子 4"/>
          <p:cNvSpPr/>
          <p:nvPr/>
        </p:nvSpPr>
        <p:spPr>
          <a:xfrm>
            <a:off x="604204" y="6274793"/>
            <a:ext cx="2196000" cy="432000"/>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latin typeface="+mn-ea"/>
              </a:rPr>
              <a:t>身体活動量</a:t>
            </a:r>
          </a:p>
        </p:txBody>
      </p:sp>
      <p:sp>
        <p:nvSpPr>
          <p:cNvPr id="6" name="正方形/長方形 5"/>
          <p:cNvSpPr/>
          <p:nvPr/>
        </p:nvSpPr>
        <p:spPr>
          <a:xfrm>
            <a:off x="2833306" y="4636671"/>
            <a:ext cx="3586001" cy="8014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780" dirty="0">
                <a:latin typeface="+mn-ea"/>
              </a:rPr>
              <a:t>食事により体内に吸収された栄養素が分解され</a:t>
            </a:r>
            <a:r>
              <a:rPr lang="ja-JP" altLang="en-US" sz="1780" dirty="0" smtClean="0">
                <a:latin typeface="+mn-ea"/>
              </a:rPr>
              <a:t>、その</a:t>
            </a:r>
            <a:r>
              <a:rPr lang="ja-JP" altLang="en-US" sz="1780" dirty="0">
                <a:latin typeface="+mn-ea"/>
              </a:rPr>
              <a:t>一部が体熱となって消費される量</a:t>
            </a:r>
            <a:endParaRPr lang="en-US" altLang="ja-JP" sz="1780" dirty="0">
              <a:latin typeface="+mn-ea"/>
            </a:endParaRPr>
          </a:p>
        </p:txBody>
      </p:sp>
      <p:sp>
        <p:nvSpPr>
          <p:cNvPr id="7" name="フローチャート: 端子 6"/>
          <p:cNvSpPr/>
          <p:nvPr/>
        </p:nvSpPr>
        <p:spPr>
          <a:xfrm>
            <a:off x="604204" y="4969861"/>
            <a:ext cx="2196000" cy="432000"/>
          </a:xfrm>
          <a:prstGeom prst="flowChartTerminator">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latin typeface="+mn-ea"/>
              </a:rPr>
              <a:t>食後の熱産生量</a:t>
            </a:r>
          </a:p>
        </p:txBody>
      </p:sp>
      <p:sp>
        <p:nvSpPr>
          <p:cNvPr id="8" name="正方形/長方形 7"/>
          <p:cNvSpPr/>
          <p:nvPr/>
        </p:nvSpPr>
        <p:spPr>
          <a:xfrm>
            <a:off x="2833306" y="6177765"/>
            <a:ext cx="2989978" cy="640175"/>
          </a:xfrm>
          <a:prstGeom prst="rect">
            <a:avLst/>
          </a:prstGeom>
        </p:spPr>
        <p:txBody>
          <a:bodyPr wrap="square">
            <a:spAutoFit/>
          </a:bodyPr>
          <a:lstStyle/>
          <a:p>
            <a:r>
              <a:rPr lang="ja-JP" altLang="en-US" sz="1780" dirty="0">
                <a:latin typeface="+mn-ea"/>
              </a:rPr>
              <a:t>歩行など身体を動かすことで消費する量</a:t>
            </a:r>
          </a:p>
        </p:txBody>
      </p:sp>
      <p:sp>
        <p:nvSpPr>
          <p:cNvPr id="13" name="テキスト ボックス 12"/>
          <p:cNvSpPr txBox="1"/>
          <p:nvPr/>
        </p:nvSpPr>
        <p:spPr>
          <a:xfrm>
            <a:off x="6299014" y="5606401"/>
            <a:ext cx="4212000" cy="356251"/>
          </a:xfrm>
          <a:prstGeom prst="rect">
            <a:avLst/>
          </a:prstGeom>
          <a:noFill/>
        </p:spPr>
        <p:txBody>
          <a:bodyPr wrap="square" rtlCol="0">
            <a:spAutoFit/>
          </a:bodyPr>
          <a:lstStyle/>
          <a:p>
            <a:pPr algn="ctr"/>
            <a:r>
              <a:rPr lang="en-US" altLang="ja-JP" sz="1715" dirty="0">
                <a:latin typeface="+mn-ea"/>
              </a:rPr>
              <a:t>〈</a:t>
            </a:r>
            <a:r>
              <a:rPr lang="ja-JP" altLang="en-US" sz="1715" dirty="0">
                <a:latin typeface="+mn-ea"/>
              </a:rPr>
              <a:t>身体活動によるエネルギー消費量（目安）</a:t>
            </a:r>
            <a:r>
              <a:rPr lang="en-US" altLang="ja-JP" sz="1715" dirty="0">
                <a:latin typeface="+mn-ea"/>
              </a:rPr>
              <a:t>〉</a:t>
            </a:r>
            <a:endParaRPr lang="ja-JP" altLang="en-US" sz="1715" dirty="0">
              <a:latin typeface="+mn-ea"/>
            </a:endParaRPr>
          </a:p>
        </p:txBody>
      </p:sp>
      <p:sp>
        <p:nvSpPr>
          <p:cNvPr id="15" name="テキスト ボックス 14"/>
          <p:cNvSpPr txBox="1"/>
          <p:nvPr/>
        </p:nvSpPr>
        <p:spPr>
          <a:xfrm>
            <a:off x="8190663" y="6762415"/>
            <a:ext cx="2161437" cy="307777"/>
          </a:xfrm>
          <a:prstGeom prst="rect">
            <a:avLst/>
          </a:prstGeom>
          <a:noFill/>
        </p:spPr>
        <p:txBody>
          <a:bodyPr wrap="square" rtlCol="0">
            <a:spAutoFit/>
          </a:bodyPr>
          <a:lstStyle/>
          <a:p>
            <a:r>
              <a:rPr lang="ja-JP" altLang="en-US" sz="1400" dirty="0">
                <a:latin typeface="+mn-ea"/>
              </a:rPr>
              <a:t>（体重</a:t>
            </a:r>
            <a:r>
              <a:rPr lang="en-US" altLang="ja-JP" sz="1400" dirty="0">
                <a:latin typeface="+mn-ea"/>
              </a:rPr>
              <a:t>60kg</a:t>
            </a:r>
            <a:r>
              <a:rPr lang="ja-JP" altLang="en-US" sz="1400" dirty="0">
                <a:latin typeface="+mn-ea"/>
              </a:rPr>
              <a:t>の人の場合）</a:t>
            </a:r>
            <a:endParaRPr lang="en-US" altLang="ja-JP" sz="1400" dirty="0">
              <a:latin typeface="+mn-ea"/>
            </a:endParaRPr>
          </a:p>
        </p:txBody>
      </p:sp>
      <p:sp>
        <p:nvSpPr>
          <p:cNvPr id="16" name="テキスト ボックス 15"/>
          <p:cNvSpPr txBox="1"/>
          <p:nvPr/>
        </p:nvSpPr>
        <p:spPr>
          <a:xfrm>
            <a:off x="6512863" y="5938747"/>
            <a:ext cx="3498156" cy="823302"/>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871"/>
              </a:lnSpc>
            </a:pPr>
            <a:r>
              <a:rPr lang="ja-JP" altLang="en-US" sz="1715" dirty="0">
                <a:latin typeface="+mn-ea"/>
              </a:rPr>
              <a:t>歩行（普通）</a:t>
            </a:r>
            <a:r>
              <a:rPr lang="en-US" altLang="ja-JP" sz="1715" dirty="0">
                <a:latin typeface="+mn-ea"/>
              </a:rPr>
              <a:t>10</a:t>
            </a:r>
            <a:r>
              <a:rPr lang="ja-JP" altLang="en-US" sz="1715" dirty="0">
                <a:latin typeface="+mn-ea"/>
              </a:rPr>
              <a:t>分　　　　　約</a:t>
            </a:r>
            <a:r>
              <a:rPr lang="en-US" altLang="ja-JP" sz="1715" dirty="0">
                <a:latin typeface="+mn-ea"/>
              </a:rPr>
              <a:t>20kcal</a:t>
            </a:r>
          </a:p>
          <a:p>
            <a:pPr>
              <a:lnSpc>
                <a:spcPts val="1871"/>
              </a:lnSpc>
            </a:pPr>
            <a:r>
              <a:rPr lang="ja-JP" altLang="en-US" sz="1715" dirty="0">
                <a:latin typeface="+mn-ea"/>
              </a:rPr>
              <a:t>自転車</a:t>
            </a:r>
            <a:r>
              <a:rPr lang="en-US" altLang="ja-JP" sz="1715" dirty="0">
                <a:latin typeface="+mn-ea"/>
              </a:rPr>
              <a:t>20</a:t>
            </a:r>
            <a:r>
              <a:rPr lang="ja-JP" altLang="en-US" sz="1715" dirty="0">
                <a:latin typeface="+mn-ea"/>
              </a:rPr>
              <a:t>分　　　　　　　  約</a:t>
            </a:r>
            <a:r>
              <a:rPr lang="en-US" altLang="ja-JP" sz="1715" dirty="0">
                <a:latin typeface="+mn-ea"/>
              </a:rPr>
              <a:t>60kcal</a:t>
            </a:r>
          </a:p>
          <a:p>
            <a:pPr>
              <a:lnSpc>
                <a:spcPts val="1871"/>
              </a:lnSpc>
            </a:pPr>
            <a:r>
              <a:rPr lang="ja-JP" altLang="en-US" sz="1715" dirty="0">
                <a:latin typeface="+mn-ea"/>
              </a:rPr>
              <a:t>ジョギング（軽い）</a:t>
            </a:r>
            <a:r>
              <a:rPr lang="en-US" altLang="ja-JP" sz="1715" dirty="0">
                <a:latin typeface="+mn-ea"/>
              </a:rPr>
              <a:t>30</a:t>
            </a:r>
            <a:r>
              <a:rPr lang="ja-JP" altLang="en-US" sz="1715" dirty="0">
                <a:latin typeface="+mn-ea"/>
              </a:rPr>
              <a:t>分　 約</a:t>
            </a:r>
            <a:r>
              <a:rPr lang="en-US" altLang="ja-JP" sz="1715" dirty="0">
                <a:latin typeface="+mn-ea"/>
              </a:rPr>
              <a:t>150kcal</a:t>
            </a:r>
            <a:endParaRPr lang="ja-JP" altLang="en-US" sz="1715" dirty="0">
              <a:latin typeface="+mn-ea"/>
            </a:endParaRPr>
          </a:p>
        </p:txBody>
      </p:sp>
      <p:sp>
        <p:nvSpPr>
          <p:cNvPr id="17" name="フローチャート: 端子 16"/>
          <p:cNvSpPr/>
          <p:nvPr/>
        </p:nvSpPr>
        <p:spPr>
          <a:xfrm>
            <a:off x="604204" y="3584718"/>
            <a:ext cx="2196000" cy="432000"/>
          </a:xfrm>
          <a:prstGeom prst="flowChartTerminator">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000" dirty="0">
                <a:latin typeface="+mn-ea"/>
              </a:rPr>
              <a:t>基礎代謝量</a:t>
            </a:r>
          </a:p>
        </p:txBody>
      </p:sp>
      <p:sp>
        <p:nvSpPr>
          <p:cNvPr id="18" name="正方形/長方形 17"/>
          <p:cNvSpPr/>
          <p:nvPr/>
        </p:nvSpPr>
        <p:spPr>
          <a:xfrm>
            <a:off x="2833305" y="3327736"/>
            <a:ext cx="3424393" cy="914096"/>
          </a:xfrm>
          <a:prstGeom prst="rect">
            <a:avLst/>
          </a:prstGeom>
        </p:spPr>
        <p:txBody>
          <a:bodyPr wrap="square">
            <a:spAutoFit/>
          </a:bodyPr>
          <a:lstStyle/>
          <a:p>
            <a:r>
              <a:rPr lang="ja-JP" altLang="en-US" sz="1780" dirty="0">
                <a:latin typeface="+mn-ea"/>
              </a:rPr>
              <a:t>呼吸をしたり、心臓を動かしたり、体温を調節したり、生命活動を保つために消費される量</a:t>
            </a:r>
          </a:p>
        </p:txBody>
      </p:sp>
      <p:sp>
        <p:nvSpPr>
          <p:cNvPr id="24" name="テキスト ボックス 23"/>
          <p:cNvSpPr txBox="1"/>
          <p:nvPr/>
        </p:nvSpPr>
        <p:spPr>
          <a:xfrm>
            <a:off x="2133599" y="96898"/>
            <a:ext cx="7849259" cy="492443"/>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600" dirty="0">
                <a:latin typeface="+mn-ea"/>
              </a:rPr>
              <a:t>どうすれば、エネルギー消費量をアップできるか？</a:t>
            </a:r>
          </a:p>
        </p:txBody>
      </p:sp>
      <p:sp>
        <p:nvSpPr>
          <p:cNvPr id="25" name="テキスト ボックス 24"/>
          <p:cNvSpPr txBox="1"/>
          <p:nvPr/>
        </p:nvSpPr>
        <p:spPr>
          <a:xfrm>
            <a:off x="557906" y="807317"/>
            <a:ext cx="9576000" cy="1754326"/>
          </a:xfrm>
          <a:prstGeom prst="rect">
            <a:avLst/>
          </a:prstGeom>
          <a:noFill/>
        </p:spPr>
        <p:txBody>
          <a:bodyPr wrap="square" rtlCol="0">
            <a:spAutoFit/>
          </a:bodyPr>
          <a:lstStyle/>
          <a:p>
            <a:r>
              <a:rPr lang="ja-JP" altLang="en-US" dirty="0" smtClean="0">
                <a:latin typeface="+mn-ea"/>
              </a:rPr>
              <a:t>エネルギー</a:t>
            </a:r>
            <a:r>
              <a:rPr lang="ja-JP" altLang="en-US" dirty="0">
                <a:latin typeface="+mn-ea"/>
              </a:rPr>
              <a:t>消費量には、基礎代謝量、食後の熱産生量、身体活動量が関係します。基礎代謝量は、生命活動を維持するために消費される量で必要不可欠であり、体重・体組成、年齢、性別等の影響を受けます。</a:t>
            </a:r>
          </a:p>
          <a:p>
            <a:r>
              <a:rPr lang="ja-JP" altLang="en-US" dirty="0" smtClean="0">
                <a:latin typeface="+mn-ea"/>
              </a:rPr>
              <a:t>運動</a:t>
            </a:r>
            <a:r>
              <a:rPr lang="ja-JP" altLang="en-US" dirty="0">
                <a:latin typeface="+mn-ea"/>
              </a:rPr>
              <a:t>することで、エネルギー消費量をアップできます。また、加齢と共に基礎代謝量が減少する背景には筋肉量の減少があります。適度な運動で筋肉量を維持すると、基礎代謝量の著しい減少を防ぎ、エネルギー消費量の維持につなげることもできます。</a:t>
            </a:r>
          </a:p>
        </p:txBody>
      </p:sp>
      <p:sp>
        <p:nvSpPr>
          <p:cNvPr id="27" name="フローチャート: 論理積ゲート 26"/>
          <p:cNvSpPr/>
          <p:nvPr/>
        </p:nvSpPr>
        <p:spPr>
          <a:xfrm>
            <a:off x="14513" y="29028"/>
            <a:ext cx="2061030" cy="6856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a:latin typeface="+mn-ea"/>
              </a:rPr>
              <a:t>ヒント</a:t>
            </a:r>
            <a:r>
              <a:rPr lang="ja-JP" altLang="en-US" sz="2600" dirty="0" smtClean="0">
                <a:latin typeface="+mn-ea"/>
              </a:rPr>
              <a:t>②</a:t>
            </a:r>
            <a:endParaRPr kumimoji="1" lang="ja-JP" altLang="en-US" sz="2600" dirty="0">
              <a:latin typeface="+mn-ea"/>
            </a:endParaRPr>
          </a:p>
        </p:txBody>
      </p:sp>
      <p:graphicFrame>
        <p:nvGraphicFramePr>
          <p:cNvPr id="31" name="表 30"/>
          <p:cNvGraphicFramePr>
            <a:graphicFrameLocks noGrp="1"/>
          </p:cNvGraphicFramePr>
          <p:nvPr>
            <p:extLst>
              <p:ext uri="{D42A27DB-BD31-4B8C-83A1-F6EECF244321}">
                <p14:modId xmlns:p14="http://schemas.microsoft.com/office/powerpoint/2010/main" val="3713699156"/>
              </p:ext>
            </p:extLst>
          </p:nvPr>
        </p:nvGraphicFramePr>
        <p:xfrm>
          <a:off x="6419307" y="3499045"/>
          <a:ext cx="3980021" cy="874078"/>
        </p:xfrm>
        <a:graphic>
          <a:graphicData uri="http://schemas.openxmlformats.org/drawingml/2006/table">
            <a:tbl>
              <a:tblPr firstRow="1" bandRow="1">
                <a:tableStyleId>{5940675A-B579-460E-94D1-54222C63F5DA}</a:tableStyleId>
              </a:tblPr>
              <a:tblGrid>
                <a:gridCol w="1293412">
                  <a:extLst>
                    <a:ext uri="{9D8B030D-6E8A-4147-A177-3AD203B41FA5}">
                      <a16:colId xmlns:a16="http://schemas.microsoft.com/office/drawing/2014/main" xmlns="" val="20000"/>
                    </a:ext>
                  </a:extLst>
                </a:gridCol>
                <a:gridCol w="1303179">
                  <a:extLst>
                    <a:ext uri="{9D8B030D-6E8A-4147-A177-3AD203B41FA5}">
                      <a16:colId xmlns:a16="http://schemas.microsoft.com/office/drawing/2014/main" xmlns="" val="20001"/>
                    </a:ext>
                  </a:extLst>
                </a:gridCol>
                <a:gridCol w="1383430">
                  <a:extLst>
                    <a:ext uri="{9D8B030D-6E8A-4147-A177-3AD203B41FA5}">
                      <a16:colId xmlns:a16="http://schemas.microsoft.com/office/drawing/2014/main" xmlns="" val="20002"/>
                    </a:ext>
                  </a:extLst>
                </a:gridCol>
              </a:tblGrid>
              <a:tr h="762919">
                <a:tc>
                  <a:txBody>
                    <a:bodyPr/>
                    <a:lstStyle/>
                    <a:p>
                      <a:r>
                        <a:rPr kumimoji="1" lang="en-US" altLang="ja-JP" sz="1600" b="0" dirty="0">
                          <a:latin typeface="+mj-ea"/>
                          <a:ea typeface="+mj-ea"/>
                        </a:rPr>
                        <a:t>20-40</a:t>
                      </a:r>
                      <a:r>
                        <a:rPr kumimoji="1" lang="ja-JP" altLang="en-US" sz="1600" b="0" dirty="0">
                          <a:latin typeface="+mj-ea"/>
                          <a:ea typeface="+mj-ea"/>
                        </a:rPr>
                        <a:t>歳代</a:t>
                      </a:r>
                    </a:p>
                    <a:p>
                      <a:r>
                        <a:rPr kumimoji="1" lang="en-US" altLang="ja-JP" sz="1600" b="0" dirty="0">
                          <a:latin typeface="+mj-ea"/>
                          <a:ea typeface="+mj-ea"/>
                        </a:rPr>
                        <a:t>50-60</a:t>
                      </a:r>
                      <a:r>
                        <a:rPr kumimoji="1" lang="ja-JP" altLang="en-US" sz="1600" b="0" dirty="0">
                          <a:latin typeface="+mj-ea"/>
                          <a:ea typeface="+mj-ea"/>
                        </a:rPr>
                        <a:t>歳代</a:t>
                      </a:r>
                    </a:p>
                    <a:p>
                      <a:r>
                        <a:rPr kumimoji="1" lang="en-US" altLang="ja-JP" sz="1600" b="0" dirty="0">
                          <a:latin typeface="+mj-ea"/>
                          <a:ea typeface="+mj-ea"/>
                        </a:rPr>
                        <a:t>70</a:t>
                      </a:r>
                      <a:r>
                        <a:rPr kumimoji="1" lang="ja-JP" altLang="en-US" sz="1600" b="0" dirty="0">
                          <a:latin typeface="+mj-ea"/>
                          <a:ea typeface="+mj-ea"/>
                        </a:rPr>
                        <a:t>歳以上</a:t>
                      </a:r>
                    </a:p>
                  </a:txBody>
                  <a:tcPr marL="142558" marR="142558" marT="71279" marB="71279"/>
                </a:tc>
                <a:tc>
                  <a:txBody>
                    <a:bodyPr/>
                    <a:lstStyle/>
                    <a:p>
                      <a:r>
                        <a:rPr kumimoji="1" lang="ja-JP" altLang="en-US" sz="1600" b="0" dirty="0">
                          <a:latin typeface="+mj-ea"/>
                          <a:ea typeface="+mj-ea"/>
                        </a:rPr>
                        <a:t>約</a:t>
                      </a:r>
                      <a:r>
                        <a:rPr kumimoji="1" lang="en-US" altLang="ja-JP" sz="1600" b="0" dirty="0">
                          <a:latin typeface="+mj-ea"/>
                          <a:ea typeface="+mj-ea"/>
                        </a:rPr>
                        <a:t>1,500kcal</a:t>
                      </a:r>
                      <a:endParaRPr kumimoji="1" lang="ja-JP" altLang="en-US" sz="1600" b="0" dirty="0">
                        <a:latin typeface="+mj-ea"/>
                        <a:ea typeface="+mj-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j-ea"/>
                          <a:ea typeface="+mj-ea"/>
                          <a:cs typeface="+mn-cs"/>
                        </a:rPr>
                        <a:t>約</a:t>
                      </a:r>
                      <a:r>
                        <a:rPr kumimoji="1" lang="en-US" altLang="ja-JP" sz="1600" b="0" kern="1200" dirty="0">
                          <a:solidFill>
                            <a:schemeClr val="tx1"/>
                          </a:solidFill>
                          <a:latin typeface="+mj-ea"/>
                          <a:ea typeface="+mj-ea"/>
                          <a:cs typeface="+mn-cs"/>
                        </a:rPr>
                        <a:t>1,400kcal</a:t>
                      </a:r>
                      <a:endParaRPr kumimoji="1" lang="ja-JP" altLang="en-US" sz="1600" b="0" dirty="0">
                        <a:latin typeface="+mj-ea"/>
                        <a:ea typeface="+mj-ea"/>
                      </a:endParaRPr>
                    </a:p>
                    <a:p>
                      <a:r>
                        <a:rPr kumimoji="1" lang="ja-JP" altLang="en-US" sz="1600" b="0" kern="1200" dirty="0">
                          <a:solidFill>
                            <a:schemeClr val="tx1"/>
                          </a:solidFill>
                          <a:latin typeface="+mj-ea"/>
                          <a:ea typeface="+mj-ea"/>
                          <a:cs typeface="+mn-cs"/>
                        </a:rPr>
                        <a:t>約</a:t>
                      </a:r>
                      <a:r>
                        <a:rPr kumimoji="1" lang="en-US" altLang="ja-JP" sz="1600" b="0" kern="1200" dirty="0">
                          <a:solidFill>
                            <a:schemeClr val="tx1"/>
                          </a:solidFill>
                          <a:latin typeface="+mj-ea"/>
                          <a:ea typeface="+mj-ea"/>
                          <a:cs typeface="+mn-cs"/>
                        </a:rPr>
                        <a:t>1,300kcal</a:t>
                      </a:r>
                      <a:endParaRPr kumimoji="1" lang="ja-JP" altLang="en-US" sz="1600" b="0" dirty="0">
                        <a:latin typeface="+mj-ea"/>
                        <a:ea typeface="+mj-ea"/>
                      </a:endParaRPr>
                    </a:p>
                  </a:txBody>
                  <a:tcPr marL="142558" marR="142558" marT="71279" marB="71279"/>
                </a:tc>
                <a:tc>
                  <a:txBody>
                    <a:bodyPr/>
                    <a:lstStyle/>
                    <a:p>
                      <a:r>
                        <a:rPr kumimoji="1" lang="ja-JP" altLang="en-US" sz="1600" b="0" kern="1200" dirty="0">
                          <a:solidFill>
                            <a:schemeClr val="tx1"/>
                          </a:solidFill>
                          <a:latin typeface="+mj-ea"/>
                          <a:ea typeface="+mj-ea"/>
                          <a:cs typeface="+mn-cs"/>
                        </a:rPr>
                        <a:t>約</a:t>
                      </a:r>
                      <a:r>
                        <a:rPr kumimoji="1" lang="en-US" altLang="ja-JP" sz="1600" b="0" kern="1200" dirty="0">
                          <a:solidFill>
                            <a:schemeClr val="tx1"/>
                          </a:solidFill>
                          <a:latin typeface="+mj-ea"/>
                          <a:ea typeface="+mj-ea"/>
                          <a:cs typeface="+mn-cs"/>
                        </a:rPr>
                        <a:t>1,100kca</a:t>
                      </a:r>
                      <a:r>
                        <a:rPr kumimoji="1" lang="ja-JP" altLang="en-US" sz="1600" b="0" kern="1200" dirty="0">
                          <a:solidFill>
                            <a:schemeClr val="tx1"/>
                          </a:solidFill>
                          <a:latin typeface="+mj-ea"/>
                          <a:ea typeface="+mj-ea"/>
                          <a:cs typeface="+mn-cs"/>
                        </a:rPr>
                        <a:t>ｌ</a:t>
                      </a:r>
                      <a:endParaRPr kumimoji="1" lang="ja-JP" altLang="en-US" sz="1600" b="0" dirty="0">
                        <a:latin typeface="+mj-ea"/>
                        <a:ea typeface="+mj-ea"/>
                      </a:endParaRPr>
                    </a:p>
                    <a:p>
                      <a:r>
                        <a:rPr kumimoji="1" lang="ja-JP" altLang="en-US" sz="1600" b="0" kern="1200" dirty="0">
                          <a:solidFill>
                            <a:schemeClr val="tx1"/>
                          </a:solidFill>
                          <a:latin typeface="+mj-ea"/>
                          <a:ea typeface="+mj-ea"/>
                          <a:cs typeface="+mn-cs"/>
                        </a:rPr>
                        <a:t>約</a:t>
                      </a:r>
                      <a:r>
                        <a:rPr kumimoji="1" lang="en-US" altLang="ja-JP" sz="1600" b="0" kern="1200" dirty="0">
                          <a:solidFill>
                            <a:schemeClr val="tx1"/>
                          </a:solidFill>
                          <a:latin typeface="+mj-ea"/>
                          <a:ea typeface="+mj-ea"/>
                          <a:cs typeface="+mn-cs"/>
                        </a:rPr>
                        <a:t>1,100kca</a:t>
                      </a:r>
                      <a:r>
                        <a:rPr kumimoji="1" lang="ja-JP" altLang="en-US" sz="1600" b="0" kern="1200" dirty="0">
                          <a:solidFill>
                            <a:schemeClr val="tx1"/>
                          </a:solidFill>
                          <a:latin typeface="+mj-ea"/>
                          <a:ea typeface="+mj-ea"/>
                          <a:cs typeface="+mn-cs"/>
                        </a:rPr>
                        <a:t>ｌ</a:t>
                      </a:r>
                      <a:endParaRPr kumimoji="1" lang="ja-JP" altLang="en-US" sz="1600" b="0" dirty="0">
                        <a:latin typeface="+mj-ea"/>
                        <a:ea typeface="+mj-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latin typeface="+mj-ea"/>
                          <a:ea typeface="+mj-ea"/>
                          <a:cs typeface="+mn-cs"/>
                        </a:rPr>
                        <a:t>約</a:t>
                      </a:r>
                      <a:r>
                        <a:rPr kumimoji="1" lang="en-US" altLang="ja-JP" sz="1600" b="0" kern="1200" dirty="0">
                          <a:solidFill>
                            <a:schemeClr val="tx1"/>
                          </a:solidFill>
                          <a:latin typeface="+mj-ea"/>
                          <a:ea typeface="+mj-ea"/>
                          <a:cs typeface="+mn-cs"/>
                        </a:rPr>
                        <a:t>1,000kca</a:t>
                      </a:r>
                      <a:r>
                        <a:rPr kumimoji="1" lang="ja-JP" altLang="en-US" sz="1600" b="0" kern="1200" dirty="0">
                          <a:solidFill>
                            <a:schemeClr val="tx1"/>
                          </a:solidFill>
                          <a:latin typeface="+mj-ea"/>
                          <a:ea typeface="+mj-ea"/>
                          <a:cs typeface="+mn-cs"/>
                        </a:rPr>
                        <a:t>ｌ</a:t>
                      </a:r>
                      <a:endParaRPr kumimoji="1" lang="ja-JP" altLang="en-US" sz="1600" b="0" dirty="0">
                        <a:latin typeface="+mj-ea"/>
                        <a:ea typeface="+mj-ea"/>
                      </a:endParaRPr>
                    </a:p>
                  </a:txBody>
                  <a:tcPr marL="142558" marR="142558" marT="71279" marB="71279"/>
                </a:tc>
                <a:extLst>
                  <a:ext uri="{0D108BD9-81ED-4DB2-BD59-A6C34878D82A}">
                    <a16:rowId xmlns:a16="http://schemas.microsoft.com/office/drawing/2014/main" xmlns="" val="10000"/>
                  </a:ext>
                </a:extLst>
              </a:tr>
            </a:tbl>
          </a:graphicData>
        </a:graphic>
      </p:graphicFrame>
      <p:sp>
        <p:nvSpPr>
          <p:cNvPr id="32" name="テキスト ボックス 31"/>
          <p:cNvSpPr txBox="1"/>
          <p:nvPr/>
        </p:nvSpPr>
        <p:spPr>
          <a:xfrm>
            <a:off x="7965952" y="3187967"/>
            <a:ext cx="1208370" cy="344261"/>
          </a:xfrm>
          <a:prstGeom prst="rect">
            <a:avLst/>
          </a:prstGeom>
          <a:noFill/>
        </p:spPr>
        <p:txBody>
          <a:bodyPr wrap="square" rtlCol="0">
            <a:spAutoFit/>
          </a:bodyPr>
          <a:lstStyle/>
          <a:p>
            <a:r>
              <a:rPr lang="ja-JP" altLang="en-US" sz="1637" dirty="0">
                <a:latin typeface="+mn-ea"/>
              </a:rPr>
              <a:t>男性</a:t>
            </a:r>
          </a:p>
        </p:txBody>
      </p:sp>
      <p:sp>
        <p:nvSpPr>
          <p:cNvPr id="33" name="テキスト ボックス 32"/>
          <p:cNvSpPr txBox="1"/>
          <p:nvPr/>
        </p:nvSpPr>
        <p:spPr>
          <a:xfrm>
            <a:off x="9352566" y="3240368"/>
            <a:ext cx="1208370" cy="344261"/>
          </a:xfrm>
          <a:prstGeom prst="rect">
            <a:avLst/>
          </a:prstGeom>
          <a:noFill/>
        </p:spPr>
        <p:txBody>
          <a:bodyPr wrap="square" rtlCol="0">
            <a:spAutoFit/>
          </a:bodyPr>
          <a:lstStyle/>
          <a:p>
            <a:r>
              <a:rPr lang="ja-JP" altLang="en-US" sz="1637" dirty="0">
                <a:latin typeface="+mn-ea"/>
              </a:rPr>
              <a:t>女性　　　　　　　　　　　　　　　　　　　　　　　　</a:t>
            </a:r>
          </a:p>
        </p:txBody>
      </p:sp>
      <p:sp>
        <p:nvSpPr>
          <p:cNvPr id="34" name="テキスト ボックス 33"/>
          <p:cNvSpPr txBox="1"/>
          <p:nvPr/>
        </p:nvSpPr>
        <p:spPr>
          <a:xfrm>
            <a:off x="6299014" y="2927104"/>
            <a:ext cx="2480928" cy="356251"/>
          </a:xfrm>
          <a:prstGeom prst="rect">
            <a:avLst/>
          </a:prstGeom>
          <a:noFill/>
        </p:spPr>
        <p:txBody>
          <a:bodyPr wrap="square" rtlCol="0">
            <a:spAutoFit/>
          </a:bodyPr>
          <a:lstStyle/>
          <a:p>
            <a:r>
              <a:rPr lang="en-US" altLang="ja-JP" sz="1715" dirty="0">
                <a:latin typeface="+mn-ea"/>
              </a:rPr>
              <a:t>〈</a:t>
            </a:r>
            <a:r>
              <a:rPr lang="ja-JP" altLang="en-US" sz="1715" dirty="0">
                <a:latin typeface="+mn-ea"/>
              </a:rPr>
              <a:t>基礎代謝量（目安）</a:t>
            </a:r>
            <a:r>
              <a:rPr lang="en-US" altLang="ja-JP" sz="1715" dirty="0">
                <a:latin typeface="+mn-ea"/>
              </a:rPr>
              <a:t>〉</a:t>
            </a:r>
            <a:endParaRPr lang="ja-JP" altLang="en-US" sz="1715" dirty="0">
              <a:latin typeface="+mn-ea"/>
            </a:endParaRPr>
          </a:p>
        </p:txBody>
      </p:sp>
      <p:sp>
        <p:nvSpPr>
          <p:cNvPr id="35" name="テキスト ボックス 34"/>
          <p:cNvSpPr txBox="1"/>
          <p:nvPr/>
        </p:nvSpPr>
        <p:spPr>
          <a:xfrm>
            <a:off x="8698975" y="4415176"/>
            <a:ext cx="2007355" cy="271869"/>
          </a:xfrm>
          <a:prstGeom prst="rect">
            <a:avLst/>
          </a:prstGeom>
          <a:noFill/>
        </p:spPr>
        <p:txBody>
          <a:bodyPr wrap="square" rtlCol="0">
            <a:spAutoFit/>
          </a:bodyPr>
          <a:lstStyle/>
          <a:p>
            <a:pPr>
              <a:lnSpc>
                <a:spcPts val="1403"/>
              </a:lnSpc>
            </a:pPr>
            <a:r>
              <a:rPr lang="ja-JP" altLang="en-US" sz="1403" dirty="0">
                <a:latin typeface="+mn-ea"/>
              </a:rPr>
              <a:t>（平均的体重の場合）</a:t>
            </a:r>
            <a:endParaRPr lang="en-US" altLang="ja-JP" sz="1403" dirty="0">
              <a:latin typeface="+mn-ea"/>
            </a:endParaRPr>
          </a:p>
        </p:txBody>
      </p:sp>
      <p:grpSp>
        <p:nvGrpSpPr>
          <p:cNvPr id="29" name="グループ化 28"/>
          <p:cNvGrpSpPr/>
          <p:nvPr/>
        </p:nvGrpSpPr>
        <p:grpSpPr>
          <a:xfrm>
            <a:off x="195539" y="2765076"/>
            <a:ext cx="2107792" cy="3773843"/>
            <a:chOff x="323875" y="2765076"/>
            <a:chExt cx="2107792" cy="3773843"/>
          </a:xfrm>
        </p:grpSpPr>
        <p:sp>
          <p:nvSpPr>
            <p:cNvPr id="19" name="正方形/長方形 18"/>
            <p:cNvSpPr/>
            <p:nvPr/>
          </p:nvSpPr>
          <p:spPr>
            <a:xfrm>
              <a:off x="323875" y="2765076"/>
              <a:ext cx="2107792" cy="50066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71" dirty="0">
                  <a:latin typeface="+mn-ea"/>
                </a:rPr>
                <a:t>エネルギー消費量</a:t>
              </a:r>
            </a:p>
          </p:txBody>
        </p:sp>
        <p:cxnSp>
          <p:nvCxnSpPr>
            <p:cNvPr id="10" name="カギ線コネクタ 9"/>
            <p:cNvCxnSpPr/>
            <p:nvPr/>
          </p:nvCxnSpPr>
          <p:spPr>
            <a:xfrm rot="16200000" flipH="1">
              <a:off x="-1020820" y="4774919"/>
              <a:ext cx="3276000" cy="252000"/>
            </a:xfrm>
            <a:prstGeom prst="bentConnector2">
              <a:avLst/>
            </a:prstGeom>
            <a:ln w="6350"/>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492463" y="5180606"/>
              <a:ext cx="25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492463" y="3778859"/>
              <a:ext cx="252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0" name="正方形/長方形 29"/>
          <p:cNvSpPr/>
          <p:nvPr/>
        </p:nvSpPr>
        <p:spPr>
          <a:xfrm>
            <a:off x="6927389" y="4659598"/>
            <a:ext cx="3590005" cy="348813"/>
          </a:xfrm>
          <a:prstGeom prst="rect">
            <a:avLst/>
          </a:prstGeom>
        </p:spPr>
        <p:txBody>
          <a:bodyPr wrap="square">
            <a:spAutoFit/>
          </a:bodyPr>
          <a:lstStyle/>
          <a:p>
            <a:pPr>
              <a:lnSpc>
                <a:spcPts val="1000"/>
              </a:lnSpc>
            </a:pPr>
            <a:r>
              <a:rPr lang="ja-JP" altLang="en-US" sz="1100" dirty="0">
                <a:latin typeface="+mn-ea"/>
              </a:rPr>
              <a:t>資料：厚生労働省「「日本人の食事摂取基準（</a:t>
            </a:r>
            <a:r>
              <a:rPr lang="en-US" altLang="ja-JP" sz="1100" dirty="0">
                <a:latin typeface="+mn-ea"/>
              </a:rPr>
              <a:t>2015</a:t>
            </a:r>
            <a:r>
              <a:rPr lang="ja-JP" altLang="en-US" sz="1100" dirty="0">
                <a:latin typeface="+mn-ea"/>
              </a:rPr>
              <a:t>年版）」</a:t>
            </a:r>
            <a:endParaRPr lang="en-US" altLang="ja-JP" sz="1100" dirty="0">
              <a:latin typeface="+mn-ea"/>
            </a:endParaRPr>
          </a:p>
          <a:p>
            <a:pPr>
              <a:lnSpc>
                <a:spcPts val="1000"/>
              </a:lnSpc>
            </a:pPr>
            <a:r>
              <a:rPr lang="ja-JP" altLang="en-US" sz="1100" dirty="0">
                <a:latin typeface="+mn-ea"/>
              </a:rPr>
              <a:t>　　　　を参考に作成</a:t>
            </a:r>
          </a:p>
        </p:txBody>
      </p:sp>
      <p:cxnSp>
        <p:nvCxnSpPr>
          <p:cNvPr id="36" name="直線コネクタ 35"/>
          <p:cNvCxnSpPr/>
          <p:nvPr/>
        </p:nvCxnSpPr>
        <p:spPr>
          <a:xfrm>
            <a:off x="744802" y="712351"/>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822246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231635" y="3101582"/>
            <a:ext cx="10233368" cy="4017501"/>
            <a:chOff x="231635" y="1704883"/>
            <a:chExt cx="10233368" cy="4017501"/>
          </a:xfrm>
        </p:grpSpPr>
        <p:grpSp>
          <p:nvGrpSpPr>
            <p:cNvPr id="32" name="グループ化 31"/>
            <p:cNvGrpSpPr/>
            <p:nvPr/>
          </p:nvGrpSpPr>
          <p:grpSpPr>
            <a:xfrm>
              <a:off x="359294" y="3501036"/>
              <a:ext cx="1317988" cy="1176740"/>
              <a:chOff x="2061844" y="3200917"/>
              <a:chExt cx="1037685" cy="910261"/>
            </a:xfrm>
          </p:grpSpPr>
          <p:sp>
            <p:nvSpPr>
              <p:cNvPr id="42" name="テキスト ボックス 41"/>
              <p:cNvSpPr txBox="1"/>
              <p:nvPr/>
            </p:nvSpPr>
            <p:spPr>
              <a:xfrm>
                <a:off x="2080505" y="3424443"/>
                <a:ext cx="1019024" cy="461179"/>
              </a:xfrm>
              <a:prstGeom prst="rect">
                <a:avLst/>
              </a:prstGeom>
              <a:solidFill>
                <a:schemeClr val="bg1"/>
              </a:solidFill>
            </p:spPr>
            <p:txBody>
              <a:bodyPr wrap="square" rtlCol="0">
                <a:spAutoFit/>
              </a:bodyPr>
              <a:lstStyle/>
              <a:p>
                <a:pPr algn="ctr"/>
                <a:r>
                  <a:rPr lang="ja-JP" altLang="en-US" sz="1637" b="1" dirty="0">
                    <a:latin typeface="+mn-ea"/>
                  </a:rPr>
                  <a:t>エネルギー摂取量</a:t>
                </a:r>
              </a:p>
            </p:txBody>
          </p:sp>
          <p:sp>
            <p:nvSpPr>
              <p:cNvPr id="43" name="円/楕円 42"/>
              <p:cNvSpPr/>
              <p:nvPr/>
            </p:nvSpPr>
            <p:spPr>
              <a:xfrm>
                <a:off x="2061844" y="3200917"/>
                <a:ext cx="995759" cy="910261"/>
              </a:xfrm>
              <a:prstGeom prst="ellipse">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grpSp>
        <p:grpSp>
          <p:nvGrpSpPr>
            <p:cNvPr id="33" name="グループ化 32"/>
            <p:cNvGrpSpPr/>
            <p:nvPr/>
          </p:nvGrpSpPr>
          <p:grpSpPr>
            <a:xfrm>
              <a:off x="2498102" y="3018553"/>
              <a:ext cx="1357806" cy="1176740"/>
              <a:chOff x="3637450" y="3239106"/>
              <a:chExt cx="1069036" cy="910261"/>
            </a:xfrm>
          </p:grpSpPr>
          <p:sp>
            <p:nvSpPr>
              <p:cNvPr id="40" name="テキスト ボックス 39"/>
              <p:cNvSpPr txBox="1"/>
              <p:nvPr/>
            </p:nvSpPr>
            <p:spPr>
              <a:xfrm>
                <a:off x="3637450" y="3465362"/>
                <a:ext cx="1069036" cy="461179"/>
              </a:xfrm>
              <a:prstGeom prst="rect">
                <a:avLst/>
              </a:prstGeom>
              <a:solidFill>
                <a:schemeClr val="bg1"/>
              </a:solidFill>
            </p:spPr>
            <p:txBody>
              <a:bodyPr wrap="square" rtlCol="0">
                <a:spAutoFit/>
              </a:bodyPr>
              <a:lstStyle/>
              <a:p>
                <a:pPr algn="ctr"/>
                <a:r>
                  <a:rPr lang="ja-JP" altLang="en-US" sz="1637" b="1" dirty="0">
                    <a:latin typeface="+mn-ea"/>
                  </a:rPr>
                  <a:t>エネルギー消費量</a:t>
                </a:r>
              </a:p>
            </p:txBody>
          </p:sp>
          <p:sp>
            <p:nvSpPr>
              <p:cNvPr id="41" name="円/楕円 40"/>
              <p:cNvSpPr/>
              <p:nvPr/>
            </p:nvSpPr>
            <p:spPr>
              <a:xfrm>
                <a:off x="3660265" y="3239106"/>
                <a:ext cx="995759" cy="910261"/>
              </a:xfrm>
              <a:prstGeom prst="ellipse">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grpSp>
        <p:cxnSp>
          <p:nvCxnSpPr>
            <p:cNvPr id="34" name="直線コネクタ 33"/>
            <p:cNvCxnSpPr/>
            <p:nvPr/>
          </p:nvCxnSpPr>
          <p:spPr>
            <a:xfrm>
              <a:off x="428086" y="4687919"/>
              <a:ext cx="112053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a:xfrm flipV="1">
              <a:off x="984370" y="4334568"/>
              <a:ext cx="2169194" cy="482089"/>
            </a:xfrm>
            <a:prstGeom prst="line">
              <a:avLst/>
            </a:prstGeom>
            <a:ln w="12700"/>
          </p:spPr>
          <p:style>
            <a:lnRef idx="1">
              <a:schemeClr val="dk1"/>
            </a:lnRef>
            <a:fillRef idx="0">
              <a:schemeClr val="dk1"/>
            </a:fillRef>
            <a:effectRef idx="0">
              <a:schemeClr val="dk1"/>
            </a:effectRef>
            <a:fontRef idx="minor">
              <a:schemeClr val="tx1"/>
            </a:fontRef>
          </p:style>
        </p:cxnSp>
        <p:sp>
          <p:nvSpPr>
            <p:cNvPr id="37" name="二等辺三角形 36"/>
            <p:cNvSpPr/>
            <p:nvPr/>
          </p:nvSpPr>
          <p:spPr>
            <a:xfrm>
              <a:off x="1937984" y="4555523"/>
              <a:ext cx="537755" cy="416550"/>
            </a:xfrm>
            <a:prstGeom prst="triangle">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cxnSp>
          <p:nvCxnSpPr>
            <p:cNvPr id="38" name="直線コネクタ 37"/>
            <p:cNvCxnSpPr/>
            <p:nvPr/>
          </p:nvCxnSpPr>
          <p:spPr>
            <a:xfrm flipV="1">
              <a:off x="983301" y="4704286"/>
              <a:ext cx="0" cy="11515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3153564" y="4226581"/>
              <a:ext cx="0" cy="11515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428086" y="4555523"/>
              <a:ext cx="2" cy="127990"/>
            </a:xfrm>
            <a:prstGeom prst="line">
              <a:avLst/>
            </a:prstGeom>
            <a:ln w="12700"/>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1543926" y="4541221"/>
              <a:ext cx="4691" cy="146698"/>
            </a:xfrm>
            <a:prstGeom prst="line">
              <a:avLst/>
            </a:prstGeom>
            <a:ln w="12700"/>
          </p:spPr>
          <p:style>
            <a:lnRef idx="1">
              <a:schemeClr val="dk1"/>
            </a:lnRef>
            <a:fillRef idx="0">
              <a:schemeClr val="dk1"/>
            </a:fillRef>
            <a:effectRef idx="0">
              <a:schemeClr val="dk1"/>
            </a:effectRef>
            <a:fontRef idx="minor">
              <a:schemeClr val="tx1"/>
            </a:fontRef>
          </p:style>
        </p:cxnSp>
        <p:grpSp>
          <p:nvGrpSpPr>
            <p:cNvPr id="15" name="グループ化 14"/>
            <p:cNvGrpSpPr/>
            <p:nvPr/>
          </p:nvGrpSpPr>
          <p:grpSpPr>
            <a:xfrm>
              <a:off x="2558033" y="4080050"/>
              <a:ext cx="1123365" cy="151152"/>
              <a:chOff x="1739913" y="4979566"/>
              <a:chExt cx="714135" cy="57430"/>
            </a:xfrm>
          </p:grpSpPr>
          <p:cxnSp>
            <p:nvCxnSpPr>
              <p:cNvPr id="35" name="直線コネクタ 34"/>
              <p:cNvCxnSpPr/>
              <p:nvPr/>
            </p:nvCxnSpPr>
            <p:spPr>
              <a:xfrm flipV="1">
                <a:off x="1739913" y="5035240"/>
                <a:ext cx="714096" cy="1725"/>
              </a:xfrm>
              <a:prstGeom prst="line">
                <a:avLst/>
              </a:prstGeom>
              <a:ln w="12700"/>
            </p:spPr>
            <p:style>
              <a:lnRef idx="1">
                <a:schemeClr val="dk1"/>
              </a:lnRef>
              <a:fillRef idx="0">
                <a:schemeClr val="dk1"/>
              </a:fillRef>
              <a:effectRef idx="0">
                <a:schemeClr val="dk1"/>
              </a:effectRef>
              <a:fontRef idx="minor">
                <a:schemeClr val="tx1"/>
              </a:fontRef>
            </p:style>
          </p:cxnSp>
          <p:cxnSp>
            <p:nvCxnSpPr>
              <p:cNvPr id="30" name="直線コネクタ 29"/>
              <p:cNvCxnSpPr/>
              <p:nvPr/>
            </p:nvCxnSpPr>
            <p:spPr>
              <a:xfrm>
                <a:off x="1739913" y="4979566"/>
                <a:ext cx="0" cy="57399"/>
              </a:xfrm>
              <a:prstGeom prst="line">
                <a:avLst/>
              </a:prstGeom>
              <a:ln w="12700"/>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a:xfrm flipH="1">
                <a:off x="2453973" y="4992423"/>
                <a:ext cx="75" cy="44573"/>
              </a:xfrm>
              <a:prstGeom prst="line">
                <a:avLst/>
              </a:prstGeom>
              <a:ln w="12700"/>
            </p:spPr>
            <p:style>
              <a:lnRef idx="1">
                <a:schemeClr val="dk1"/>
              </a:lnRef>
              <a:fillRef idx="0">
                <a:schemeClr val="dk1"/>
              </a:fillRef>
              <a:effectRef idx="0">
                <a:schemeClr val="dk1"/>
              </a:effectRef>
              <a:fontRef idx="minor">
                <a:schemeClr val="tx1"/>
              </a:fontRef>
            </p:style>
          </p:cxnSp>
        </p:grpSp>
        <p:sp>
          <p:nvSpPr>
            <p:cNvPr id="18" name="角丸四角形 17"/>
            <p:cNvSpPr/>
            <p:nvPr/>
          </p:nvSpPr>
          <p:spPr>
            <a:xfrm>
              <a:off x="4338435" y="2650452"/>
              <a:ext cx="942228" cy="2655755"/>
            </a:xfrm>
            <a:prstGeom prst="roundRect">
              <a:avLst/>
            </a:prstGeom>
            <a:ln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183" dirty="0">
                  <a:latin typeface="+mn-ea"/>
                </a:rPr>
                <a:t>肥満</a:t>
              </a:r>
            </a:p>
          </p:txBody>
        </p:sp>
        <p:sp>
          <p:nvSpPr>
            <p:cNvPr id="44" name="テキスト ボックス 43"/>
            <p:cNvSpPr txBox="1"/>
            <p:nvPr/>
          </p:nvSpPr>
          <p:spPr>
            <a:xfrm>
              <a:off x="387542" y="2341694"/>
              <a:ext cx="1587251" cy="668132"/>
            </a:xfrm>
            <a:prstGeom prst="rect">
              <a:avLst/>
            </a:prstGeom>
            <a:noFill/>
          </p:spPr>
          <p:txBody>
            <a:bodyPr wrap="square" rtlCol="0">
              <a:spAutoFit/>
            </a:bodyPr>
            <a:lstStyle/>
            <a:p>
              <a:r>
                <a:rPr lang="ja-JP" altLang="en-US" sz="1871" dirty="0">
                  <a:latin typeface="+mn-ea"/>
                </a:rPr>
                <a:t>エネルギー</a:t>
              </a:r>
              <a:endParaRPr lang="en-US" altLang="ja-JP" sz="1871" dirty="0">
                <a:latin typeface="+mn-ea"/>
              </a:endParaRPr>
            </a:p>
            <a:p>
              <a:r>
                <a:rPr lang="ja-JP" altLang="en-US" sz="1871" dirty="0">
                  <a:latin typeface="+mn-ea"/>
                </a:rPr>
                <a:t>摂取量</a:t>
              </a:r>
            </a:p>
          </p:txBody>
        </p:sp>
        <p:sp>
          <p:nvSpPr>
            <p:cNvPr id="46" name="テキスト ボックス 45"/>
            <p:cNvSpPr txBox="1"/>
            <p:nvPr/>
          </p:nvSpPr>
          <p:spPr>
            <a:xfrm>
              <a:off x="2558031" y="2338847"/>
              <a:ext cx="1467354" cy="668132"/>
            </a:xfrm>
            <a:prstGeom prst="rect">
              <a:avLst/>
            </a:prstGeom>
            <a:noFill/>
          </p:spPr>
          <p:txBody>
            <a:bodyPr wrap="square" rtlCol="0">
              <a:spAutoFit/>
            </a:bodyPr>
            <a:lstStyle/>
            <a:p>
              <a:r>
                <a:rPr lang="ja-JP" altLang="en-US" sz="1871" dirty="0">
                  <a:latin typeface="+mn-ea"/>
                </a:rPr>
                <a:t>エネルギー消費量</a:t>
              </a:r>
            </a:p>
          </p:txBody>
        </p:sp>
        <p:sp>
          <p:nvSpPr>
            <p:cNvPr id="47" name="角丸四角形 46"/>
            <p:cNvSpPr/>
            <p:nvPr/>
          </p:nvSpPr>
          <p:spPr>
            <a:xfrm>
              <a:off x="1818883" y="2449811"/>
              <a:ext cx="517878" cy="498697"/>
            </a:xfrm>
            <a:prstGeom prst="roundRect">
              <a:avLst/>
            </a:prstGeom>
            <a:solidFill>
              <a:srgbClr val="EB41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6" dirty="0">
                  <a:latin typeface="+mn-ea"/>
                </a:rPr>
                <a:t>＞</a:t>
              </a:r>
            </a:p>
          </p:txBody>
        </p:sp>
        <p:sp>
          <p:nvSpPr>
            <p:cNvPr id="50" name="フローチャート: 端子 49"/>
            <p:cNvSpPr/>
            <p:nvPr/>
          </p:nvSpPr>
          <p:spPr>
            <a:xfrm>
              <a:off x="5742640" y="4555523"/>
              <a:ext cx="1835018" cy="772851"/>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71" dirty="0">
                  <a:latin typeface="+mn-ea"/>
                </a:rPr>
                <a:t>高血圧</a:t>
              </a:r>
            </a:p>
          </p:txBody>
        </p:sp>
        <p:sp>
          <p:nvSpPr>
            <p:cNvPr id="51" name="フローチャート: 端子 50"/>
            <p:cNvSpPr/>
            <p:nvPr/>
          </p:nvSpPr>
          <p:spPr>
            <a:xfrm>
              <a:off x="5718221" y="3567786"/>
              <a:ext cx="1127021" cy="812442"/>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71" dirty="0">
                  <a:latin typeface="+mn-ea"/>
                </a:rPr>
                <a:t>高血糖</a:t>
              </a:r>
            </a:p>
          </p:txBody>
        </p:sp>
        <p:sp>
          <p:nvSpPr>
            <p:cNvPr id="53" name="フローチャート: 端子 52"/>
            <p:cNvSpPr/>
            <p:nvPr/>
          </p:nvSpPr>
          <p:spPr>
            <a:xfrm>
              <a:off x="5761682" y="2686832"/>
              <a:ext cx="1815977" cy="773499"/>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71" dirty="0">
                  <a:latin typeface="+mn-ea"/>
                </a:rPr>
                <a:t>脂質異常症</a:t>
              </a:r>
            </a:p>
          </p:txBody>
        </p:sp>
        <p:sp>
          <p:nvSpPr>
            <p:cNvPr id="55" name="フローチャート: 端子 54"/>
            <p:cNvSpPr/>
            <p:nvPr/>
          </p:nvSpPr>
          <p:spPr>
            <a:xfrm>
              <a:off x="8684634" y="2650451"/>
              <a:ext cx="1650396" cy="2731038"/>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871" dirty="0">
                <a:latin typeface="+mn-ea"/>
              </a:endParaRPr>
            </a:p>
            <a:p>
              <a:pPr algn="ctr"/>
              <a:endParaRPr lang="en-US" altLang="ja-JP" sz="1871" dirty="0">
                <a:latin typeface="+mn-ea"/>
              </a:endParaRPr>
            </a:p>
            <a:p>
              <a:pPr algn="ctr"/>
              <a:endParaRPr lang="en-US" altLang="ja-JP" sz="1871" dirty="0">
                <a:latin typeface="+mn-ea"/>
              </a:endParaRPr>
            </a:p>
            <a:p>
              <a:pPr algn="ctr"/>
              <a:r>
                <a:rPr lang="ja-JP" altLang="en-US" sz="1871" dirty="0">
                  <a:latin typeface="+mn-ea"/>
                </a:rPr>
                <a:t>脳血管疾患</a:t>
              </a:r>
              <a:endParaRPr lang="en-US" altLang="ja-JP" sz="1871" dirty="0">
                <a:latin typeface="+mn-ea"/>
              </a:endParaRPr>
            </a:p>
            <a:p>
              <a:pPr algn="ctr"/>
              <a:endParaRPr lang="en-US" altLang="ja-JP" sz="1559" dirty="0">
                <a:latin typeface="+mn-ea"/>
              </a:endParaRPr>
            </a:p>
            <a:p>
              <a:pPr algn="ctr"/>
              <a:r>
                <a:rPr lang="ja-JP" altLang="en-US" sz="1871" dirty="0">
                  <a:latin typeface="+mn-ea"/>
                </a:rPr>
                <a:t>心疾患</a:t>
              </a:r>
              <a:endParaRPr lang="en-US" altLang="ja-JP" sz="1871" dirty="0">
                <a:latin typeface="+mn-ea"/>
              </a:endParaRPr>
            </a:p>
            <a:p>
              <a:pPr algn="ctr"/>
              <a:r>
                <a:rPr lang="ja-JP" altLang="en-US" sz="1559" dirty="0">
                  <a:latin typeface="+mn-ea"/>
                </a:rPr>
                <a:t>（心筋梗塞等）</a:t>
              </a:r>
              <a:endParaRPr lang="en-US" altLang="ja-JP" sz="1559" dirty="0">
                <a:latin typeface="+mn-ea"/>
              </a:endParaRPr>
            </a:p>
            <a:p>
              <a:pPr algn="ctr"/>
              <a:endParaRPr lang="en-US" altLang="ja-JP" sz="1559" dirty="0">
                <a:latin typeface="+mn-ea"/>
              </a:endParaRPr>
            </a:p>
            <a:p>
              <a:pPr algn="ctr"/>
              <a:r>
                <a:rPr lang="ja-JP" altLang="en-US" sz="1559" dirty="0">
                  <a:latin typeface="+mn-ea"/>
                </a:rPr>
                <a:t>慢性腎臓病</a:t>
              </a:r>
              <a:endParaRPr lang="en-US" altLang="ja-JP" sz="1559" dirty="0">
                <a:latin typeface="+mn-ea"/>
              </a:endParaRPr>
            </a:p>
            <a:p>
              <a:pPr algn="ctr"/>
              <a:endParaRPr lang="en-US" altLang="ja-JP" sz="1871" dirty="0">
                <a:latin typeface="+mn-ea"/>
              </a:endParaRPr>
            </a:p>
            <a:p>
              <a:pPr algn="ctr"/>
              <a:r>
                <a:rPr lang="ja-JP" altLang="en-US" sz="1559" dirty="0">
                  <a:latin typeface="+mn-ea"/>
                </a:rPr>
                <a:t>　　　　　　</a:t>
              </a:r>
            </a:p>
          </p:txBody>
        </p:sp>
        <p:cxnSp>
          <p:nvCxnSpPr>
            <p:cNvPr id="62" name="直線矢印コネクタ 61"/>
            <p:cNvCxnSpPr>
              <a:stCxn id="51" idx="3"/>
            </p:cNvCxnSpPr>
            <p:nvPr/>
          </p:nvCxnSpPr>
          <p:spPr>
            <a:xfrm>
              <a:off x="6845244" y="3974007"/>
              <a:ext cx="359108" cy="43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7579926" y="3061440"/>
              <a:ext cx="1104708" cy="32806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7587756" y="4634117"/>
              <a:ext cx="1075004" cy="33305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V="1">
              <a:off x="3935658" y="3970935"/>
              <a:ext cx="406339" cy="61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flipV="1">
              <a:off x="5318777" y="3048970"/>
              <a:ext cx="406339" cy="61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V="1">
              <a:off x="5318777" y="3955047"/>
              <a:ext cx="406339" cy="61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V="1">
              <a:off x="5326206" y="4893906"/>
              <a:ext cx="406339" cy="61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flipV="1">
              <a:off x="368325" y="5007055"/>
              <a:ext cx="204139" cy="1982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3" name="直線矢印コネクタ 62"/>
            <p:cNvCxnSpPr/>
            <p:nvPr/>
          </p:nvCxnSpPr>
          <p:spPr>
            <a:xfrm flipV="1">
              <a:off x="558074" y="5010137"/>
              <a:ext cx="204139" cy="1982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3" name="直線矢印コネクタ 72"/>
            <p:cNvCxnSpPr/>
            <p:nvPr/>
          </p:nvCxnSpPr>
          <p:spPr>
            <a:xfrm>
              <a:off x="8252084" y="3986204"/>
              <a:ext cx="394436" cy="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フローチャート: 端子 53"/>
            <p:cNvSpPr/>
            <p:nvPr/>
          </p:nvSpPr>
          <p:spPr>
            <a:xfrm>
              <a:off x="7176103" y="3582971"/>
              <a:ext cx="1104941" cy="787507"/>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71" dirty="0">
                  <a:latin typeface="+mn-ea"/>
                </a:rPr>
                <a:t>糖尿病</a:t>
              </a:r>
            </a:p>
          </p:txBody>
        </p:sp>
        <p:sp>
          <p:nvSpPr>
            <p:cNvPr id="78" name="テキスト ボックス 77"/>
            <p:cNvSpPr txBox="1"/>
            <p:nvPr/>
          </p:nvSpPr>
          <p:spPr>
            <a:xfrm>
              <a:off x="401709" y="2051701"/>
              <a:ext cx="3828896" cy="332270"/>
            </a:xfrm>
            <a:prstGeom prst="rect">
              <a:avLst/>
            </a:prstGeom>
            <a:noFill/>
          </p:spPr>
          <p:txBody>
            <a:bodyPr wrap="square" rtlCol="0">
              <a:spAutoFit/>
            </a:bodyPr>
            <a:lstStyle/>
            <a:p>
              <a:r>
                <a:rPr lang="ja-JP" altLang="en-US" sz="1559" dirty="0">
                  <a:latin typeface="+mn-ea"/>
                </a:rPr>
                <a:t>（エネルギー摂取量が消費量を上回る）</a:t>
              </a:r>
            </a:p>
          </p:txBody>
        </p:sp>
        <p:sp>
          <p:nvSpPr>
            <p:cNvPr id="19" name="正方形/長方形 18"/>
            <p:cNvSpPr/>
            <p:nvPr/>
          </p:nvSpPr>
          <p:spPr>
            <a:xfrm>
              <a:off x="297505" y="1890896"/>
              <a:ext cx="3638155" cy="3415311"/>
            </a:xfrm>
            <a:prstGeom prst="rect">
              <a:avLst/>
            </a:prstGeom>
            <a:noFill/>
            <a:ln w="19050"/>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2806">
                <a:latin typeface="+mn-ea"/>
              </a:endParaRPr>
            </a:p>
          </p:txBody>
        </p:sp>
        <p:sp>
          <p:nvSpPr>
            <p:cNvPr id="17" name="テキスト ボックス 16"/>
            <p:cNvSpPr txBox="1"/>
            <p:nvPr/>
          </p:nvSpPr>
          <p:spPr>
            <a:xfrm>
              <a:off x="667082" y="1704883"/>
              <a:ext cx="2776901" cy="380232"/>
            </a:xfrm>
            <a:prstGeom prst="rect">
              <a:avLst/>
            </a:prstGeom>
            <a:solidFill>
              <a:schemeClr val="bg1"/>
            </a:solidFill>
          </p:spPr>
          <p:txBody>
            <a:bodyPr wrap="square" rtlCol="0">
              <a:spAutoFit/>
            </a:bodyPr>
            <a:lstStyle/>
            <a:p>
              <a:pPr algn="ctr"/>
              <a:r>
                <a:rPr lang="ja-JP" altLang="en-US" sz="1871" dirty="0">
                  <a:latin typeface="+mn-ea"/>
                </a:rPr>
                <a:t>エネルギーのとり過ぎ</a:t>
              </a:r>
            </a:p>
          </p:txBody>
        </p:sp>
        <p:sp>
          <p:nvSpPr>
            <p:cNvPr id="56" name="テキスト ボックス 55"/>
            <p:cNvSpPr txBox="1"/>
            <p:nvPr/>
          </p:nvSpPr>
          <p:spPr>
            <a:xfrm>
              <a:off x="231635" y="5198266"/>
              <a:ext cx="1587251" cy="524118"/>
            </a:xfrm>
            <a:prstGeom prst="rect">
              <a:avLst/>
            </a:prstGeom>
            <a:solidFill>
              <a:schemeClr val="bg1"/>
            </a:solidFill>
          </p:spPr>
          <p:txBody>
            <a:bodyPr wrap="square" rtlCol="0">
              <a:spAutoFit/>
            </a:bodyPr>
            <a:lstStyle/>
            <a:p>
              <a:r>
                <a:rPr lang="ja-JP" altLang="en-US" sz="1403" dirty="0">
                  <a:latin typeface="+mn-ea"/>
                </a:rPr>
                <a:t>食事の量や内容</a:t>
              </a:r>
              <a:endParaRPr lang="en-US" altLang="ja-JP" sz="1403" dirty="0">
                <a:latin typeface="+mn-ea"/>
              </a:endParaRPr>
            </a:p>
            <a:p>
              <a:r>
                <a:rPr lang="ja-JP" altLang="en-US" sz="1403" dirty="0">
                  <a:latin typeface="+mn-ea"/>
                </a:rPr>
                <a:t>食べ方</a:t>
              </a:r>
            </a:p>
          </p:txBody>
        </p:sp>
        <p:cxnSp>
          <p:nvCxnSpPr>
            <p:cNvPr id="67" name="直線矢印コネクタ 66"/>
            <p:cNvCxnSpPr/>
            <p:nvPr/>
          </p:nvCxnSpPr>
          <p:spPr>
            <a:xfrm flipV="1">
              <a:off x="742136" y="5000892"/>
              <a:ext cx="204139" cy="19827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テキスト ボックス 2"/>
            <p:cNvSpPr txBox="1"/>
            <p:nvPr/>
          </p:nvSpPr>
          <p:spPr>
            <a:xfrm>
              <a:off x="3584593" y="5411264"/>
              <a:ext cx="6880410" cy="307777"/>
            </a:xfrm>
            <a:prstGeom prst="rect">
              <a:avLst/>
            </a:prstGeom>
            <a:noFill/>
          </p:spPr>
          <p:txBody>
            <a:bodyPr wrap="none" rtlCol="0">
              <a:spAutoFit/>
            </a:bodyPr>
            <a:lstStyle/>
            <a:p>
              <a:r>
                <a:rPr lang="ja-JP" altLang="en-US" sz="1400" dirty="0">
                  <a:latin typeface="+mn-ea"/>
                </a:rPr>
                <a:t>資料：厚生労働省「日本人の食事摂取基準（</a:t>
              </a:r>
              <a:r>
                <a:rPr lang="en-US" altLang="ja-JP" sz="1400" dirty="0">
                  <a:latin typeface="+mn-ea"/>
                </a:rPr>
                <a:t>2015</a:t>
              </a:r>
              <a:r>
                <a:rPr lang="ja-JP" altLang="en-US" sz="1400" dirty="0">
                  <a:latin typeface="+mn-ea"/>
                </a:rPr>
                <a:t>年版）」策定検討会報告書を参考に作成</a:t>
              </a:r>
            </a:p>
          </p:txBody>
        </p:sp>
      </p:grpSp>
      <p:sp>
        <p:nvSpPr>
          <p:cNvPr id="5" name="正方形/長方形 4"/>
          <p:cNvSpPr/>
          <p:nvPr/>
        </p:nvSpPr>
        <p:spPr>
          <a:xfrm>
            <a:off x="231635" y="3101582"/>
            <a:ext cx="10233368" cy="3996000"/>
          </a:xfrm>
          <a:prstGeom prst="rect">
            <a:avLst/>
          </a:prstGeom>
          <a:noFill/>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latin typeface="+mn-ea"/>
            </a:endParaRPr>
          </a:p>
        </p:txBody>
      </p:sp>
      <p:sp>
        <p:nvSpPr>
          <p:cNvPr id="7" name="テキスト ボックス 6"/>
          <p:cNvSpPr txBox="1"/>
          <p:nvPr/>
        </p:nvSpPr>
        <p:spPr>
          <a:xfrm>
            <a:off x="231635" y="2722320"/>
            <a:ext cx="3518486" cy="381214"/>
          </a:xfrm>
          <a:prstGeom prst="rect">
            <a:avLst/>
          </a:prstGeom>
          <a:noFill/>
        </p:spPr>
        <p:txBody>
          <a:bodyPr wrap="square" rtlCol="0">
            <a:spAutoFit/>
          </a:bodyPr>
          <a:lstStyle/>
          <a:p>
            <a:r>
              <a:rPr lang="ja-JP" altLang="en-US" dirty="0">
                <a:latin typeface="+mn-ea"/>
              </a:rPr>
              <a:t>肥満と主な生活習慣病の関連</a:t>
            </a:r>
          </a:p>
        </p:txBody>
      </p:sp>
      <p:sp>
        <p:nvSpPr>
          <p:cNvPr id="49" name="テキスト ボックス 48"/>
          <p:cNvSpPr txBox="1"/>
          <p:nvPr/>
        </p:nvSpPr>
        <p:spPr>
          <a:xfrm>
            <a:off x="179906" y="753705"/>
            <a:ext cx="10332000" cy="1972637"/>
          </a:xfrm>
          <a:prstGeom prst="rect">
            <a:avLst/>
          </a:prstGeom>
          <a:solidFill>
            <a:schemeClr val="accent4">
              <a:lumMod val="20000"/>
              <a:lumOff val="80000"/>
            </a:schemeClr>
          </a:solidFill>
        </p:spPr>
        <p:txBody>
          <a:bodyPr wrap="square" rtlCol="0">
            <a:spAutoFit/>
          </a:bodyPr>
          <a:lstStyle/>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エネルギー</a:t>
            </a:r>
            <a:r>
              <a:rPr lang="ja-JP" altLang="en-US" sz="2000" dirty="0">
                <a:latin typeface="+mn-ea"/>
                <a:cs typeface="メイリオ" panose="020B0604030504040204" pitchFamily="50" charset="-128"/>
              </a:rPr>
              <a:t>のとり過ぎは、肥満につながります。肥満は、高血圧、糖尿病、脂質異常症、さらに脳血管疾患、心疾患など、各種生活習慣病の原因になります。</a:t>
            </a:r>
          </a:p>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一方</a:t>
            </a:r>
            <a:r>
              <a:rPr lang="ja-JP" altLang="en-US" sz="2000" dirty="0">
                <a:latin typeface="+mn-ea"/>
                <a:cs typeface="メイリオ" panose="020B0604030504040204" pitchFamily="50" charset="-128"/>
              </a:rPr>
              <a:t>、エネルギーの摂取不足は、やせにつながります。高齢期のやせや低栄養は、虚弱の原因となり、要介護状態や死亡のリスクを高めます。</a:t>
            </a:r>
          </a:p>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肥満</a:t>
            </a:r>
            <a:r>
              <a:rPr lang="ja-JP" altLang="en-US" sz="2000" dirty="0">
                <a:latin typeface="+mn-ea"/>
                <a:cs typeface="メイリオ" panose="020B0604030504040204" pitchFamily="50" charset="-128"/>
              </a:rPr>
              <a:t>ややせを予防・改善し、適正体重を維持することは、生活習慣病や虚弱を予防し、生涯を通じた健康維持の基本となります。</a:t>
            </a:r>
          </a:p>
        </p:txBody>
      </p:sp>
      <p:grpSp>
        <p:nvGrpSpPr>
          <p:cNvPr id="9" name="グループ化 8"/>
          <p:cNvGrpSpPr/>
          <p:nvPr/>
        </p:nvGrpSpPr>
        <p:grpSpPr>
          <a:xfrm>
            <a:off x="17906" y="172533"/>
            <a:ext cx="10656000" cy="528095"/>
            <a:chOff x="-94" y="52635"/>
            <a:chExt cx="10692000" cy="528095"/>
          </a:xfrm>
        </p:grpSpPr>
        <p:sp>
          <p:nvSpPr>
            <p:cNvPr id="8" name="角丸四角形 7"/>
            <p:cNvSpPr/>
            <p:nvPr/>
          </p:nvSpPr>
          <p:spPr>
            <a:xfrm>
              <a:off x="-94" y="52635"/>
              <a:ext cx="10692000" cy="513678"/>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テキスト ボックス 51"/>
            <p:cNvSpPr txBox="1"/>
            <p:nvPr/>
          </p:nvSpPr>
          <p:spPr>
            <a:xfrm>
              <a:off x="71906" y="88287"/>
              <a:ext cx="10548000" cy="4924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a:latin typeface="+mn-ea"/>
                </a:rPr>
                <a:t>生活習慣病予防や虚弱予防のために、適正体重を維持します</a:t>
              </a:r>
            </a:p>
          </p:txBody>
        </p:sp>
      </p:grpSp>
    </p:spTree>
    <p:extLst>
      <p:ext uri="{BB962C8B-B14F-4D97-AF65-F5344CB8AC3E}">
        <p14:creationId xmlns:p14="http://schemas.microsoft.com/office/powerpoint/2010/main" val="13990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p:nvPr>
            <p:extLst>
              <p:ext uri="{D42A27DB-BD31-4B8C-83A1-F6EECF244321}">
                <p14:modId xmlns:p14="http://schemas.microsoft.com/office/powerpoint/2010/main" val="604096027"/>
              </p:ext>
            </p:extLst>
          </p:nvPr>
        </p:nvGraphicFramePr>
        <p:xfrm>
          <a:off x="5140329" y="2459460"/>
          <a:ext cx="5305161" cy="4155900"/>
        </p:xfrm>
        <a:graphic>
          <a:graphicData uri="http://schemas.openxmlformats.org/drawingml/2006/chart">
            <c:chart xmlns:c="http://schemas.openxmlformats.org/drawingml/2006/chart" xmlns:r="http://schemas.openxmlformats.org/officeDocument/2006/relationships" r:id="rId2"/>
          </a:graphicData>
        </a:graphic>
      </p:graphicFrame>
      <p:sp>
        <p:nvSpPr>
          <p:cNvPr id="16" name="テキスト ボックス 15"/>
          <p:cNvSpPr txBox="1"/>
          <p:nvPr/>
        </p:nvSpPr>
        <p:spPr>
          <a:xfrm>
            <a:off x="6825142" y="6651368"/>
            <a:ext cx="3550972" cy="284245"/>
          </a:xfrm>
          <a:prstGeom prst="rect">
            <a:avLst/>
          </a:prstGeom>
          <a:noFill/>
        </p:spPr>
        <p:txBody>
          <a:bodyPr wrap="none" rtlCol="0">
            <a:spAutoFit/>
          </a:bodyPr>
          <a:lstStyle/>
          <a:p>
            <a:r>
              <a:rPr lang="ja-JP" altLang="en-US" sz="1247" dirty="0">
                <a:latin typeface="+mn-ea"/>
              </a:rPr>
              <a:t>資料：厚生労働省「平成</a:t>
            </a:r>
            <a:r>
              <a:rPr lang="en-US" altLang="ja-JP" sz="1247" dirty="0">
                <a:latin typeface="+mn-ea"/>
              </a:rPr>
              <a:t>28</a:t>
            </a:r>
            <a:r>
              <a:rPr lang="ja-JP" altLang="en-US" sz="1247" dirty="0">
                <a:latin typeface="+mn-ea"/>
              </a:rPr>
              <a:t>年国民健康・栄養調査」</a:t>
            </a:r>
          </a:p>
        </p:txBody>
      </p:sp>
      <p:graphicFrame>
        <p:nvGraphicFramePr>
          <p:cNvPr id="23" name="グラフ 22"/>
          <p:cNvGraphicFramePr/>
          <p:nvPr>
            <p:extLst>
              <p:ext uri="{D42A27DB-BD31-4B8C-83A1-F6EECF244321}">
                <p14:modId xmlns:p14="http://schemas.microsoft.com/office/powerpoint/2010/main" val="3079119455"/>
              </p:ext>
            </p:extLst>
          </p:nvPr>
        </p:nvGraphicFramePr>
        <p:xfrm>
          <a:off x="198531" y="2610563"/>
          <a:ext cx="4914066" cy="3853697"/>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1168219" y="6239586"/>
            <a:ext cx="1106999" cy="360000"/>
          </a:xfrm>
          <a:prstGeom prst="rect">
            <a:avLst/>
          </a:prstGeom>
          <a:noFill/>
          <a:ln>
            <a:solidFill>
              <a:schemeClr val="tx1"/>
            </a:solidFill>
          </a:ln>
        </p:spPr>
        <p:txBody>
          <a:bodyPr wrap="square" rtlCol="0" anchor="ctr">
            <a:spAutoFit/>
          </a:bodyPr>
          <a:lstStyle/>
          <a:p>
            <a:pPr algn="ctr"/>
            <a:r>
              <a:rPr lang="ja-JP" altLang="en-US" sz="1600" dirty="0"/>
              <a:t>男性</a:t>
            </a:r>
          </a:p>
        </p:txBody>
      </p:sp>
      <p:sp>
        <p:nvSpPr>
          <p:cNvPr id="14" name="テキスト ボックス 13"/>
          <p:cNvSpPr txBox="1"/>
          <p:nvPr/>
        </p:nvSpPr>
        <p:spPr>
          <a:xfrm>
            <a:off x="241732" y="2410683"/>
            <a:ext cx="674612" cy="284245"/>
          </a:xfrm>
          <a:prstGeom prst="rect">
            <a:avLst/>
          </a:prstGeom>
          <a:noFill/>
        </p:spPr>
        <p:txBody>
          <a:bodyPr wrap="square" rtlCol="0">
            <a:spAutoFit/>
          </a:bodyPr>
          <a:lstStyle/>
          <a:p>
            <a:r>
              <a:rPr lang="ja-JP" altLang="en-US" sz="1200" dirty="0"/>
              <a:t>（％）</a:t>
            </a:r>
          </a:p>
        </p:txBody>
      </p:sp>
      <p:sp>
        <p:nvSpPr>
          <p:cNvPr id="20" name="テキスト ボックス 8"/>
          <p:cNvSpPr txBox="1"/>
          <p:nvPr/>
        </p:nvSpPr>
        <p:spPr>
          <a:xfrm>
            <a:off x="3413878" y="6239586"/>
            <a:ext cx="1106999" cy="360000"/>
          </a:xfrm>
          <a:prstGeom prst="rect">
            <a:avLst/>
          </a:prstGeom>
          <a:noFill/>
          <a:ln>
            <a:solidFill>
              <a:schemeClr val="tx1"/>
            </a:solidFill>
          </a:ln>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t>女性</a:t>
            </a:r>
          </a:p>
        </p:txBody>
      </p:sp>
      <p:sp>
        <p:nvSpPr>
          <p:cNvPr id="22" name="テキスト ボックス 21"/>
          <p:cNvSpPr txBox="1"/>
          <p:nvPr/>
        </p:nvSpPr>
        <p:spPr>
          <a:xfrm>
            <a:off x="6241914" y="6239586"/>
            <a:ext cx="1106999" cy="360000"/>
          </a:xfrm>
          <a:prstGeom prst="rect">
            <a:avLst/>
          </a:prstGeom>
          <a:noFill/>
          <a:ln>
            <a:solidFill>
              <a:schemeClr val="tx1"/>
            </a:solidFill>
          </a:ln>
        </p:spPr>
        <p:txBody>
          <a:bodyPr wrap="square" rtlCol="0" anchor="ctr">
            <a:spAutoFit/>
          </a:bodyPr>
          <a:lstStyle/>
          <a:p>
            <a:pPr algn="ctr"/>
            <a:r>
              <a:rPr lang="ja-JP" altLang="en-US" sz="1600" dirty="0"/>
              <a:t>男性</a:t>
            </a:r>
          </a:p>
        </p:txBody>
      </p:sp>
      <p:sp>
        <p:nvSpPr>
          <p:cNvPr id="24" name="テキスト ボックス 8"/>
          <p:cNvSpPr txBox="1"/>
          <p:nvPr/>
        </p:nvSpPr>
        <p:spPr>
          <a:xfrm>
            <a:off x="8659680" y="6239586"/>
            <a:ext cx="1106999" cy="360000"/>
          </a:xfrm>
          <a:prstGeom prst="rect">
            <a:avLst/>
          </a:prstGeom>
          <a:noFill/>
          <a:ln>
            <a:solidFill>
              <a:schemeClr val="tx1"/>
            </a:solidFill>
          </a:ln>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t>女性</a:t>
            </a:r>
          </a:p>
        </p:txBody>
      </p:sp>
      <p:sp>
        <p:nvSpPr>
          <p:cNvPr id="2" name="テキスト ボックス 1"/>
          <p:cNvSpPr txBox="1"/>
          <p:nvPr/>
        </p:nvSpPr>
        <p:spPr>
          <a:xfrm>
            <a:off x="3596317" y="174091"/>
            <a:ext cx="3503402" cy="492443"/>
          </a:xfrm>
          <a:prstGeom prst="rect">
            <a:avLst/>
          </a:prstGeom>
          <a:noFill/>
        </p:spPr>
        <p:txBody>
          <a:bodyPr wrap="square" rtlCol="0">
            <a:spAutoFit/>
          </a:bodyPr>
          <a:lstStyle/>
          <a:p>
            <a:pPr algn="ctr"/>
            <a:r>
              <a:rPr lang="ja-JP" altLang="en-US" sz="2600" dirty="0"/>
              <a:t>肥満とやせの状況</a:t>
            </a:r>
          </a:p>
        </p:txBody>
      </p:sp>
      <p:sp>
        <p:nvSpPr>
          <p:cNvPr id="18" name="テキスト ボックス 17"/>
          <p:cNvSpPr txBox="1"/>
          <p:nvPr/>
        </p:nvSpPr>
        <p:spPr>
          <a:xfrm>
            <a:off x="394458" y="945383"/>
            <a:ext cx="9981656" cy="830997"/>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400" dirty="0">
                <a:latin typeface="+mn-ea"/>
              </a:rPr>
              <a:t>肥満者の割合は、</a:t>
            </a:r>
            <a:r>
              <a:rPr lang="ja-JP" altLang="en-US" sz="2400" dirty="0">
                <a:solidFill>
                  <a:srgbClr val="FF0000"/>
                </a:solidFill>
                <a:latin typeface="+mn-ea"/>
              </a:rPr>
              <a:t>男性で３割、女性で</a:t>
            </a:r>
            <a:r>
              <a:rPr lang="ja-JP" altLang="en-US" sz="2400" dirty="0" smtClean="0">
                <a:solidFill>
                  <a:srgbClr val="FF0000"/>
                </a:solidFill>
                <a:latin typeface="+mn-ea"/>
              </a:rPr>
              <a:t>２割</a:t>
            </a:r>
            <a:r>
              <a:rPr lang="ja-JP" altLang="en-US" sz="2400" dirty="0" smtClean="0">
                <a:latin typeface="+mn-ea"/>
              </a:rPr>
              <a:t>です。</a:t>
            </a:r>
            <a:endParaRPr lang="en-US" altLang="ja-JP" sz="2400" dirty="0">
              <a:latin typeface="+mn-ea"/>
            </a:endParaRPr>
          </a:p>
          <a:p>
            <a:pPr marL="342900" indent="-342900">
              <a:buFont typeface="Wingdings" panose="05000000000000000000" pitchFamily="2" charset="2"/>
              <a:buChar char="l"/>
            </a:pPr>
            <a:r>
              <a:rPr lang="ja-JP" altLang="en-US" sz="2400" dirty="0">
                <a:latin typeface="+mn-ea"/>
              </a:rPr>
              <a:t>やせの者の割合は、</a:t>
            </a:r>
            <a:r>
              <a:rPr lang="en-US" altLang="ja-JP" sz="2400" dirty="0">
                <a:solidFill>
                  <a:srgbClr val="FF0000"/>
                </a:solidFill>
                <a:latin typeface="+mn-ea"/>
              </a:rPr>
              <a:t>20</a:t>
            </a:r>
            <a:r>
              <a:rPr lang="ja-JP" altLang="en-US" sz="2400" dirty="0">
                <a:solidFill>
                  <a:srgbClr val="FF0000"/>
                </a:solidFill>
                <a:latin typeface="+mn-ea"/>
              </a:rPr>
              <a:t>歳代女性で２割</a:t>
            </a:r>
            <a:r>
              <a:rPr lang="ja-JP" altLang="en-US" sz="2400" dirty="0">
                <a:latin typeface="+mn-ea"/>
              </a:rPr>
              <a:t>と特に</a:t>
            </a:r>
            <a:r>
              <a:rPr lang="ja-JP" altLang="en-US" sz="2400" dirty="0" smtClean="0">
                <a:latin typeface="+mn-ea"/>
              </a:rPr>
              <a:t>高くなっています。</a:t>
            </a:r>
            <a:endParaRPr lang="ja-JP" altLang="en-US" sz="2400" dirty="0">
              <a:latin typeface="+mn-ea"/>
            </a:endParaRPr>
          </a:p>
        </p:txBody>
      </p:sp>
      <p:sp>
        <p:nvSpPr>
          <p:cNvPr id="19" name="テキスト ボックス 18"/>
          <p:cNvSpPr txBox="1"/>
          <p:nvPr/>
        </p:nvSpPr>
        <p:spPr>
          <a:xfrm>
            <a:off x="1068812" y="1904725"/>
            <a:ext cx="3549370" cy="615553"/>
          </a:xfrm>
          <a:prstGeom prst="rect">
            <a:avLst/>
          </a:prstGeom>
          <a:noFill/>
        </p:spPr>
        <p:txBody>
          <a:bodyPr wrap="none" rtlCol="0">
            <a:spAutoFit/>
          </a:bodyPr>
          <a:lstStyle/>
          <a:p>
            <a:pPr algn="ctr"/>
            <a:r>
              <a:rPr lang="ja-JP" altLang="en-US" sz="2000" dirty="0">
                <a:latin typeface="+mn-ea"/>
              </a:rPr>
              <a:t>肥満者（</a:t>
            </a:r>
            <a:r>
              <a:rPr lang="en-US" altLang="ja-JP" sz="2000" dirty="0">
                <a:latin typeface="+mn-ea"/>
              </a:rPr>
              <a:t>BMI</a:t>
            </a:r>
            <a:r>
              <a:rPr lang="ja-JP" altLang="en-US" sz="2000" dirty="0">
                <a:latin typeface="+mn-ea"/>
              </a:rPr>
              <a:t>≧</a:t>
            </a:r>
            <a:r>
              <a:rPr lang="en-US" altLang="ja-JP" sz="2000" dirty="0">
                <a:latin typeface="+mn-ea"/>
              </a:rPr>
              <a:t>25kg/m</a:t>
            </a:r>
            <a:r>
              <a:rPr lang="en-US" altLang="ja-JP" sz="2000" baseline="30000" dirty="0">
                <a:latin typeface="+mn-ea"/>
              </a:rPr>
              <a:t>2</a:t>
            </a:r>
            <a:r>
              <a:rPr lang="ja-JP" altLang="en-US" sz="2000" dirty="0">
                <a:latin typeface="+mn-ea"/>
              </a:rPr>
              <a:t>）の割合</a:t>
            </a:r>
            <a:endParaRPr lang="en-US" altLang="ja-JP" sz="2000" dirty="0">
              <a:latin typeface="+mn-ea"/>
            </a:endParaRPr>
          </a:p>
          <a:p>
            <a:pPr algn="ctr"/>
            <a:r>
              <a:rPr lang="ja-JP" altLang="en-US" sz="1400" dirty="0">
                <a:latin typeface="+mn-ea"/>
              </a:rPr>
              <a:t>（</a:t>
            </a:r>
            <a:r>
              <a:rPr lang="en-US" altLang="ja-JP" sz="1400" dirty="0">
                <a:latin typeface="+mn-ea"/>
              </a:rPr>
              <a:t>20</a:t>
            </a:r>
            <a:r>
              <a:rPr lang="ja-JP" altLang="en-US" sz="1400" dirty="0">
                <a:latin typeface="+mn-ea"/>
              </a:rPr>
              <a:t>歳以上、性・年代別）</a:t>
            </a:r>
          </a:p>
        </p:txBody>
      </p:sp>
      <p:sp>
        <p:nvSpPr>
          <p:cNvPr id="25" name="テキスト ボックス 24"/>
          <p:cNvSpPr txBox="1"/>
          <p:nvPr/>
        </p:nvSpPr>
        <p:spPr>
          <a:xfrm>
            <a:off x="6076531" y="1926435"/>
            <a:ext cx="3986989" cy="615553"/>
          </a:xfrm>
          <a:prstGeom prst="rect">
            <a:avLst/>
          </a:prstGeom>
          <a:noFill/>
        </p:spPr>
        <p:txBody>
          <a:bodyPr wrap="none" rtlCol="0">
            <a:spAutoFit/>
          </a:bodyPr>
          <a:lstStyle/>
          <a:p>
            <a:pPr algn="ctr"/>
            <a:r>
              <a:rPr lang="ja-JP" altLang="en-US" sz="2000" dirty="0">
                <a:latin typeface="+mn-ea"/>
              </a:rPr>
              <a:t>やせの者（</a:t>
            </a:r>
            <a:r>
              <a:rPr lang="en-US" altLang="ja-JP" sz="2000" dirty="0">
                <a:latin typeface="+mn-ea"/>
              </a:rPr>
              <a:t>BMI</a:t>
            </a:r>
            <a:r>
              <a:rPr lang="ja-JP" altLang="en-US" sz="2000" dirty="0">
                <a:latin typeface="+mn-ea"/>
              </a:rPr>
              <a:t>＜</a:t>
            </a:r>
            <a:r>
              <a:rPr lang="en-US" altLang="ja-JP" sz="2000" dirty="0">
                <a:latin typeface="+mn-ea"/>
              </a:rPr>
              <a:t>18.5kg/m</a:t>
            </a:r>
            <a:r>
              <a:rPr lang="en-US" altLang="ja-JP" sz="2000" baseline="30000" dirty="0">
                <a:latin typeface="+mn-ea"/>
              </a:rPr>
              <a:t>2</a:t>
            </a:r>
            <a:r>
              <a:rPr lang="ja-JP" altLang="en-US" sz="2000" dirty="0">
                <a:latin typeface="+mn-ea"/>
              </a:rPr>
              <a:t>）の割合</a:t>
            </a:r>
            <a:endParaRPr lang="en-US" altLang="ja-JP" sz="2000" dirty="0">
              <a:latin typeface="+mn-ea"/>
            </a:endParaRPr>
          </a:p>
          <a:p>
            <a:pPr algn="ctr"/>
            <a:r>
              <a:rPr lang="ja-JP" altLang="en-US" sz="1400" dirty="0">
                <a:latin typeface="+mn-ea"/>
              </a:rPr>
              <a:t>（</a:t>
            </a:r>
            <a:r>
              <a:rPr lang="en-US" altLang="ja-JP" sz="1400" dirty="0">
                <a:latin typeface="+mn-ea"/>
              </a:rPr>
              <a:t>20</a:t>
            </a:r>
            <a:r>
              <a:rPr lang="ja-JP" altLang="en-US" sz="1400" dirty="0">
                <a:latin typeface="+mn-ea"/>
              </a:rPr>
              <a:t>歳以上、性・年代別）</a:t>
            </a:r>
          </a:p>
        </p:txBody>
      </p:sp>
      <p:sp>
        <p:nvSpPr>
          <p:cNvPr id="17" name="テキスト ボックス 16"/>
          <p:cNvSpPr txBox="1"/>
          <p:nvPr/>
        </p:nvSpPr>
        <p:spPr>
          <a:xfrm>
            <a:off x="5257450" y="2512281"/>
            <a:ext cx="674612" cy="284245"/>
          </a:xfrm>
          <a:prstGeom prst="rect">
            <a:avLst/>
          </a:prstGeom>
          <a:noFill/>
        </p:spPr>
        <p:txBody>
          <a:bodyPr wrap="square" rtlCol="0">
            <a:spAutoFit/>
          </a:bodyPr>
          <a:lstStyle/>
          <a:p>
            <a:r>
              <a:rPr lang="ja-JP" altLang="en-US" sz="1200" dirty="0"/>
              <a:t>（％）</a:t>
            </a:r>
          </a:p>
        </p:txBody>
      </p:sp>
      <p:sp>
        <p:nvSpPr>
          <p:cNvPr id="21" name="ホームベース 20"/>
          <p:cNvSpPr/>
          <p:nvPr/>
        </p:nvSpPr>
        <p:spPr>
          <a:xfrm>
            <a:off x="2946" y="9797"/>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smtClean="0"/>
              <a:t>現状①</a:t>
            </a:r>
            <a:endParaRPr kumimoji="1" lang="ja-JP" altLang="en-US" sz="2600" dirty="0"/>
          </a:p>
        </p:txBody>
      </p:sp>
    </p:spTree>
    <p:extLst>
      <p:ext uri="{BB962C8B-B14F-4D97-AF65-F5344CB8AC3E}">
        <p14:creationId xmlns:p14="http://schemas.microsoft.com/office/powerpoint/2010/main" val="3782547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5708227" y="1298586"/>
            <a:ext cx="4865089" cy="615553"/>
          </a:xfrm>
          <a:prstGeom prst="rect">
            <a:avLst/>
          </a:prstGeom>
          <a:noFill/>
        </p:spPr>
        <p:txBody>
          <a:bodyPr wrap="square" rtlCol="0">
            <a:spAutoFit/>
          </a:bodyPr>
          <a:lstStyle/>
          <a:p>
            <a:pPr algn="ctr"/>
            <a:r>
              <a:rPr lang="ja-JP" altLang="en-US" sz="2000" dirty="0" smtClean="0">
                <a:latin typeface="+mn-ea"/>
              </a:rPr>
              <a:t>エネルギーの食品群別摂取構成比率</a:t>
            </a:r>
            <a:endParaRPr lang="en-US" altLang="ja-JP" sz="2000" dirty="0" smtClean="0">
              <a:latin typeface="+mn-ea"/>
            </a:endParaRPr>
          </a:p>
          <a:p>
            <a:pPr algn="ctr"/>
            <a:r>
              <a:rPr lang="ja-JP" altLang="en-US" sz="1400" dirty="0" smtClean="0">
                <a:latin typeface="+mn-ea"/>
              </a:rPr>
              <a:t>（</a:t>
            </a:r>
            <a:r>
              <a:rPr lang="en-US" altLang="ja-JP" sz="1400" dirty="0" smtClean="0">
                <a:latin typeface="+mn-ea"/>
              </a:rPr>
              <a:t>20</a:t>
            </a:r>
            <a:r>
              <a:rPr lang="ja-JP" altLang="en-US" sz="1400" dirty="0">
                <a:latin typeface="+mn-ea"/>
              </a:rPr>
              <a:t>歳以上）</a:t>
            </a:r>
          </a:p>
        </p:txBody>
      </p:sp>
      <p:sp>
        <p:nvSpPr>
          <p:cNvPr id="14" name="テキスト ボックス 13"/>
          <p:cNvSpPr txBox="1"/>
          <p:nvPr/>
        </p:nvSpPr>
        <p:spPr>
          <a:xfrm>
            <a:off x="6618387" y="6134686"/>
            <a:ext cx="3954929" cy="308226"/>
          </a:xfrm>
          <a:prstGeom prst="rect">
            <a:avLst/>
          </a:prstGeom>
          <a:noFill/>
        </p:spPr>
        <p:txBody>
          <a:bodyPr wrap="none" rtlCol="0">
            <a:spAutoFit/>
          </a:bodyPr>
          <a:lstStyle/>
          <a:p>
            <a:r>
              <a:rPr lang="ja-JP" altLang="en-US" sz="1403" dirty="0">
                <a:latin typeface="+mn-ea"/>
              </a:rPr>
              <a:t>資料：厚生労働省「平成</a:t>
            </a:r>
            <a:r>
              <a:rPr lang="en-US" altLang="ja-JP" sz="1403" dirty="0">
                <a:latin typeface="+mn-ea"/>
              </a:rPr>
              <a:t>28</a:t>
            </a:r>
            <a:r>
              <a:rPr lang="ja-JP" altLang="en-US" sz="1403" dirty="0">
                <a:latin typeface="+mn-ea"/>
              </a:rPr>
              <a:t>年国民健康・栄養調査」</a:t>
            </a:r>
          </a:p>
        </p:txBody>
      </p:sp>
      <p:graphicFrame>
        <p:nvGraphicFramePr>
          <p:cNvPr id="23" name="グラフ 22"/>
          <p:cNvGraphicFramePr>
            <a:graphicFrameLocks/>
          </p:cNvGraphicFramePr>
          <p:nvPr>
            <p:extLst>
              <p:ext uri="{D42A27DB-BD31-4B8C-83A1-F6EECF244321}">
                <p14:modId xmlns:p14="http://schemas.microsoft.com/office/powerpoint/2010/main" val="2617567227"/>
              </p:ext>
            </p:extLst>
          </p:nvPr>
        </p:nvGraphicFramePr>
        <p:xfrm>
          <a:off x="5572337" y="2109567"/>
          <a:ext cx="5438896" cy="4370346"/>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5708227" y="3295971"/>
            <a:ext cx="877163" cy="646331"/>
          </a:xfrm>
          <a:prstGeom prst="rect">
            <a:avLst/>
          </a:prstGeom>
          <a:noFill/>
        </p:spPr>
        <p:txBody>
          <a:bodyPr wrap="none" rtlCol="0">
            <a:spAutoFit/>
          </a:bodyPr>
          <a:lstStyle/>
          <a:p>
            <a:pPr algn="ctr"/>
            <a:r>
              <a:rPr lang="ja-JP" altLang="en-US" dirty="0" smtClean="0">
                <a:latin typeface="+mn-ea"/>
              </a:rPr>
              <a:t>菓子類</a:t>
            </a:r>
            <a:endParaRPr lang="en-US" altLang="ja-JP" dirty="0" smtClean="0">
              <a:latin typeface="+mn-ea"/>
            </a:endParaRPr>
          </a:p>
          <a:p>
            <a:pPr algn="ctr"/>
            <a:r>
              <a:rPr lang="en-US" altLang="ja-JP" dirty="0" smtClean="0">
                <a:latin typeface="+mn-ea"/>
              </a:rPr>
              <a:t>5%</a:t>
            </a:r>
            <a:endParaRPr lang="ja-JP" altLang="en-US" dirty="0">
              <a:latin typeface="+mn-ea"/>
            </a:endParaRPr>
          </a:p>
        </p:txBody>
      </p:sp>
      <p:sp>
        <p:nvSpPr>
          <p:cNvPr id="8" name="テキスト ボックス 7"/>
          <p:cNvSpPr txBox="1"/>
          <p:nvPr/>
        </p:nvSpPr>
        <p:spPr>
          <a:xfrm>
            <a:off x="2119086" y="183669"/>
            <a:ext cx="8714638" cy="492443"/>
          </a:xfrm>
          <a:prstGeom prst="rect">
            <a:avLst/>
          </a:prstGeom>
          <a:noFill/>
        </p:spPr>
        <p:txBody>
          <a:bodyPr wrap="square" rtlCol="0">
            <a:spAutoFit/>
          </a:bodyPr>
          <a:lstStyle/>
          <a:p>
            <a:pPr algn="ctr"/>
            <a:r>
              <a:rPr lang="ja-JP" altLang="en-US" sz="2600" dirty="0">
                <a:latin typeface="+mn-ea"/>
              </a:rPr>
              <a:t>日本人はどのような食品</a:t>
            </a:r>
            <a:r>
              <a:rPr lang="ja-JP" altLang="en-US" sz="2600" dirty="0" smtClean="0">
                <a:latin typeface="+mn-ea"/>
              </a:rPr>
              <a:t>からエネルギー</a:t>
            </a:r>
            <a:r>
              <a:rPr lang="ja-JP" altLang="en-US" sz="2600" dirty="0">
                <a:latin typeface="+mn-ea"/>
              </a:rPr>
              <a:t>を摂取しているか？</a:t>
            </a:r>
          </a:p>
        </p:txBody>
      </p:sp>
      <p:sp>
        <p:nvSpPr>
          <p:cNvPr id="9" name="テキスト ボックス 8"/>
          <p:cNvSpPr txBox="1"/>
          <p:nvPr/>
        </p:nvSpPr>
        <p:spPr>
          <a:xfrm>
            <a:off x="188687" y="1553843"/>
            <a:ext cx="5096747" cy="4401205"/>
          </a:xfrm>
          <a:prstGeom prst="rect">
            <a:avLst/>
          </a:prstGeom>
          <a:noFill/>
          <a:ln>
            <a:solidFill>
              <a:schemeClr val="tx1"/>
            </a:solidFill>
          </a:ln>
        </p:spPr>
        <p:txBody>
          <a:bodyPr wrap="square" rtlCol="0">
            <a:spAutoFit/>
          </a:bodyPr>
          <a:lstStyle/>
          <a:p>
            <a:pPr marL="342900" indent="-342900">
              <a:buFont typeface="Wingdings" panose="05000000000000000000" pitchFamily="2" charset="2"/>
              <a:buChar char="l"/>
            </a:pPr>
            <a:r>
              <a:rPr lang="ja-JP" altLang="en-US" sz="2000" dirty="0">
                <a:latin typeface="+mn-ea"/>
                <a:cs typeface="メイリオ" panose="020B0604030504040204" pitchFamily="50" charset="-128"/>
              </a:rPr>
              <a:t>主なエネルギーの摂取源は穀類で、４割を占めます。</a:t>
            </a:r>
          </a:p>
          <a:p>
            <a:pPr marL="342900" indent="-342900">
              <a:buFont typeface="Wingdings" panose="05000000000000000000" pitchFamily="2" charset="2"/>
              <a:buChar char="l"/>
            </a:pPr>
            <a:endParaRPr lang="en-US" altLang="ja-JP" sz="2000" dirty="0">
              <a:latin typeface="+mn-ea"/>
              <a:cs typeface="メイリオ" panose="020B0604030504040204" pitchFamily="50" charset="-128"/>
            </a:endParaRPr>
          </a:p>
          <a:p>
            <a:pPr marL="342900" indent="-342900">
              <a:buFont typeface="Wingdings" panose="05000000000000000000" pitchFamily="2" charset="2"/>
              <a:buChar char="l"/>
            </a:pPr>
            <a:r>
              <a:rPr lang="ja-JP" altLang="en-US" sz="2000" dirty="0">
                <a:latin typeface="+mn-ea"/>
                <a:cs typeface="メイリオ" panose="020B0604030504040204" pitchFamily="50" charset="-128"/>
              </a:rPr>
              <a:t>次いで、調味料・油脂類、肉類、魚介類、乳類、嗜好飲料類、菓子類となります。</a:t>
            </a:r>
          </a:p>
          <a:p>
            <a:pPr marL="342900" indent="-342900">
              <a:buFont typeface="Wingdings" panose="05000000000000000000" pitchFamily="2" charset="2"/>
              <a:buChar char="l"/>
            </a:pPr>
            <a:endParaRPr lang="en-US" altLang="ja-JP" sz="2000" dirty="0">
              <a:latin typeface="+mn-ea"/>
              <a:cs typeface="メイリオ" panose="020B0604030504040204" pitchFamily="50" charset="-128"/>
            </a:endParaRPr>
          </a:p>
          <a:p>
            <a:pPr marL="342900" indent="-342900">
              <a:buFont typeface="Wingdings" panose="05000000000000000000" pitchFamily="2" charset="2"/>
              <a:buChar char="l"/>
            </a:pPr>
            <a:r>
              <a:rPr lang="ja-JP" altLang="en-US" sz="2000" dirty="0">
                <a:latin typeface="+mn-ea"/>
                <a:cs typeface="メイリオ" panose="020B0604030504040204" pitchFamily="50" charset="-128"/>
              </a:rPr>
              <a:t>肉類・魚介類を主材料とした食品や乳製品は、含まれる脂質の量によって、食品のもつエネルギーが異なります。</a:t>
            </a:r>
          </a:p>
          <a:p>
            <a:pPr marL="342900" indent="-342900">
              <a:buFont typeface="Wingdings" panose="05000000000000000000" pitchFamily="2" charset="2"/>
              <a:buChar char="l"/>
            </a:pPr>
            <a:endParaRPr lang="en-US" altLang="ja-JP" sz="2000" dirty="0">
              <a:latin typeface="+mn-ea"/>
              <a:cs typeface="メイリオ" panose="020B0604030504040204" pitchFamily="50" charset="-128"/>
            </a:endParaRPr>
          </a:p>
          <a:p>
            <a:pPr marL="342900" indent="-342900">
              <a:buFont typeface="Wingdings" panose="05000000000000000000" pitchFamily="2" charset="2"/>
              <a:buChar char="l"/>
            </a:pPr>
            <a:r>
              <a:rPr lang="ja-JP" altLang="en-US" sz="2000" dirty="0">
                <a:latin typeface="+mn-ea"/>
                <a:cs typeface="メイリオ" panose="020B0604030504040204" pitchFamily="50" charset="-128"/>
              </a:rPr>
              <a:t>揚げ物など油を多く使った食品、バターやクリーム、チョコレートを使ったり、砂糖をたっぷり使ったお菓子は、高いエネルギーをもつ食品です。</a:t>
            </a:r>
          </a:p>
        </p:txBody>
      </p:sp>
      <p:sp>
        <p:nvSpPr>
          <p:cNvPr id="11" name="ホームベース 10"/>
          <p:cNvSpPr/>
          <p:nvPr/>
        </p:nvSpPr>
        <p:spPr>
          <a:xfrm>
            <a:off x="2946" y="9797"/>
            <a:ext cx="2286786" cy="756000"/>
          </a:xfrm>
          <a:prstGeom prst="homePlate">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600" dirty="0"/>
              <a:t>現状②</a:t>
            </a:r>
          </a:p>
        </p:txBody>
      </p:sp>
    </p:spTree>
    <p:extLst>
      <p:ext uri="{BB962C8B-B14F-4D97-AF65-F5344CB8AC3E}">
        <p14:creationId xmlns:p14="http://schemas.microsoft.com/office/powerpoint/2010/main" val="2825181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44137" y="167988"/>
            <a:ext cx="8921931" cy="646331"/>
          </a:xfrm>
          <a:prstGeom prst="rect">
            <a:avLst/>
          </a:prstGeom>
          <a:noFill/>
          <a:ln>
            <a:noFill/>
          </a:ln>
        </p:spPr>
        <p:txBody>
          <a:bodyPr wrap="square" rtlCol="0">
            <a:spAutoFit/>
          </a:bodyPr>
          <a:lstStyle/>
          <a:p>
            <a:r>
              <a:rPr lang="ja-JP" altLang="en-US" sz="2600" dirty="0">
                <a:latin typeface="+mn-ea"/>
              </a:rPr>
              <a:t>栄養成分表示を使って、適正体重を維持する</a:t>
            </a:r>
            <a:r>
              <a:rPr lang="ja-JP" altLang="en-US" sz="3600" b="1" dirty="0">
                <a:solidFill>
                  <a:srgbClr val="EB4125"/>
                </a:solidFill>
                <a:latin typeface="+mn-ea"/>
              </a:rPr>
              <a:t>ポイント</a:t>
            </a:r>
            <a:endParaRPr lang="ja-JP" altLang="en-US" sz="3600" dirty="0">
              <a:solidFill>
                <a:srgbClr val="EB4125"/>
              </a:solidFill>
              <a:latin typeface="+mn-ea"/>
            </a:endParaRPr>
          </a:p>
        </p:txBody>
      </p:sp>
      <p:sp>
        <p:nvSpPr>
          <p:cNvPr id="10" name="正方形/長方形 9"/>
          <p:cNvSpPr/>
          <p:nvPr/>
        </p:nvSpPr>
        <p:spPr>
          <a:xfrm>
            <a:off x="444137" y="1246122"/>
            <a:ext cx="8656489" cy="473069"/>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食品のもつエネルギーを確認して、選ぶ</a:t>
            </a:r>
          </a:p>
        </p:txBody>
      </p:sp>
      <p:sp>
        <p:nvSpPr>
          <p:cNvPr id="11" name="正方形/長方形 10"/>
          <p:cNvSpPr/>
          <p:nvPr/>
        </p:nvSpPr>
        <p:spPr>
          <a:xfrm>
            <a:off x="771348" y="1673926"/>
            <a:ext cx="8594719" cy="400110"/>
          </a:xfrm>
          <a:prstGeom prst="rect">
            <a:avLst/>
          </a:prstGeom>
        </p:spPr>
        <p:txBody>
          <a:bodyPr wrap="square">
            <a:spAutoFit/>
          </a:bodyPr>
          <a:lstStyle/>
          <a:p>
            <a:r>
              <a:rPr lang="ja-JP" altLang="en-US" sz="2000" dirty="0">
                <a:latin typeface="+mn-ea"/>
              </a:rPr>
              <a:t>栄養成分表示を使って、ふだんよく食べている食品のエネルギー値をチェック！</a:t>
            </a:r>
          </a:p>
        </p:txBody>
      </p:sp>
      <p:sp>
        <p:nvSpPr>
          <p:cNvPr id="12" name="正方形/長方形 11"/>
          <p:cNvSpPr/>
          <p:nvPr/>
        </p:nvSpPr>
        <p:spPr>
          <a:xfrm>
            <a:off x="444137" y="4008049"/>
            <a:ext cx="7364318" cy="461665"/>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自分の体格（</a:t>
            </a:r>
            <a:r>
              <a:rPr lang="en-US" altLang="ja-JP" sz="2400" dirty="0">
                <a:latin typeface="+mn-ea"/>
              </a:rPr>
              <a:t>BMI</a:t>
            </a:r>
            <a:r>
              <a:rPr lang="ja-JP" altLang="en-US" sz="2400" dirty="0">
                <a:latin typeface="+mn-ea"/>
              </a:rPr>
              <a:t>）を知り、体重の変化を確認する</a:t>
            </a:r>
          </a:p>
        </p:txBody>
      </p:sp>
      <p:sp>
        <p:nvSpPr>
          <p:cNvPr id="13" name="正方形/長方形 12"/>
          <p:cNvSpPr/>
          <p:nvPr/>
        </p:nvSpPr>
        <p:spPr>
          <a:xfrm>
            <a:off x="771349" y="4462260"/>
            <a:ext cx="9614557" cy="707886"/>
          </a:xfrm>
          <a:prstGeom prst="rect">
            <a:avLst/>
          </a:prstGeom>
        </p:spPr>
        <p:txBody>
          <a:bodyPr wrap="square">
            <a:spAutoFit/>
          </a:bodyPr>
          <a:lstStyle/>
          <a:p>
            <a:r>
              <a:rPr lang="ja-JP" altLang="en-US" sz="2000" dirty="0">
                <a:latin typeface="+mn-ea"/>
              </a:rPr>
              <a:t>エネルギーの摂取量と消費量のバランスがとれているかは、体重の変化や体格（</a:t>
            </a:r>
            <a:r>
              <a:rPr lang="en-US" altLang="ja-JP" sz="2000" dirty="0">
                <a:latin typeface="+mn-ea"/>
              </a:rPr>
              <a:t>BMI</a:t>
            </a:r>
            <a:r>
              <a:rPr lang="ja-JP" altLang="en-US" sz="2000" dirty="0">
                <a:latin typeface="+mn-ea"/>
              </a:rPr>
              <a:t>）でチェック！</a:t>
            </a:r>
          </a:p>
        </p:txBody>
      </p:sp>
      <p:sp>
        <p:nvSpPr>
          <p:cNvPr id="14" name="テキスト ボックス 13"/>
          <p:cNvSpPr txBox="1"/>
          <p:nvPr/>
        </p:nvSpPr>
        <p:spPr>
          <a:xfrm>
            <a:off x="665906" y="5304944"/>
            <a:ext cx="9360000" cy="1323439"/>
          </a:xfrm>
          <a:prstGeom prst="rect">
            <a:avLst/>
          </a:prstGeom>
          <a:noFill/>
        </p:spPr>
        <p:txBody>
          <a:bodyPr wrap="square" rtlCol="0">
            <a:spAutoFit/>
          </a:bodyPr>
          <a:lstStyle/>
          <a:p>
            <a:r>
              <a:rPr lang="ja-JP" altLang="en-US" sz="2000" dirty="0">
                <a:latin typeface="+mn-ea"/>
                <a:cs typeface="メイリオ" panose="020B0604030504040204" pitchFamily="50" charset="-128"/>
              </a:rPr>
              <a:t>エネルギー必要量には、食べた量や動いた量を始め、様々な要因が関係するので、その量を正確に把握するには限界があります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r>
              <a:rPr lang="ja-JP" altLang="en-US" sz="2000" dirty="0">
                <a:latin typeface="+mn-ea"/>
                <a:cs typeface="メイリオ" panose="020B0604030504040204" pitchFamily="50" charset="-128"/>
              </a:rPr>
              <a:t>エネルギーの摂取量と消費量のバランスがとれているかは、体格（</a:t>
            </a:r>
            <a:r>
              <a:rPr lang="en-US" altLang="ja-JP" sz="2000" dirty="0">
                <a:latin typeface="+mn-ea"/>
                <a:cs typeface="メイリオ" panose="020B0604030504040204" pitchFamily="50" charset="-128"/>
              </a:rPr>
              <a:t>BMI</a:t>
            </a:r>
            <a:r>
              <a:rPr lang="ja-JP" altLang="en-US" sz="2000" dirty="0">
                <a:latin typeface="+mn-ea"/>
                <a:cs typeface="メイリオ" panose="020B0604030504040204" pitchFamily="50" charset="-128"/>
              </a:rPr>
              <a:t>）や体重の変化で確認することができます。</a:t>
            </a:r>
          </a:p>
        </p:txBody>
      </p:sp>
      <p:sp>
        <p:nvSpPr>
          <p:cNvPr id="15" name="正方形/長方形 14"/>
          <p:cNvSpPr/>
          <p:nvPr/>
        </p:nvSpPr>
        <p:spPr>
          <a:xfrm>
            <a:off x="665906" y="2214185"/>
            <a:ext cx="9360000" cy="1631216"/>
          </a:xfrm>
          <a:prstGeom prst="rect">
            <a:avLst/>
          </a:prstGeom>
        </p:spPr>
        <p:txBody>
          <a:bodyPr wrap="square">
            <a:spAutoFit/>
          </a:bodyPr>
          <a:lstStyle/>
          <a:p>
            <a:r>
              <a:rPr lang="ja-JP" altLang="en-US" sz="2000" dirty="0">
                <a:latin typeface="+mn-ea"/>
                <a:cs typeface="メイリオ" panose="020B0604030504040204" pitchFamily="50" charset="-128"/>
              </a:rPr>
              <a:t>コク（あぶら）と甘さ（糖）が加わると、おいしさと共に、エネルギー値もアップします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r>
              <a:rPr lang="ja-JP" altLang="en-US" sz="2000" dirty="0" smtClean="0">
                <a:latin typeface="+mn-ea"/>
                <a:cs typeface="メイリオ" panose="020B0604030504040204" pitchFamily="50" charset="-128"/>
              </a:rPr>
              <a:t>食材</a:t>
            </a:r>
            <a:r>
              <a:rPr lang="ja-JP" altLang="en-US" sz="2000" dirty="0">
                <a:latin typeface="+mn-ea"/>
                <a:cs typeface="メイリオ" panose="020B0604030504040204" pitchFamily="50" charset="-128"/>
              </a:rPr>
              <a:t>の分量が増えてもエネルギー値はアップしますが、これらは見た目でチェックすることもできます</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r>
              <a:rPr lang="ja-JP" altLang="en-US" sz="2000" dirty="0" smtClean="0">
                <a:latin typeface="+mn-ea"/>
                <a:cs typeface="メイリオ" panose="020B0604030504040204" pitchFamily="50" charset="-128"/>
              </a:rPr>
              <a:t>一方</a:t>
            </a:r>
            <a:r>
              <a:rPr lang="ja-JP" altLang="en-US" sz="2000" dirty="0">
                <a:latin typeface="+mn-ea"/>
                <a:cs typeface="メイリオ" panose="020B0604030504040204" pitchFamily="50" charset="-128"/>
              </a:rPr>
              <a:t>、あぶらや糖を多く含むと、食品のエネルギー値は高くなりますが、見た目では分かりにくいため、栄養成分表示を使ってチェックします。　</a:t>
            </a:r>
          </a:p>
        </p:txBody>
      </p:sp>
      <p:sp>
        <p:nvSpPr>
          <p:cNvPr id="4" name="角丸四角形 3"/>
          <p:cNvSpPr/>
          <p:nvPr/>
        </p:nvSpPr>
        <p:spPr>
          <a:xfrm>
            <a:off x="305906" y="1246122"/>
            <a:ext cx="10080000" cy="827914"/>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角丸四角形 15"/>
          <p:cNvSpPr/>
          <p:nvPr/>
        </p:nvSpPr>
        <p:spPr>
          <a:xfrm>
            <a:off x="305906" y="4008047"/>
            <a:ext cx="10080000" cy="1188000"/>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17" name="直線コネクタ 16"/>
          <p:cNvCxnSpPr/>
          <p:nvPr/>
        </p:nvCxnSpPr>
        <p:spPr>
          <a:xfrm>
            <a:off x="305906" y="785286"/>
            <a:ext cx="8784000" cy="42016"/>
          </a:xfrm>
          <a:prstGeom prst="line">
            <a:avLst/>
          </a:prstGeom>
          <a:ln w="28575">
            <a:solidFill>
              <a:srgbClr val="ED7D31"/>
            </a:solidFill>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312719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角丸四角形 75"/>
          <p:cNvSpPr/>
          <p:nvPr/>
        </p:nvSpPr>
        <p:spPr>
          <a:xfrm>
            <a:off x="7245961" y="3402111"/>
            <a:ext cx="3156623" cy="1611562"/>
          </a:xfrm>
          <a:prstGeom prst="roundRect">
            <a:avLst>
              <a:gd name="adj" fmla="val 9623"/>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7" name="テキスト ボックス 6"/>
          <p:cNvSpPr txBox="1"/>
          <p:nvPr/>
        </p:nvSpPr>
        <p:spPr>
          <a:xfrm>
            <a:off x="596535" y="1277019"/>
            <a:ext cx="9749431" cy="461665"/>
          </a:xfrm>
          <a:prstGeom prst="rect">
            <a:avLst/>
          </a:prstGeom>
          <a:ln w="28575">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Wingdings" panose="05000000000000000000" pitchFamily="2" charset="2"/>
              <a:buChar char="l"/>
            </a:pPr>
            <a:r>
              <a:rPr lang="ja-JP" altLang="en-US" sz="2300" dirty="0">
                <a:solidFill>
                  <a:srgbClr val="EB4125"/>
                </a:solidFill>
                <a:latin typeface="+mn-ea"/>
              </a:rPr>
              <a:t>栄養成分表示を使って、食品のもつエネルギーの違いをチェックします</a:t>
            </a:r>
          </a:p>
        </p:txBody>
      </p:sp>
      <p:sp>
        <p:nvSpPr>
          <p:cNvPr id="11" name="正方形/長方形 10"/>
          <p:cNvSpPr/>
          <p:nvPr/>
        </p:nvSpPr>
        <p:spPr>
          <a:xfrm>
            <a:off x="389594" y="1717952"/>
            <a:ext cx="7099025" cy="1015663"/>
          </a:xfrm>
          <a:prstGeom prst="rect">
            <a:avLst/>
          </a:prstGeom>
        </p:spPr>
        <p:txBody>
          <a:bodyPr wrap="square">
            <a:spAutoFit/>
          </a:bodyPr>
          <a:lstStyle/>
          <a:p>
            <a:r>
              <a:rPr lang="ja-JP" altLang="en-US" sz="2000" dirty="0">
                <a:latin typeface="+mn-ea"/>
                <a:cs typeface="メイリオ" panose="020B0604030504040204" pitchFamily="50" charset="-128"/>
              </a:rPr>
              <a:t>栄養成分表示を使ってチェックしてみると、見た目や満腹感とは一致しない意外な食品もあります。食品のもつエネルギーの違いを知って、体重の変化も確認しながら</a:t>
            </a:r>
            <a:r>
              <a:rPr lang="ja-JP" altLang="en-US" sz="2000" dirty="0" smtClean="0">
                <a:latin typeface="+mn-ea"/>
                <a:cs typeface="メイリオ" panose="020B0604030504040204" pitchFamily="50" charset="-128"/>
              </a:rPr>
              <a:t>、上手</a:t>
            </a:r>
            <a:r>
              <a:rPr lang="ja-JP" altLang="en-US" sz="2000" dirty="0">
                <a:latin typeface="+mn-ea"/>
                <a:cs typeface="メイリオ" panose="020B0604030504040204" pitchFamily="50" charset="-128"/>
              </a:rPr>
              <a:t>に選びましょう。</a:t>
            </a:r>
          </a:p>
        </p:txBody>
      </p:sp>
      <p:sp>
        <p:nvSpPr>
          <p:cNvPr id="9" name="テキスト ボックス 8"/>
          <p:cNvSpPr txBox="1"/>
          <p:nvPr/>
        </p:nvSpPr>
        <p:spPr>
          <a:xfrm>
            <a:off x="4076821" y="3469438"/>
            <a:ext cx="1415603" cy="646331"/>
          </a:xfrm>
          <a:prstGeom prst="rect">
            <a:avLst/>
          </a:prstGeom>
          <a:noFill/>
        </p:spPr>
        <p:txBody>
          <a:bodyPr wrap="square" rtlCol="0">
            <a:spAutoFit/>
          </a:bodyPr>
          <a:lstStyle/>
          <a:p>
            <a:r>
              <a:rPr kumimoji="1" lang="ja-JP" altLang="en-US" dirty="0">
                <a:latin typeface="+mn-ea"/>
              </a:rPr>
              <a:t>ドレッシング（</a:t>
            </a:r>
            <a:r>
              <a:rPr lang="ja-JP" altLang="en-US" dirty="0">
                <a:latin typeface="+mn-ea"/>
              </a:rPr>
              <a:t>大さじ１杯）</a:t>
            </a:r>
            <a:r>
              <a:rPr kumimoji="1" lang="ja-JP" altLang="en-US" dirty="0">
                <a:latin typeface="+mn-ea"/>
              </a:rPr>
              <a:t>　　</a:t>
            </a:r>
          </a:p>
        </p:txBody>
      </p:sp>
      <p:sp>
        <p:nvSpPr>
          <p:cNvPr id="12" name="テキスト ボックス 11"/>
          <p:cNvSpPr txBox="1"/>
          <p:nvPr/>
        </p:nvSpPr>
        <p:spPr>
          <a:xfrm>
            <a:off x="4074499" y="4053011"/>
            <a:ext cx="2496724" cy="646331"/>
          </a:xfrm>
          <a:prstGeom prst="rect">
            <a:avLst/>
          </a:prstGeom>
          <a:noFill/>
        </p:spPr>
        <p:txBody>
          <a:bodyPr wrap="square" rtlCol="0">
            <a:spAutoFit/>
          </a:bodyPr>
          <a:lstStyle/>
          <a:p>
            <a:r>
              <a:rPr kumimoji="1" lang="ja-JP" altLang="en-US" dirty="0">
                <a:latin typeface="+mn-ea"/>
              </a:rPr>
              <a:t>ノンオイルドレッシング</a:t>
            </a:r>
            <a:endParaRPr kumimoji="1" lang="en-US" altLang="ja-JP" dirty="0">
              <a:latin typeface="+mn-ea"/>
            </a:endParaRPr>
          </a:p>
          <a:p>
            <a:r>
              <a:rPr lang="ja-JP" altLang="en-US" dirty="0">
                <a:latin typeface="+mn-ea"/>
              </a:rPr>
              <a:t>（大さじ１杯）</a:t>
            </a:r>
            <a:endParaRPr kumimoji="1" lang="ja-JP" altLang="en-US" dirty="0">
              <a:latin typeface="+mn-ea"/>
            </a:endParaRPr>
          </a:p>
        </p:txBody>
      </p:sp>
      <p:sp>
        <p:nvSpPr>
          <p:cNvPr id="13" name="正方形/長方形 12"/>
          <p:cNvSpPr/>
          <p:nvPr/>
        </p:nvSpPr>
        <p:spPr>
          <a:xfrm>
            <a:off x="5546797" y="4364521"/>
            <a:ext cx="1081121" cy="3847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16" name="正方形/長方形 15"/>
          <p:cNvSpPr/>
          <p:nvPr/>
        </p:nvSpPr>
        <p:spPr>
          <a:xfrm>
            <a:off x="5826506" y="3604483"/>
            <a:ext cx="864339" cy="400110"/>
          </a:xfrm>
          <a:prstGeom prst="rect">
            <a:avLst/>
          </a:prstGeom>
        </p:spPr>
        <p:txBody>
          <a:bodyPr wrap="none">
            <a:spAutoFit/>
          </a:bodyPr>
          <a:lstStyle/>
          <a:p>
            <a:r>
              <a:rPr lang="en-US" altLang="ja-JP" sz="2000" dirty="0" smtClean="0">
                <a:latin typeface="+mn-ea"/>
              </a:rPr>
              <a:t>6</a:t>
            </a:r>
            <a:r>
              <a:rPr lang="en-US" altLang="ja-JP" sz="2000" dirty="0">
                <a:latin typeface="+mn-ea"/>
              </a:rPr>
              <a:t>0</a:t>
            </a:r>
            <a:r>
              <a:rPr lang="en-US" altLang="ja-JP" sz="2000" dirty="0" smtClean="0">
                <a:latin typeface="+mn-ea"/>
              </a:rPr>
              <a:t>kcal</a:t>
            </a:r>
            <a:endParaRPr lang="ja-JP" altLang="en-US" sz="2000" dirty="0">
              <a:latin typeface="+mn-ea"/>
            </a:endParaRPr>
          </a:p>
        </p:txBody>
      </p:sp>
      <p:sp>
        <p:nvSpPr>
          <p:cNvPr id="27" name="テキスト ボックス 26"/>
          <p:cNvSpPr txBox="1"/>
          <p:nvPr/>
        </p:nvSpPr>
        <p:spPr>
          <a:xfrm>
            <a:off x="7525275" y="5697779"/>
            <a:ext cx="1489013" cy="646331"/>
          </a:xfrm>
          <a:prstGeom prst="rect">
            <a:avLst/>
          </a:prstGeom>
          <a:noFill/>
        </p:spPr>
        <p:txBody>
          <a:bodyPr wrap="square" rtlCol="0">
            <a:spAutoFit/>
          </a:bodyPr>
          <a:lstStyle/>
          <a:p>
            <a:r>
              <a:rPr kumimoji="1" lang="ja-JP" altLang="en-US" dirty="0">
                <a:latin typeface="+mn-ea"/>
              </a:rPr>
              <a:t>チョコレート</a:t>
            </a:r>
            <a:endParaRPr kumimoji="1" lang="en-US" altLang="ja-JP" dirty="0">
              <a:latin typeface="+mn-ea"/>
            </a:endParaRPr>
          </a:p>
          <a:p>
            <a:r>
              <a:rPr lang="ja-JP" altLang="en-US" dirty="0">
                <a:latin typeface="+mn-ea"/>
              </a:rPr>
              <a:t>（１枚：</a:t>
            </a:r>
            <a:r>
              <a:rPr lang="en-US" altLang="ja-JP" dirty="0">
                <a:latin typeface="+mn-ea"/>
              </a:rPr>
              <a:t>50g</a:t>
            </a:r>
            <a:r>
              <a:rPr lang="ja-JP" altLang="en-US" dirty="0">
                <a:latin typeface="+mn-ea"/>
              </a:rPr>
              <a:t>）</a:t>
            </a:r>
            <a:endParaRPr kumimoji="1" lang="ja-JP" altLang="en-US" dirty="0">
              <a:latin typeface="+mn-ea"/>
            </a:endParaRPr>
          </a:p>
        </p:txBody>
      </p:sp>
      <p:sp>
        <p:nvSpPr>
          <p:cNvPr id="28" name="正方形/長方形 27"/>
          <p:cNvSpPr/>
          <p:nvPr/>
        </p:nvSpPr>
        <p:spPr>
          <a:xfrm>
            <a:off x="9014288" y="5804589"/>
            <a:ext cx="1081121" cy="3847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31" name="テキスト ボックス 30"/>
          <p:cNvSpPr txBox="1"/>
          <p:nvPr/>
        </p:nvSpPr>
        <p:spPr>
          <a:xfrm>
            <a:off x="7525275" y="6379208"/>
            <a:ext cx="1968814" cy="646331"/>
          </a:xfrm>
          <a:prstGeom prst="rect">
            <a:avLst/>
          </a:prstGeom>
          <a:noFill/>
        </p:spPr>
        <p:txBody>
          <a:bodyPr wrap="square" rtlCol="0">
            <a:spAutoFit/>
          </a:bodyPr>
          <a:lstStyle/>
          <a:p>
            <a:r>
              <a:rPr kumimoji="1" lang="ja-JP" altLang="en-US" dirty="0">
                <a:latin typeface="+mn-ea"/>
              </a:rPr>
              <a:t>ポテトチップス</a:t>
            </a:r>
            <a:endParaRPr kumimoji="1" lang="en-US" altLang="ja-JP" dirty="0">
              <a:latin typeface="+mn-ea"/>
            </a:endParaRPr>
          </a:p>
          <a:p>
            <a:r>
              <a:rPr lang="ja-JP" altLang="en-US" dirty="0">
                <a:latin typeface="+mn-ea"/>
              </a:rPr>
              <a:t>（１袋：</a:t>
            </a:r>
            <a:r>
              <a:rPr lang="en-US" altLang="ja-JP" dirty="0">
                <a:latin typeface="+mn-ea"/>
              </a:rPr>
              <a:t>60g</a:t>
            </a:r>
            <a:r>
              <a:rPr lang="ja-JP" altLang="en-US" dirty="0">
                <a:latin typeface="+mn-ea"/>
              </a:rPr>
              <a:t>）</a:t>
            </a:r>
            <a:endParaRPr kumimoji="1" lang="ja-JP" altLang="en-US" dirty="0">
              <a:latin typeface="+mn-ea"/>
            </a:endParaRPr>
          </a:p>
        </p:txBody>
      </p:sp>
      <p:sp>
        <p:nvSpPr>
          <p:cNvPr id="33" name="正方形/長方形 32"/>
          <p:cNvSpPr/>
          <p:nvPr/>
        </p:nvSpPr>
        <p:spPr>
          <a:xfrm>
            <a:off x="9014288" y="6377410"/>
            <a:ext cx="1081121" cy="3847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34" name="テキスト ボックス 33"/>
          <p:cNvSpPr txBox="1"/>
          <p:nvPr/>
        </p:nvSpPr>
        <p:spPr>
          <a:xfrm>
            <a:off x="425096" y="3528888"/>
            <a:ext cx="1435699" cy="646331"/>
          </a:xfrm>
          <a:prstGeom prst="rect">
            <a:avLst/>
          </a:prstGeom>
          <a:noFill/>
        </p:spPr>
        <p:txBody>
          <a:bodyPr wrap="square" rtlCol="0">
            <a:spAutoFit/>
          </a:bodyPr>
          <a:lstStyle/>
          <a:p>
            <a:r>
              <a:rPr kumimoji="1" lang="ja-JP" altLang="en-US" dirty="0">
                <a:latin typeface="+mn-ea"/>
              </a:rPr>
              <a:t>おにぎり</a:t>
            </a:r>
            <a:endParaRPr kumimoji="1" lang="en-US" altLang="ja-JP" dirty="0">
              <a:latin typeface="+mn-ea"/>
            </a:endParaRPr>
          </a:p>
          <a:p>
            <a:r>
              <a:rPr kumimoji="1" lang="ja-JP" altLang="en-US" dirty="0">
                <a:latin typeface="+mn-ea"/>
              </a:rPr>
              <a:t>（１個：</a:t>
            </a:r>
            <a:r>
              <a:rPr kumimoji="1" lang="en-US" altLang="ja-JP" dirty="0">
                <a:latin typeface="+mn-ea"/>
              </a:rPr>
              <a:t>110g</a:t>
            </a:r>
            <a:r>
              <a:rPr lang="ja-JP" altLang="en-US" dirty="0">
                <a:latin typeface="+mn-ea"/>
              </a:rPr>
              <a:t>）</a:t>
            </a:r>
            <a:r>
              <a:rPr kumimoji="1" lang="ja-JP" altLang="en-US" dirty="0">
                <a:latin typeface="+mn-ea"/>
              </a:rPr>
              <a:t>　　</a:t>
            </a:r>
          </a:p>
        </p:txBody>
      </p:sp>
      <p:sp>
        <p:nvSpPr>
          <p:cNvPr id="35" name="正方形/長方形 34"/>
          <p:cNvSpPr/>
          <p:nvPr/>
        </p:nvSpPr>
        <p:spPr>
          <a:xfrm>
            <a:off x="2348831" y="3714103"/>
            <a:ext cx="988658" cy="400110"/>
          </a:xfrm>
          <a:prstGeom prst="rect">
            <a:avLst/>
          </a:prstGeom>
        </p:spPr>
        <p:txBody>
          <a:bodyPr wrap="square">
            <a:spAutoFit/>
          </a:bodyPr>
          <a:lstStyle/>
          <a:p>
            <a:r>
              <a:rPr lang="en-US" altLang="ja-JP" sz="2000" dirty="0">
                <a:latin typeface="+mn-ea"/>
              </a:rPr>
              <a:t>180kcal</a:t>
            </a:r>
            <a:endParaRPr lang="ja-JP" altLang="en-US" sz="2000" dirty="0">
              <a:latin typeface="+mn-ea"/>
            </a:endParaRPr>
          </a:p>
        </p:txBody>
      </p:sp>
      <p:sp>
        <p:nvSpPr>
          <p:cNvPr id="38" name="テキスト ボックス 37"/>
          <p:cNvSpPr txBox="1"/>
          <p:nvPr/>
        </p:nvSpPr>
        <p:spPr>
          <a:xfrm>
            <a:off x="432937" y="4174685"/>
            <a:ext cx="1564071" cy="646331"/>
          </a:xfrm>
          <a:prstGeom prst="rect">
            <a:avLst/>
          </a:prstGeom>
          <a:noFill/>
        </p:spPr>
        <p:txBody>
          <a:bodyPr wrap="square" rtlCol="0">
            <a:spAutoFit/>
          </a:bodyPr>
          <a:lstStyle/>
          <a:p>
            <a:r>
              <a:rPr kumimoji="1" lang="ja-JP" altLang="en-US" dirty="0" smtClean="0">
                <a:latin typeface="+mn-ea"/>
              </a:rPr>
              <a:t>カップ</a:t>
            </a:r>
            <a:r>
              <a:rPr lang="ja-JP" altLang="en-US" dirty="0">
                <a:latin typeface="+mn-ea"/>
              </a:rPr>
              <a:t>ラーメン</a:t>
            </a:r>
            <a:endParaRPr kumimoji="1" lang="en-US" altLang="ja-JP" dirty="0">
              <a:latin typeface="+mn-ea"/>
            </a:endParaRPr>
          </a:p>
          <a:p>
            <a:r>
              <a:rPr kumimoji="1" lang="ja-JP" altLang="en-US" dirty="0">
                <a:latin typeface="+mn-ea"/>
              </a:rPr>
              <a:t>（１個：</a:t>
            </a:r>
            <a:r>
              <a:rPr kumimoji="1" lang="en-US" altLang="ja-JP" dirty="0">
                <a:latin typeface="+mn-ea"/>
              </a:rPr>
              <a:t>80g</a:t>
            </a:r>
            <a:r>
              <a:rPr lang="ja-JP" altLang="en-US" dirty="0">
                <a:latin typeface="+mn-ea"/>
              </a:rPr>
              <a:t>）</a:t>
            </a:r>
            <a:r>
              <a:rPr kumimoji="1" lang="ja-JP" altLang="en-US" dirty="0">
                <a:latin typeface="+mn-ea"/>
              </a:rPr>
              <a:t>　　</a:t>
            </a:r>
          </a:p>
        </p:txBody>
      </p:sp>
      <p:sp>
        <p:nvSpPr>
          <p:cNvPr id="39" name="正方形/長方形 38"/>
          <p:cNvSpPr/>
          <p:nvPr/>
        </p:nvSpPr>
        <p:spPr>
          <a:xfrm>
            <a:off x="2159941" y="4231115"/>
            <a:ext cx="1096469" cy="4067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48" name="テキスト ボックス 47"/>
          <p:cNvSpPr txBox="1"/>
          <p:nvPr/>
        </p:nvSpPr>
        <p:spPr>
          <a:xfrm>
            <a:off x="367955" y="5755983"/>
            <a:ext cx="1952810" cy="646331"/>
          </a:xfrm>
          <a:prstGeom prst="rect">
            <a:avLst/>
          </a:prstGeom>
          <a:noFill/>
        </p:spPr>
        <p:txBody>
          <a:bodyPr wrap="square" rtlCol="0">
            <a:spAutoFit/>
          </a:bodyPr>
          <a:lstStyle/>
          <a:p>
            <a:r>
              <a:rPr kumimoji="1" lang="ja-JP" altLang="en-US" dirty="0">
                <a:latin typeface="+mn-ea"/>
              </a:rPr>
              <a:t>蒸し鶏</a:t>
            </a:r>
            <a:endParaRPr kumimoji="1" lang="en-US" altLang="ja-JP" dirty="0">
              <a:latin typeface="+mn-ea"/>
            </a:endParaRPr>
          </a:p>
          <a:p>
            <a:r>
              <a:rPr kumimoji="1" lang="ja-JP" altLang="en-US" dirty="0">
                <a:latin typeface="+mn-ea"/>
              </a:rPr>
              <a:t>（１パック：</a:t>
            </a:r>
            <a:r>
              <a:rPr kumimoji="1" lang="en-US" altLang="ja-JP" dirty="0">
                <a:latin typeface="+mn-ea"/>
              </a:rPr>
              <a:t>100g</a:t>
            </a:r>
            <a:r>
              <a:rPr lang="ja-JP" altLang="en-US" dirty="0">
                <a:latin typeface="+mn-ea"/>
              </a:rPr>
              <a:t>）</a:t>
            </a:r>
            <a:r>
              <a:rPr kumimoji="1" lang="ja-JP" altLang="en-US" dirty="0">
                <a:latin typeface="+mn-ea"/>
              </a:rPr>
              <a:t>　　</a:t>
            </a:r>
          </a:p>
        </p:txBody>
      </p:sp>
      <p:sp>
        <p:nvSpPr>
          <p:cNvPr id="49" name="正方形/長方形 48"/>
          <p:cNvSpPr/>
          <p:nvPr/>
        </p:nvSpPr>
        <p:spPr>
          <a:xfrm>
            <a:off x="2355750" y="6487127"/>
            <a:ext cx="992579" cy="400110"/>
          </a:xfrm>
          <a:prstGeom prst="rect">
            <a:avLst/>
          </a:prstGeom>
        </p:spPr>
        <p:txBody>
          <a:bodyPr wrap="none">
            <a:spAutoFit/>
          </a:bodyPr>
          <a:lstStyle/>
          <a:p>
            <a:r>
              <a:rPr lang="en-US" altLang="ja-JP" sz="2000" dirty="0">
                <a:latin typeface="+mn-ea"/>
              </a:rPr>
              <a:t>370kcal</a:t>
            </a:r>
            <a:endParaRPr lang="ja-JP" altLang="en-US" sz="2000" dirty="0">
              <a:latin typeface="+mn-ea"/>
            </a:endParaRPr>
          </a:p>
        </p:txBody>
      </p:sp>
      <p:sp>
        <p:nvSpPr>
          <p:cNvPr id="50" name="テキスト ボックス 49"/>
          <p:cNvSpPr txBox="1"/>
          <p:nvPr/>
        </p:nvSpPr>
        <p:spPr>
          <a:xfrm>
            <a:off x="424275" y="6482382"/>
            <a:ext cx="1952810" cy="646331"/>
          </a:xfrm>
          <a:prstGeom prst="rect">
            <a:avLst/>
          </a:prstGeom>
          <a:noFill/>
        </p:spPr>
        <p:txBody>
          <a:bodyPr wrap="square" rtlCol="0">
            <a:spAutoFit/>
          </a:bodyPr>
          <a:lstStyle/>
          <a:p>
            <a:r>
              <a:rPr kumimoji="1" lang="ja-JP" altLang="en-US" dirty="0">
                <a:latin typeface="+mn-ea"/>
              </a:rPr>
              <a:t>鶏のから揚げ</a:t>
            </a:r>
            <a:endParaRPr kumimoji="1" lang="en-US" altLang="ja-JP" dirty="0">
              <a:latin typeface="+mn-ea"/>
            </a:endParaRPr>
          </a:p>
          <a:p>
            <a:r>
              <a:rPr kumimoji="1" lang="ja-JP" altLang="en-US" dirty="0">
                <a:latin typeface="+mn-ea"/>
              </a:rPr>
              <a:t>（１パック：</a:t>
            </a:r>
            <a:r>
              <a:rPr kumimoji="1" lang="en-US" altLang="ja-JP" dirty="0">
                <a:latin typeface="+mn-ea"/>
              </a:rPr>
              <a:t>160g</a:t>
            </a:r>
            <a:r>
              <a:rPr lang="ja-JP" altLang="en-US" dirty="0">
                <a:latin typeface="+mn-ea"/>
              </a:rPr>
              <a:t>）</a:t>
            </a:r>
            <a:r>
              <a:rPr kumimoji="1" lang="ja-JP" altLang="en-US" dirty="0">
                <a:latin typeface="+mn-ea"/>
              </a:rPr>
              <a:t>　　</a:t>
            </a:r>
          </a:p>
        </p:txBody>
      </p:sp>
      <p:sp>
        <p:nvSpPr>
          <p:cNvPr id="51" name="正方形/長方形 50"/>
          <p:cNvSpPr/>
          <p:nvPr/>
        </p:nvSpPr>
        <p:spPr>
          <a:xfrm>
            <a:off x="2235902" y="5902122"/>
            <a:ext cx="1081121" cy="3847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64" name="角丸四角形 63"/>
          <p:cNvSpPr/>
          <p:nvPr/>
        </p:nvSpPr>
        <p:spPr>
          <a:xfrm>
            <a:off x="301318" y="5275675"/>
            <a:ext cx="3227771" cy="1825399"/>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66" name="角丸四角形 65"/>
          <p:cNvSpPr/>
          <p:nvPr/>
        </p:nvSpPr>
        <p:spPr>
          <a:xfrm>
            <a:off x="3794029" y="2815146"/>
            <a:ext cx="3198217" cy="2005870"/>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67" name="角丸四角形 66"/>
          <p:cNvSpPr/>
          <p:nvPr/>
        </p:nvSpPr>
        <p:spPr>
          <a:xfrm>
            <a:off x="7208456" y="5314448"/>
            <a:ext cx="3194129" cy="1773549"/>
          </a:xfrm>
          <a:prstGeom prst="roundRect">
            <a:avLst>
              <a:gd name="adj" fmla="val 9623"/>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17" name="角丸四角形 16"/>
          <p:cNvSpPr/>
          <p:nvPr/>
        </p:nvSpPr>
        <p:spPr>
          <a:xfrm>
            <a:off x="301236" y="5013673"/>
            <a:ext cx="3227854" cy="678883"/>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mn-ea"/>
              </a:rPr>
              <a:t>たんぱく質量</a:t>
            </a:r>
            <a:r>
              <a:rPr kumimoji="1" lang="ja-JP" altLang="en-US" dirty="0" smtClean="0">
                <a:solidFill>
                  <a:schemeClr val="tx1"/>
                </a:solidFill>
                <a:latin typeface="+mn-ea"/>
              </a:rPr>
              <a:t>が同程度でも違う</a:t>
            </a:r>
            <a:endParaRPr kumimoji="1" lang="ja-JP" altLang="en-US" dirty="0">
              <a:solidFill>
                <a:schemeClr val="tx1"/>
              </a:solidFill>
              <a:latin typeface="+mn-ea"/>
            </a:endParaRPr>
          </a:p>
        </p:txBody>
      </p:sp>
      <p:sp>
        <p:nvSpPr>
          <p:cNvPr id="53" name="角丸四角形 52"/>
          <p:cNvSpPr/>
          <p:nvPr/>
        </p:nvSpPr>
        <p:spPr>
          <a:xfrm>
            <a:off x="282192" y="3081128"/>
            <a:ext cx="3227771" cy="1720561"/>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56" name="角丸四角形 55"/>
          <p:cNvSpPr/>
          <p:nvPr/>
        </p:nvSpPr>
        <p:spPr>
          <a:xfrm>
            <a:off x="282110" y="2819126"/>
            <a:ext cx="3227854" cy="678883"/>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mn-ea"/>
              </a:rPr>
              <a:t>同じ１個</a:t>
            </a:r>
            <a:r>
              <a:rPr kumimoji="1" lang="ja-JP" altLang="en-US" dirty="0" smtClean="0">
                <a:solidFill>
                  <a:schemeClr val="tx1"/>
                </a:solidFill>
                <a:latin typeface="+mn-ea"/>
              </a:rPr>
              <a:t>で</a:t>
            </a:r>
            <a:r>
              <a:rPr lang="ja-JP" altLang="en-US" dirty="0" smtClean="0">
                <a:solidFill>
                  <a:schemeClr val="tx1"/>
                </a:solidFill>
                <a:latin typeface="+mn-ea"/>
              </a:rPr>
              <a:t>も違う</a:t>
            </a:r>
            <a:endParaRPr kumimoji="1" lang="en-US" altLang="ja-JP" dirty="0">
              <a:solidFill>
                <a:schemeClr val="tx1"/>
              </a:solidFill>
              <a:latin typeface="+mn-ea"/>
            </a:endParaRPr>
          </a:p>
        </p:txBody>
      </p:sp>
      <p:sp>
        <p:nvSpPr>
          <p:cNvPr id="57" name="角丸四角形 56"/>
          <p:cNvSpPr/>
          <p:nvPr/>
        </p:nvSpPr>
        <p:spPr>
          <a:xfrm>
            <a:off x="3765102" y="2819126"/>
            <a:ext cx="3227854" cy="678883"/>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mn-ea"/>
              </a:rPr>
              <a:t>脂質量</a:t>
            </a:r>
            <a:r>
              <a:rPr kumimoji="1" lang="ja-JP" altLang="en-US" dirty="0" smtClean="0">
                <a:solidFill>
                  <a:schemeClr val="tx1"/>
                </a:solidFill>
                <a:latin typeface="+mn-ea"/>
              </a:rPr>
              <a:t>で違う</a:t>
            </a:r>
            <a:endParaRPr kumimoji="1" lang="ja-JP" altLang="en-US" dirty="0">
              <a:solidFill>
                <a:schemeClr val="tx1"/>
              </a:solidFill>
              <a:latin typeface="+mn-ea"/>
            </a:endParaRPr>
          </a:p>
        </p:txBody>
      </p:sp>
      <p:sp>
        <p:nvSpPr>
          <p:cNvPr id="58" name="テキスト ボックス 57"/>
          <p:cNvSpPr txBox="1"/>
          <p:nvPr/>
        </p:nvSpPr>
        <p:spPr>
          <a:xfrm>
            <a:off x="3849725" y="5715268"/>
            <a:ext cx="1952810" cy="646331"/>
          </a:xfrm>
          <a:prstGeom prst="rect">
            <a:avLst/>
          </a:prstGeom>
          <a:noFill/>
        </p:spPr>
        <p:txBody>
          <a:bodyPr wrap="square" rtlCol="0">
            <a:spAutoFit/>
          </a:bodyPr>
          <a:lstStyle/>
          <a:p>
            <a:r>
              <a:rPr kumimoji="1" lang="ja-JP" altLang="en-US" dirty="0">
                <a:latin typeface="+mn-ea"/>
              </a:rPr>
              <a:t>お茶</a:t>
            </a:r>
            <a:endParaRPr kumimoji="1" lang="en-US" altLang="ja-JP" dirty="0">
              <a:latin typeface="+mn-ea"/>
            </a:endParaRPr>
          </a:p>
          <a:p>
            <a:r>
              <a:rPr kumimoji="1" lang="ja-JP" altLang="en-US" dirty="0">
                <a:latin typeface="+mn-ea"/>
              </a:rPr>
              <a:t>（１本：</a:t>
            </a:r>
            <a:r>
              <a:rPr kumimoji="1" lang="en-US" altLang="ja-JP" dirty="0">
                <a:latin typeface="+mn-ea"/>
              </a:rPr>
              <a:t>500ml</a:t>
            </a:r>
            <a:r>
              <a:rPr lang="ja-JP" altLang="en-US" dirty="0">
                <a:latin typeface="+mn-ea"/>
              </a:rPr>
              <a:t>）</a:t>
            </a:r>
            <a:r>
              <a:rPr kumimoji="1" lang="ja-JP" altLang="en-US" dirty="0">
                <a:latin typeface="+mn-ea"/>
              </a:rPr>
              <a:t>　　</a:t>
            </a:r>
          </a:p>
        </p:txBody>
      </p:sp>
      <p:sp>
        <p:nvSpPr>
          <p:cNvPr id="62" name="正方形/長方形 61"/>
          <p:cNvSpPr/>
          <p:nvPr/>
        </p:nvSpPr>
        <p:spPr>
          <a:xfrm>
            <a:off x="6022961" y="5798777"/>
            <a:ext cx="736099" cy="400110"/>
          </a:xfrm>
          <a:prstGeom prst="rect">
            <a:avLst/>
          </a:prstGeom>
        </p:spPr>
        <p:txBody>
          <a:bodyPr wrap="none">
            <a:spAutoFit/>
          </a:bodyPr>
          <a:lstStyle/>
          <a:p>
            <a:r>
              <a:rPr lang="en-US" altLang="ja-JP" sz="2000" dirty="0">
                <a:latin typeface="+mn-ea"/>
              </a:rPr>
              <a:t>0kcal</a:t>
            </a:r>
            <a:endParaRPr lang="ja-JP" altLang="en-US" sz="2000" dirty="0">
              <a:latin typeface="+mn-ea"/>
            </a:endParaRPr>
          </a:p>
        </p:txBody>
      </p:sp>
      <p:sp>
        <p:nvSpPr>
          <p:cNvPr id="63" name="テキスト ボックス 62"/>
          <p:cNvSpPr txBox="1"/>
          <p:nvPr/>
        </p:nvSpPr>
        <p:spPr>
          <a:xfrm>
            <a:off x="3906045" y="6441667"/>
            <a:ext cx="1952810" cy="646331"/>
          </a:xfrm>
          <a:prstGeom prst="rect">
            <a:avLst/>
          </a:prstGeom>
          <a:noFill/>
        </p:spPr>
        <p:txBody>
          <a:bodyPr wrap="square" rtlCol="0">
            <a:spAutoFit/>
          </a:bodyPr>
          <a:lstStyle/>
          <a:p>
            <a:r>
              <a:rPr kumimoji="1" lang="ja-JP" altLang="en-US" dirty="0">
                <a:latin typeface="+mn-ea"/>
              </a:rPr>
              <a:t>炭酸飲料（加糖）</a:t>
            </a:r>
            <a:endParaRPr kumimoji="1" lang="en-US" altLang="ja-JP" dirty="0">
              <a:latin typeface="+mn-ea"/>
            </a:endParaRPr>
          </a:p>
          <a:p>
            <a:r>
              <a:rPr lang="ja-JP" altLang="en-US" dirty="0">
                <a:latin typeface="+mn-ea"/>
              </a:rPr>
              <a:t>（１本：</a:t>
            </a:r>
            <a:r>
              <a:rPr lang="en-US" altLang="ja-JP" dirty="0">
                <a:latin typeface="+mn-ea"/>
              </a:rPr>
              <a:t>500ml </a:t>
            </a:r>
            <a:r>
              <a:rPr lang="ja-JP" altLang="en-US" dirty="0">
                <a:latin typeface="+mn-ea"/>
              </a:rPr>
              <a:t>）</a:t>
            </a:r>
            <a:r>
              <a:rPr kumimoji="1" lang="ja-JP" altLang="en-US" dirty="0">
                <a:latin typeface="+mn-ea"/>
              </a:rPr>
              <a:t>　　</a:t>
            </a:r>
          </a:p>
        </p:txBody>
      </p:sp>
      <p:sp>
        <p:nvSpPr>
          <p:cNvPr id="65" name="正方形/長方形 64"/>
          <p:cNvSpPr/>
          <p:nvPr/>
        </p:nvSpPr>
        <p:spPr>
          <a:xfrm>
            <a:off x="5795199" y="6425026"/>
            <a:ext cx="1081121" cy="3847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68" name="角丸四角形 67"/>
          <p:cNvSpPr/>
          <p:nvPr/>
        </p:nvSpPr>
        <p:spPr>
          <a:xfrm>
            <a:off x="3783088" y="5234960"/>
            <a:ext cx="3227771" cy="1866114"/>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sp>
        <p:nvSpPr>
          <p:cNvPr id="69" name="角丸四角形 68"/>
          <p:cNvSpPr/>
          <p:nvPr/>
        </p:nvSpPr>
        <p:spPr>
          <a:xfrm>
            <a:off x="3783006" y="4972958"/>
            <a:ext cx="3227854" cy="678883"/>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mn-ea"/>
              </a:rPr>
              <a:t>砂糖量</a:t>
            </a:r>
            <a:r>
              <a:rPr kumimoji="1" lang="ja-JP" altLang="en-US" dirty="0" smtClean="0">
                <a:solidFill>
                  <a:schemeClr val="tx1"/>
                </a:solidFill>
                <a:latin typeface="+mn-ea"/>
              </a:rPr>
              <a:t>で違う</a:t>
            </a:r>
            <a:endParaRPr kumimoji="1" lang="ja-JP" altLang="en-US" dirty="0">
              <a:solidFill>
                <a:schemeClr val="tx1"/>
              </a:solidFill>
              <a:latin typeface="+mn-ea"/>
            </a:endParaRPr>
          </a:p>
        </p:txBody>
      </p:sp>
      <p:sp>
        <p:nvSpPr>
          <p:cNvPr id="70" name="角丸四角形 69"/>
          <p:cNvSpPr/>
          <p:nvPr/>
        </p:nvSpPr>
        <p:spPr>
          <a:xfrm>
            <a:off x="7203591" y="5149268"/>
            <a:ext cx="3198994" cy="528420"/>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dirty="0">
                <a:solidFill>
                  <a:schemeClr val="tx1"/>
                </a:solidFill>
                <a:latin typeface="+mn-ea"/>
              </a:rPr>
              <a:t>脂質</a:t>
            </a:r>
            <a:r>
              <a:rPr lang="ja-JP" altLang="en-US" dirty="0" smtClean="0">
                <a:solidFill>
                  <a:schemeClr val="tx1"/>
                </a:solidFill>
                <a:latin typeface="+mn-ea"/>
              </a:rPr>
              <a:t>や砂糖を多く含むと高い</a:t>
            </a:r>
            <a:endParaRPr kumimoji="1" lang="ja-JP" altLang="en-US" dirty="0">
              <a:solidFill>
                <a:schemeClr val="tx1"/>
              </a:solidFill>
              <a:latin typeface="+mn-ea"/>
            </a:endParaRPr>
          </a:p>
        </p:txBody>
      </p:sp>
      <p:sp>
        <p:nvSpPr>
          <p:cNvPr id="71" name="角丸四角形 70"/>
          <p:cNvSpPr/>
          <p:nvPr/>
        </p:nvSpPr>
        <p:spPr>
          <a:xfrm>
            <a:off x="7243808" y="3278707"/>
            <a:ext cx="3161431" cy="518918"/>
          </a:xfrm>
          <a:prstGeom prst="roundRect">
            <a:avLst/>
          </a:prstGeom>
          <a:solidFill>
            <a:schemeClr val="accent2">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solidFill>
                  <a:schemeClr val="tx1"/>
                </a:solidFill>
                <a:latin typeface="+mn-ea"/>
              </a:rPr>
              <a:t>少量でも</a:t>
            </a:r>
            <a:r>
              <a:rPr kumimoji="1" lang="ja-JP" altLang="en-US" dirty="0" smtClean="0">
                <a:solidFill>
                  <a:schemeClr val="tx1"/>
                </a:solidFill>
                <a:latin typeface="+mn-ea"/>
              </a:rPr>
              <a:t>高い</a:t>
            </a:r>
            <a:endParaRPr kumimoji="1" lang="ja-JP" altLang="en-US" dirty="0">
              <a:solidFill>
                <a:schemeClr val="tx1"/>
              </a:solidFill>
              <a:latin typeface="+mn-ea"/>
            </a:endParaRPr>
          </a:p>
        </p:txBody>
      </p:sp>
      <p:sp>
        <p:nvSpPr>
          <p:cNvPr id="72" name="テキスト ボックス 71"/>
          <p:cNvSpPr txBox="1"/>
          <p:nvPr/>
        </p:nvSpPr>
        <p:spPr>
          <a:xfrm>
            <a:off x="7382174" y="3785396"/>
            <a:ext cx="1662657" cy="646331"/>
          </a:xfrm>
          <a:prstGeom prst="rect">
            <a:avLst/>
          </a:prstGeom>
          <a:noFill/>
        </p:spPr>
        <p:txBody>
          <a:bodyPr wrap="square" rtlCol="0">
            <a:spAutoFit/>
          </a:bodyPr>
          <a:lstStyle/>
          <a:p>
            <a:r>
              <a:rPr kumimoji="1" lang="ja-JP" altLang="en-US" dirty="0">
                <a:latin typeface="+mn-ea"/>
              </a:rPr>
              <a:t>サラダ油</a:t>
            </a:r>
            <a:endParaRPr kumimoji="1" lang="en-US" altLang="ja-JP" dirty="0">
              <a:latin typeface="+mn-ea"/>
            </a:endParaRPr>
          </a:p>
          <a:p>
            <a:r>
              <a:rPr lang="ja-JP" altLang="en-US" dirty="0">
                <a:latin typeface="+mn-ea"/>
              </a:rPr>
              <a:t>（大さじ１杯）</a:t>
            </a:r>
            <a:endParaRPr kumimoji="1" lang="ja-JP" altLang="en-US" dirty="0">
              <a:latin typeface="+mn-ea"/>
            </a:endParaRPr>
          </a:p>
        </p:txBody>
      </p:sp>
      <p:sp>
        <p:nvSpPr>
          <p:cNvPr id="73" name="正方形/長方形 72"/>
          <p:cNvSpPr/>
          <p:nvPr/>
        </p:nvSpPr>
        <p:spPr>
          <a:xfrm>
            <a:off x="9070126" y="3921406"/>
            <a:ext cx="1025283" cy="4230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74" name="テキスト ボックス 73"/>
          <p:cNvSpPr txBox="1"/>
          <p:nvPr/>
        </p:nvSpPr>
        <p:spPr>
          <a:xfrm>
            <a:off x="7356879" y="4367342"/>
            <a:ext cx="2198411" cy="646331"/>
          </a:xfrm>
          <a:prstGeom prst="rect">
            <a:avLst/>
          </a:prstGeom>
          <a:noFill/>
        </p:spPr>
        <p:txBody>
          <a:bodyPr wrap="square" rtlCol="0">
            <a:spAutoFit/>
          </a:bodyPr>
          <a:lstStyle/>
          <a:p>
            <a:r>
              <a:rPr lang="ja-JP" altLang="en-US" dirty="0">
                <a:latin typeface="+mn-ea"/>
              </a:rPr>
              <a:t>アーモンド</a:t>
            </a:r>
            <a:endParaRPr lang="en-US" altLang="ja-JP" dirty="0">
              <a:latin typeface="+mn-ea"/>
            </a:endParaRPr>
          </a:p>
          <a:p>
            <a:r>
              <a:rPr lang="ja-JP" altLang="en-US" dirty="0">
                <a:latin typeface="+mn-ea"/>
              </a:rPr>
              <a:t>（１袋：</a:t>
            </a:r>
            <a:r>
              <a:rPr lang="en-US" altLang="ja-JP" dirty="0">
                <a:latin typeface="+mn-ea"/>
              </a:rPr>
              <a:t>30g</a:t>
            </a:r>
            <a:r>
              <a:rPr lang="ja-JP" altLang="en-US" dirty="0">
                <a:latin typeface="+mn-ea"/>
              </a:rPr>
              <a:t>）</a:t>
            </a:r>
            <a:endParaRPr kumimoji="1" lang="ja-JP" altLang="en-US" dirty="0">
              <a:latin typeface="+mn-ea"/>
            </a:endParaRPr>
          </a:p>
        </p:txBody>
      </p:sp>
      <p:sp>
        <p:nvSpPr>
          <p:cNvPr id="75" name="正方形/長方形 74"/>
          <p:cNvSpPr/>
          <p:nvPr/>
        </p:nvSpPr>
        <p:spPr>
          <a:xfrm>
            <a:off x="9070126" y="4494226"/>
            <a:ext cx="1025283" cy="4466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kumimoji="1" lang="en-US" altLang="ja-JP" dirty="0">
                <a:latin typeface="+mn-ea"/>
              </a:rPr>
              <a:t>     kcal</a:t>
            </a:r>
            <a:endParaRPr kumimoji="1" lang="ja-JP" altLang="en-US" dirty="0">
              <a:latin typeface="+mn-ea"/>
            </a:endParaRPr>
          </a:p>
        </p:txBody>
      </p:sp>
      <p:sp>
        <p:nvSpPr>
          <p:cNvPr id="6" name="円形吹き出し 5"/>
          <p:cNvSpPr/>
          <p:nvPr/>
        </p:nvSpPr>
        <p:spPr>
          <a:xfrm>
            <a:off x="7363245" y="1704803"/>
            <a:ext cx="3294443" cy="1545775"/>
          </a:xfrm>
          <a:prstGeom prst="wedgeEllipseCallout">
            <a:avLst>
              <a:gd name="adj1" fmla="val -50720"/>
              <a:gd name="adj2" fmla="val 41965"/>
            </a:avLst>
          </a:prstGeom>
          <a:solidFill>
            <a:schemeClr val="bg1"/>
          </a:solidFill>
          <a:ln>
            <a:solidFill>
              <a:srgbClr val="EB41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latin typeface="+mn-ea"/>
                <a:cs typeface="メイリオ" panose="020B0604030504040204" pitchFamily="50" charset="-128"/>
              </a:rPr>
              <a:t>エネルギー量が少ない？</a:t>
            </a:r>
            <a:endParaRPr lang="en-US" altLang="ja-JP" dirty="0">
              <a:latin typeface="+mn-ea"/>
              <a:cs typeface="メイリオ" panose="020B0604030504040204" pitchFamily="50" charset="-128"/>
            </a:endParaRPr>
          </a:p>
        </p:txBody>
      </p:sp>
      <p:sp>
        <p:nvSpPr>
          <p:cNvPr id="8" name="正方形/長方形 7"/>
          <p:cNvSpPr/>
          <p:nvPr/>
        </p:nvSpPr>
        <p:spPr>
          <a:xfrm>
            <a:off x="7575703" y="2030961"/>
            <a:ext cx="3466240" cy="369332"/>
          </a:xfrm>
          <a:prstGeom prst="rect">
            <a:avLst/>
          </a:prstGeom>
        </p:spPr>
        <p:txBody>
          <a:bodyPr wrap="square">
            <a:spAutoFit/>
          </a:bodyPr>
          <a:lstStyle/>
          <a:p>
            <a:r>
              <a:rPr lang="ja-JP" altLang="en-US" dirty="0">
                <a:latin typeface="+mn-ea"/>
                <a:cs typeface="メイリオ" panose="020B0604030504040204" pitchFamily="50" charset="-128"/>
              </a:rPr>
              <a:t>エネルギー値はどれくらい</a:t>
            </a:r>
            <a:r>
              <a:rPr lang="ja-JP" altLang="en-US" dirty="0" smtClean="0">
                <a:latin typeface="+mn-ea"/>
                <a:cs typeface="メイリオ" panose="020B0604030504040204" pitchFamily="50" charset="-128"/>
              </a:rPr>
              <a:t>？</a:t>
            </a:r>
            <a:endParaRPr lang="ja-JP" altLang="en-US" dirty="0">
              <a:latin typeface="+mn-ea"/>
              <a:cs typeface="メイリオ" panose="020B0604030504040204" pitchFamily="50" charset="-128"/>
            </a:endParaRPr>
          </a:p>
        </p:txBody>
      </p:sp>
      <p:sp>
        <p:nvSpPr>
          <p:cNvPr id="14" name="テキスト ボックス 13"/>
          <p:cNvSpPr txBox="1"/>
          <p:nvPr/>
        </p:nvSpPr>
        <p:spPr>
          <a:xfrm>
            <a:off x="7612359" y="2285058"/>
            <a:ext cx="2721921" cy="646331"/>
          </a:xfrm>
          <a:prstGeom prst="rect">
            <a:avLst/>
          </a:prstGeom>
          <a:noFill/>
        </p:spPr>
        <p:txBody>
          <a:bodyPr wrap="square" rtlCol="0">
            <a:spAutoFit/>
          </a:bodyPr>
          <a:lstStyle/>
          <a:p>
            <a:r>
              <a:rPr lang="ja-JP" altLang="en-US" dirty="0">
                <a:latin typeface="+mn-ea"/>
                <a:cs typeface="メイリオ" panose="020B0604030504040204" pitchFamily="50" charset="-128"/>
              </a:rPr>
              <a:t>食品の特徴によって</a:t>
            </a:r>
            <a:r>
              <a:rPr lang="ja-JP" altLang="en-US" dirty="0" smtClean="0">
                <a:latin typeface="+mn-ea"/>
                <a:cs typeface="メイリオ" panose="020B0604030504040204" pitchFamily="50" charset="-128"/>
              </a:rPr>
              <a:t>、</a:t>
            </a:r>
            <a:endParaRPr lang="en-US" altLang="ja-JP" dirty="0" smtClean="0">
              <a:latin typeface="+mn-ea"/>
              <a:cs typeface="メイリオ" panose="020B0604030504040204" pitchFamily="50" charset="-128"/>
            </a:endParaRPr>
          </a:p>
          <a:p>
            <a:r>
              <a:rPr lang="ja-JP" altLang="en-US" dirty="0" smtClean="0">
                <a:latin typeface="+mn-ea"/>
                <a:cs typeface="メイリオ" panose="020B0604030504040204" pitchFamily="50" charset="-128"/>
              </a:rPr>
              <a:t>エネルギー値</a:t>
            </a:r>
            <a:r>
              <a:rPr lang="ja-JP" altLang="en-US" dirty="0">
                <a:latin typeface="+mn-ea"/>
                <a:cs typeface="メイリオ" panose="020B0604030504040204" pitchFamily="50" charset="-128"/>
              </a:rPr>
              <a:t>はどう違う？</a:t>
            </a:r>
          </a:p>
        </p:txBody>
      </p:sp>
      <p:sp>
        <p:nvSpPr>
          <p:cNvPr id="52" name="ホームベース 51"/>
          <p:cNvSpPr/>
          <p:nvPr/>
        </p:nvSpPr>
        <p:spPr>
          <a:xfrm>
            <a:off x="0" y="17416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smtClean="0">
                <a:latin typeface="+mn-ea"/>
              </a:rPr>
              <a:t>ポイント①</a:t>
            </a:r>
            <a:endParaRPr kumimoji="1" lang="ja-JP" altLang="en-US" sz="2600" dirty="0">
              <a:latin typeface="+mn-ea"/>
            </a:endParaRPr>
          </a:p>
        </p:txBody>
      </p:sp>
      <p:sp>
        <p:nvSpPr>
          <p:cNvPr id="55" name="テキスト ボックス 54"/>
          <p:cNvSpPr txBox="1"/>
          <p:nvPr/>
        </p:nvSpPr>
        <p:spPr>
          <a:xfrm>
            <a:off x="179906" y="803295"/>
            <a:ext cx="8644780" cy="400110"/>
          </a:xfrm>
          <a:prstGeom prst="rect">
            <a:avLst/>
          </a:prstGeom>
          <a:solidFill>
            <a:schemeClr val="accent4">
              <a:lumMod val="20000"/>
              <a:lumOff val="80000"/>
            </a:schemeClr>
          </a:solidFill>
        </p:spPr>
        <p:txBody>
          <a:bodyPr wrap="square" rtlCol="0">
            <a:spAutoFit/>
          </a:bodyPr>
          <a:lstStyle/>
          <a:p>
            <a:r>
              <a:rPr lang="ja-JP" altLang="en-US" sz="2000" dirty="0">
                <a:latin typeface="+mn-ea"/>
              </a:rPr>
              <a:t>栄養成分表示を使って、ふだんよく食べている食品のエネルギー値をチェック！</a:t>
            </a:r>
          </a:p>
        </p:txBody>
      </p:sp>
      <p:sp>
        <p:nvSpPr>
          <p:cNvPr id="59" name="正方形/長方形 58"/>
          <p:cNvSpPr/>
          <p:nvPr/>
        </p:nvSpPr>
        <p:spPr>
          <a:xfrm>
            <a:off x="2234350" y="164749"/>
            <a:ext cx="8417229" cy="492443"/>
          </a:xfrm>
          <a:prstGeom prst="rect">
            <a:avLst/>
          </a:prstGeom>
        </p:spPr>
        <p:txBody>
          <a:bodyPr wrap="square">
            <a:spAutoFit/>
          </a:bodyPr>
          <a:lstStyle/>
          <a:p>
            <a:pPr algn="ctr"/>
            <a:r>
              <a:rPr lang="ja-JP" altLang="en-US" sz="2600" dirty="0">
                <a:latin typeface="+mn-ea"/>
              </a:rPr>
              <a:t>食品のもつエネルギーを確認して、選ぶ</a:t>
            </a:r>
          </a:p>
        </p:txBody>
      </p:sp>
      <p:sp>
        <p:nvSpPr>
          <p:cNvPr id="60" name="角丸四角形 59"/>
          <p:cNvSpPr/>
          <p:nvPr/>
        </p:nvSpPr>
        <p:spPr>
          <a:xfrm>
            <a:off x="2083579" y="192168"/>
            <a:ext cx="8568000" cy="4752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1492490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64780" y="1942832"/>
            <a:ext cx="7414209" cy="764184"/>
          </a:xfrm>
          <a:prstGeom prst="rect">
            <a:avLst/>
          </a:prstGeom>
          <a:noFill/>
        </p:spPr>
        <p:txBody>
          <a:bodyPr wrap="none" rtlCol="0">
            <a:spAutoFit/>
          </a:bodyPr>
          <a:lstStyle/>
          <a:p>
            <a:r>
              <a:rPr lang="ja-JP" altLang="en-US" sz="2183" dirty="0">
                <a:latin typeface="+mn-ea"/>
              </a:rPr>
              <a:t>自分のＢＭＩ　：</a:t>
            </a:r>
            <a:endParaRPr lang="en-US" altLang="ja-JP" sz="2183" dirty="0">
              <a:latin typeface="+mn-ea"/>
            </a:endParaRPr>
          </a:p>
          <a:p>
            <a:r>
              <a:rPr lang="ja-JP" altLang="en-US" sz="2183" dirty="0">
                <a:latin typeface="+mn-ea"/>
              </a:rPr>
              <a:t>　　　体重（　　　　　）</a:t>
            </a:r>
            <a:r>
              <a:rPr lang="en-US" altLang="ja-JP" sz="2183" dirty="0">
                <a:latin typeface="+mn-ea"/>
              </a:rPr>
              <a:t>kg÷</a:t>
            </a:r>
            <a:r>
              <a:rPr lang="ja-JP" altLang="en-US" sz="2183" dirty="0">
                <a:latin typeface="+mn-ea"/>
              </a:rPr>
              <a:t>身長（　　　　　）</a:t>
            </a:r>
            <a:r>
              <a:rPr lang="en-US" altLang="ja-JP" sz="2183" dirty="0">
                <a:latin typeface="+mn-ea"/>
              </a:rPr>
              <a:t>m÷</a:t>
            </a:r>
            <a:r>
              <a:rPr lang="ja-JP" altLang="en-US" sz="2183" dirty="0">
                <a:latin typeface="+mn-ea"/>
              </a:rPr>
              <a:t>身長（　　　　）</a:t>
            </a:r>
            <a:r>
              <a:rPr lang="en-US" altLang="ja-JP" sz="2183" dirty="0">
                <a:latin typeface="+mn-ea"/>
              </a:rPr>
              <a:t>m</a:t>
            </a:r>
            <a:r>
              <a:rPr lang="ja-JP" altLang="en-US" sz="2183" dirty="0">
                <a:latin typeface="+mn-ea"/>
              </a:rPr>
              <a:t>＝</a:t>
            </a:r>
            <a:endParaRPr lang="en-US" altLang="ja-JP" sz="2183"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1160356436"/>
              </p:ext>
            </p:extLst>
          </p:nvPr>
        </p:nvGraphicFramePr>
        <p:xfrm>
          <a:off x="1831543" y="2769441"/>
          <a:ext cx="5957800" cy="1866606"/>
        </p:xfrm>
        <a:graphic>
          <a:graphicData uri="http://schemas.openxmlformats.org/drawingml/2006/table">
            <a:tbl>
              <a:tblPr firstRow="1" bandRow="1">
                <a:tableStyleId>{5940675A-B579-460E-94D1-54222C63F5DA}</a:tableStyleId>
              </a:tblPr>
              <a:tblGrid>
                <a:gridCol w="3225362">
                  <a:extLst>
                    <a:ext uri="{9D8B030D-6E8A-4147-A177-3AD203B41FA5}">
                      <a16:colId xmlns:a16="http://schemas.microsoft.com/office/drawing/2014/main" xmlns="" val="20000"/>
                    </a:ext>
                  </a:extLst>
                </a:gridCol>
                <a:gridCol w="2732438">
                  <a:extLst>
                    <a:ext uri="{9D8B030D-6E8A-4147-A177-3AD203B41FA5}">
                      <a16:colId xmlns:a16="http://schemas.microsoft.com/office/drawing/2014/main" xmlns="" val="20001"/>
                    </a:ext>
                  </a:extLst>
                </a:gridCol>
              </a:tblGrid>
              <a:tr h="433092">
                <a:tc>
                  <a:txBody>
                    <a:bodyPr/>
                    <a:lstStyle/>
                    <a:p>
                      <a:pPr algn="ctr"/>
                      <a:r>
                        <a:rPr kumimoji="1" lang="ja-JP" altLang="en-US" sz="1900" dirty="0">
                          <a:latin typeface="+mn-ea"/>
                          <a:ea typeface="+mn-ea"/>
                        </a:rPr>
                        <a:t>年齢</a:t>
                      </a:r>
                    </a:p>
                  </a:txBody>
                  <a:tcPr marL="142558" marR="142558" marT="71279" marB="71279"/>
                </a:tc>
                <a:tc>
                  <a:txBody>
                    <a:bodyPr/>
                    <a:lstStyle/>
                    <a:p>
                      <a:pPr algn="ctr"/>
                      <a:r>
                        <a:rPr kumimoji="1" lang="ja-JP" altLang="en-US" sz="1900" dirty="0">
                          <a:latin typeface="+mn-ea"/>
                          <a:ea typeface="+mn-ea"/>
                        </a:rPr>
                        <a:t>目標とする</a:t>
                      </a:r>
                      <a:r>
                        <a:rPr kumimoji="1" lang="en-US" altLang="ja-JP" sz="1900" dirty="0">
                          <a:latin typeface="+mn-ea"/>
                          <a:ea typeface="+mn-ea"/>
                        </a:rPr>
                        <a:t>BMI</a:t>
                      </a:r>
                      <a:r>
                        <a:rPr kumimoji="1" lang="ja-JP" altLang="en-US" sz="1900" dirty="0">
                          <a:latin typeface="+mn-ea"/>
                          <a:ea typeface="+mn-ea"/>
                        </a:rPr>
                        <a:t>（</a:t>
                      </a:r>
                      <a:r>
                        <a:rPr kumimoji="1" lang="en-US" altLang="ja-JP" sz="1900" dirty="0">
                          <a:latin typeface="+mn-ea"/>
                          <a:ea typeface="+mn-ea"/>
                        </a:rPr>
                        <a:t>kg/m</a:t>
                      </a:r>
                      <a:r>
                        <a:rPr kumimoji="1" lang="en-US" altLang="ja-JP" sz="1900" baseline="30000" dirty="0">
                          <a:latin typeface="+mn-ea"/>
                          <a:ea typeface="+mn-ea"/>
                        </a:rPr>
                        <a:t>2</a:t>
                      </a:r>
                      <a:r>
                        <a:rPr kumimoji="1" lang="ja-JP" altLang="en-US" sz="1900" dirty="0">
                          <a:latin typeface="+mn-ea"/>
                          <a:ea typeface="+mn-ea"/>
                        </a:rPr>
                        <a:t>）</a:t>
                      </a:r>
                    </a:p>
                  </a:txBody>
                  <a:tcPr marL="142558" marR="142558" marT="71279" marB="71279"/>
                </a:tc>
                <a:extLst>
                  <a:ext uri="{0D108BD9-81ED-4DB2-BD59-A6C34878D82A}">
                    <a16:rowId xmlns:a16="http://schemas.microsoft.com/office/drawing/2014/main" xmlns="" val="10000"/>
                  </a:ext>
                </a:extLst>
              </a:tr>
              <a:tr h="477837">
                <a:tc>
                  <a:txBody>
                    <a:bodyPr/>
                    <a:lstStyle/>
                    <a:p>
                      <a:pPr algn="ctr"/>
                      <a:endParaRPr kumimoji="1" lang="ja-JP" altLang="en-US" sz="1900" dirty="0">
                        <a:latin typeface="+mn-ea"/>
                        <a:ea typeface="+mn-ea"/>
                      </a:endParaRPr>
                    </a:p>
                  </a:txBody>
                  <a:tcPr marL="142558" marR="142558" marT="71279" marB="71279"/>
                </a:tc>
                <a:tc>
                  <a:txBody>
                    <a:bodyPr/>
                    <a:lstStyle/>
                    <a:p>
                      <a:pPr algn="ctr"/>
                      <a:r>
                        <a:rPr kumimoji="1" lang="en-US" altLang="ja-JP" sz="2200" dirty="0">
                          <a:latin typeface="+mn-ea"/>
                          <a:ea typeface="+mn-ea"/>
                        </a:rPr>
                        <a:t>18.5</a:t>
                      </a:r>
                      <a:r>
                        <a:rPr kumimoji="1" lang="ja-JP" altLang="en-US" sz="2200" dirty="0">
                          <a:latin typeface="+mn-ea"/>
                          <a:ea typeface="+mn-ea"/>
                        </a:rPr>
                        <a:t>～</a:t>
                      </a:r>
                      <a:r>
                        <a:rPr kumimoji="1" lang="en-US" altLang="ja-JP" sz="2200" dirty="0">
                          <a:latin typeface="+mn-ea"/>
                          <a:ea typeface="+mn-ea"/>
                        </a:rPr>
                        <a:t>24.9</a:t>
                      </a:r>
                      <a:endParaRPr kumimoji="1" lang="ja-JP" altLang="en-US" sz="2200" dirty="0">
                        <a:latin typeface="+mn-ea"/>
                        <a:ea typeface="+mn-ea"/>
                      </a:endParaRPr>
                    </a:p>
                  </a:txBody>
                  <a:tcPr marL="142558" marR="142558" marT="71279" marB="71279"/>
                </a:tc>
                <a:extLst>
                  <a:ext uri="{0D108BD9-81ED-4DB2-BD59-A6C34878D82A}">
                    <a16:rowId xmlns:a16="http://schemas.microsoft.com/office/drawing/2014/main" xmlns="" val="10001"/>
                  </a:ext>
                </a:extLst>
              </a:tr>
              <a:tr h="477837">
                <a:tc>
                  <a:txBody>
                    <a:bodyPr/>
                    <a:lstStyle/>
                    <a:p>
                      <a:pPr algn="ctr"/>
                      <a:endParaRPr kumimoji="1" lang="ja-JP" altLang="en-US" sz="1900" dirty="0">
                        <a:latin typeface="+mn-ea"/>
                        <a:ea typeface="+mn-ea"/>
                      </a:endParaRPr>
                    </a:p>
                  </a:txBody>
                  <a:tcPr marL="142558" marR="142558" marT="71279" marB="71279"/>
                </a:tc>
                <a:tc>
                  <a:txBody>
                    <a:bodyPr/>
                    <a:lstStyle/>
                    <a:p>
                      <a:pPr algn="ctr"/>
                      <a:r>
                        <a:rPr kumimoji="1" lang="en-US" altLang="ja-JP" sz="2200" dirty="0">
                          <a:latin typeface="+mn-ea"/>
                          <a:ea typeface="+mn-ea"/>
                        </a:rPr>
                        <a:t>20.0</a:t>
                      </a:r>
                      <a:r>
                        <a:rPr kumimoji="1" lang="ja-JP" altLang="en-US" sz="2200" dirty="0">
                          <a:latin typeface="+mn-ea"/>
                          <a:ea typeface="+mn-ea"/>
                        </a:rPr>
                        <a:t>～</a:t>
                      </a:r>
                      <a:r>
                        <a:rPr kumimoji="1" lang="en-US" altLang="ja-JP" sz="2200" dirty="0">
                          <a:latin typeface="+mn-ea"/>
                          <a:ea typeface="+mn-ea"/>
                        </a:rPr>
                        <a:t>24.9</a:t>
                      </a:r>
                      <a:endParaRPr kumimoji="1" lang="ja-JP" altLang="en-US" sz="2200" dirty="0">
                        <a:latin typeface="+mn-ea"/>
                        <a:ea typeface="+mn-ea"/>
                      </a:endParaRPr>
                    </a:p>
                  </a:txBody>
                  <a:tcPr marL="142558" marR="142558" marT="71279" marB="71279"/>
                </a:tc>
                <a:extLst>
                  <a:ext uri="{0D108BD9-81ED-4DB2-BD59-A6C34878D82A}">
                    <a16:rowId xmlns:a16="http://schemas.microsoft.com/office/drawing/2014/main" xmlns="" val="10002"/>
                  </a:ext>
                </a:extLst>
              </a:tr>
              <a:tr h="477837">
                <a:tc>
                  <a:txBody>
                    <a:bodyPr/>
                    <a:lstStyle/>
                    <a:p>
                      <a:pPr algn="ctr"/>
                      <a:endParaRPr kumimoji="1" lang="ja-JP" altLang="en-US" sz="1900" dirty="0">
                        <a:latin typeface="+mn-ea"/>
                        <a:ea typeface="+mn-ea"/>
                      </a:endParaRPr>
                    </a:p>
                  </a:txBody>
                  <a:tcPr marL="142558" marR="142558" marT="71279" marB="71279"/>
                </a:tc>
                <a:tc>
                  <a:txBody>
                    <a:bodyPr/>
                    <a:lstStyle/>
                    <a:p>
                      <a:pPr algn="ctr"/>
                      <a:r>
                        <a:rPr kumimoji="1" lang="en-US" altLang="ja-JP" sz="2200" dirty="0">
                          <a:latin typeface="+mn-ea"/>
                          <a:ea typeface="+mn-ea"/>
                        </a:rPr>
                        <a:t>21.5</a:t>
                      </a:r>
                      <a:r>
                        <a:rPr kumimoji="1" lang="ja-JP" altLang="en-US" sz="2200" dirty="0">
                          <a:latin typeface="+mn-ea"/>
                          <a:ea typeface="+mn-ea"/>
                        </a:rPr>
                        <a:t>～</a:t>
                      </a:r>
                      <a:r>
                        <a:rPr kumimoji="1" lang="en-US" altLang="ja-JP" sz="2200" dirty="0">
                          <a:latin typeface="+mn-ea"/>
                          <a:ea typeface="+mn-ea"/>
                        </a:rPr>
                        <a:t>24.9</a:t>
                      </a:r>
                      <a:endParaRPr kumimoji="1" lang="ja-JP" altLang="en-US" sz="2200" dirty="0">
                        <a:latin typeface="+mn-ea"/>
                        <a:ea typeface="+mn-ea"/>
                      </a:endParaRPr>
                    </a:p>
                  </a:txBody>
                  <a:tcPr marL="142558" marR="142558" marT="71279" marB="71279"/>
                </a:tc>
                <a:extLst>
                  <a:ext uri="{0D108BD9-81ED-4DB2-BD59-A6C34878D82A}">
                    <a16:rowId xmlns:a16="http://schemas.microsoft.com/office/drawing/2014/main" xmlns="" val="10003"/>
                  </a:ext>
                </a:extLst>
              </a:tr>
            </a:tbl>
          </a:graphicData>
        </a:graphic>
      </p:graphicFrame>
      <p:sp>
        <p:nvSpPr>
          <p:cNvPr id="26" name="テキスト ボックス 25"/>
          <p:cNvSpPr txBox="1"/>
          <p:nvPr/>
        </p:nvSpPr>
        <p:spPr>
          <a:xfrm>
            <a:off x="3966941" y="4650179"/>
            <a:ext cx="3924000" cy="284245"/>
          </a:xfrm>
          <a:prstGeom prst="rect">
            <a:avLst/>
          </a:prstGeom>
          <a:noFill/>
        </p:spPr>
        <p:txBody>
          <a:bodyPr wrap="square" rtlCol="0">
            <a:spAutoFit/>
          </a:bodyPr>
          <a:lstStyle/>
          <a:p>
            <a:r>
              <a:rPr lang="ja-JP" altLang="en-US" sz="1247" dirty="0">
                <a:latin typeface="+mn-ea"/>
              </a:rPr>
              <a:t>資料：厚生労働省「日本人の食事摂取基準（</a:t>
            </a:r>
            <a:r>
              <a:rPr lang="en-US" altLang="ja-JP" sz="1247" dirty="0">
                <a:latin typeface="+mn-ea"/>
              </a:rPr>
              <a:t>2015</a:t>
            </a:r>
            <a:r>
              <a:rPr lang="ja-JP" altLang="en-US" sz="1247" dirty="0">
                <a:latin typeface="+mn-ea"/>
              </a:rPr>
              <a:t>年版）」</a:t>
            </a:r>
          </a:p>
        </p:txBody>
      </p:sp>
      <p:sp>
        <p:nvSpPr>
          <p:cNvPr id="21" name="正方形/長方形 20"/>
          <p:cNvSpPr/>
          <p:nvPr/>
        </p:nvSpPr>
        <p:spPr>
          <a:xfrm>
            <a:off x="8219941" y="2014611"/>
            <a:ext cx="1606224" cy="870283"/>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sp>
        <p:nvSpPr>
          <p:cNvPr id="9" name="テキスト ボックス 8"/>
          <p:cNvSpPr txBox="1"/>
          <p:nvPr/>
        </p:nvSpPr>
        <p:spPr>
          <a:xfrm>
            <a:off x="503906" y="5084776"/>
            <a:ext cx="9684000" cy="1819729"/>
          </a:xfrm>
          <a:prstGeom prst="rect">
            <a:avLst/>
          </a:prstGeom>
          <a:noFill/>
        </p:spPr>
        <p:txBody>
          <a:bodyPr wrap="square" rtlCol="0">
            <a:spAutoFit/>
          </a:bodyPr>
          <a:lstStyle/>
          <a:p>
            <a:r>
              <a:rPr lang="en-US" altLang="ja-JP" sz="1871" dirty="0">
                <a:latin typeface="+mn-ea"/>
              </a:rPr>
              <a:t>※</a:t>
            </a:r>
            <a:r>
              <a:rPr lang="en-US" altLang="ja-JP" sz="1871" dirty="0" smtClean="0">
                <a:latin typeface="+mn-ea"/>
              </a:rPr>
              <a:t>BMI</a:t>
            </a:r>
            <a:r>
              <a:rPr lang="ja-JP" altLang="en-US" sz="1871" dirty="0">
                <a:latin typeface="+mn-ea"/>
              </a:rPr>
              <a:t>（</a:t>
            </a:r>
            <a:r>
              <a:rPr lang="en-US" altLang="ja-JP" sz="1871" dirty="0">
                <a:latin typeface="+mn-ea"/>
              </a:rPr>
              <a:t>Body</a:t>
            </a:r>
            <a:r>
              <a:rPr lang="ja-JP" altLang="en-US" sz="1871" dirty="0">
                <a:latin typeface="+mn-ea"/>
              </a:rPr>
              <a:t> </a:t>
            </a:r>
            <a:r>
              <a:rPr lang="en-US" altLang="ja-JP" sz="1871" dirty="0">
                <a:latin typeface="+mn-ea"/>
              </a:rPr>
              <a:t>Mass</a:t>
            </a:r>
            <a:r>
              <a:rPr lang="ja-JP" altLang="en-US" sz="1871" dirty="0">
                <a:latin typeface="+mn-ea"/>
              </a:rPr>
              <a:t> </a:t>
            </a:r>
            <a:r>
              <a:rPr lang="en-US" altLang="ja-JP" sz="1871" dirty="0">
                <a:latin typeface="+mn-ea"/>
              </a:rPr>
              <a:t>Index)</a:t>
            </a:r>
            <a:r>
              <a:rPr lang="ja-JP" altLang="en-US" sz="1871" dirty="0">
                <a:latin typeface="+mn-ea"/>
              </a:rPr>
              <a:t>　：肥満度を表す指標として国際的に用いられる体格指数。体重と身長を使って計算します。</a:t>
            </a:r>
            <a:endParaRPr lang="en-US" altLang="ja-JP" sz="1871" dirty="0">
              <a:latin typeface="+mn-ea"/>
            </a:endParaRPr>
          </a:p>
          <a:p>
            <a:endParaRPr lang="en-US" altLang="ja-JP" sz="1871" dirty="0">
              <a:latin typeface="+mn-ea"/>
            </a:endParaRPr>
          </a:p>
          <a:p>
            <a:r>
              <a:rPr lang="ja-JP" altLang="en-US" sz="1871" dirty="0">
                <a:latin typeface="+mn-ea"/>
              </a:rPr>
              <a:t>目標とする</a:t>
            </a:r>
            <a:r>
              <a:rPr lang="en-US" altLang="ja-JP" sz="1871" dirty="0">
                <a:latin typeface="+mn-ea"/>
              </a:rPr>
              <a:t>BMI</a:t>
            </a:r>
            <a:r>
              <a:rPr lang="ja-JP" altLang="en-US" sz="1871" dirty="0">
                <a:latin typeface="+mn-ea"/>
              </a:rPr>
              <a:t>は、研究報告により総死亡率が最も低かった</a:t>
            </a:r>
            <a:r>
              <a:rPr lang="en-US" altLang="ja-JP" sz="1871" dirty="0">
                <a:latin typeface="+mn-ea"/>
              </a:rPr>
              <a:t>BMI </a:t>
            </a:r>
            <a:r>
              <a:rPr lang="ja-JP" altLang="en-US" sz="1871" dirty="0">
                <a:latin typeface="+mn-ea"/>
              </a:rPr>
              <a:t>を基に、疾患別の発症率と</a:t>
            </a:r>
            <a:r>
              <a:rPr lang="en-US" altLang="ja-JP" sz="1871" dirty="0">
                <a:latin typeface="+mn-ea"/>
              </a:rPr>
              <a:t>BMI </a:t>
            </a:r>
            <a:r>
              <a:rPr lang="ja-JP" altLang="en-US" sz="1871" dirty="0">
                <a:latin typeface="+mn-ea"/>
              </a:rPr>
              <a:t>との関連、死因と</a:t>
            </a:r>
            <a:r>
              <a:rPr lang="en-US" altLang="ja-JP" sz="1871" dirty="0">
                <a:latin typeface="+mn-ea"/>
              </a:rPr>
              <a:t>BMI </a:t>
            </a:r>
            <a:r>
              <a:rPr lang="ja-JP" altLang="en-US" sz="1871" dirty="0">
                <a:latin typeface="+mn-ea"/>
              </a:rPr>
              <a:t>との関連、日本人の</a:t>
            </a:r>
            <a:r>
              <a:rPr lang="en-US" altLang="ja-JP" sz="1871" dirty="0">
                <a:latin typeface="+mn-ea"/>
              </a:rPr>
              <a:t>BMI </a:t>
            </a:r>
            <a:r>
              <a:rPr lang="ja-JP" altLang="en-US" sz="1871" dirty="0">
                <a:latin typeface="+mn-ea"/>
              </a:rPr>
              <a:t>の実態に配慮し、総合的に判断し、目標とする範囲が設定されています。特に</a:t>
            </a:r>
            <a:r>
              <a:rPr lang="en-US" altLang="ja-JP" sz="1871" dirty="0">
                <a:latin typeface="+mn-ea"/>
              </a:rPr>
              <a:t>70 </a:t>
            </a:r>
            <a:r>
              <a:rPr lang="ja-JP" altLang="en-US" sz="1871" dirty="0">
                <a:latin typeface="+mn-ea"/>
              </a:rPr>
              <a:t>歳以上では、低栄養にならないよう配慮する必要があります。</a:t>
            </a:r>
          </a:p>
        </p:txBody>
      </p:sp>
      <p:sp>
        <p:nvSpPr>
          <p:cNvPr id="2" name="角丸四角形 1"/>
          <p:cNvSpPr/>
          <p:nvPr/>
        </p:nvSpPr>
        <p:spPr>
          <a:xfrm>
            <a:off x="1874788" y="3293750"/>
            <a:ext cx="985993" cy="32155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20</a:t>
            </a:r>
            <a:r>
              <a:rPr lang="ja-JP" altLang="en-US" sz="1715" dirty="0">
                <a:latin typeface="+mn-ea"/>
              </a:rPr>
              <a:t>歳代</a:t>
            </a:r>
          </a:p>
        </p:txBody>
      </p:sp>
      <p:sp>
        <p:nvSpPr>
          <p:cNvPr id="27" name="角丸四角形 26"/>
          <p:cNvSpPr/>
          <p:nvPr/>
        </p:nvSpPr>
        <p:spPr>
          <a:xfrm>
            <a:off x="2860780" y="3293750"/>
            <a:ext cx="1009746" cy="31848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30</a:t>
            </a:r>
            <a:r>
              <a:rPr lang="ja-JP" altLang="en-US" sz="1715" dirty="0">
                <a:latin typeface="+mn-ea"/>
              </a:rPr>
              <a:t>歳代</a:t>
            </a:r>
          </a:p>
        </p:txBody>
      </p:sp>
      <p:sp>
        <p:nvSpPr>
          <p:cNvPr id="29" name="角丸四角形 28"/>
          <p:cNvSpPr/>
          <p:nvPr/>
        </p:nvSpPr>
        <p:spPr>
          <a:xfrm>
            <a:off x="3870529" y="3297069"/>
            <a:ext cx="1043821" cy="3028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40</a:t>
            </a:r>
            <a:r>
              <a:rPr lang="ja-JP" altLang="en-US" sz="1715" dirty="0">
                <a:latin typeface="+mn-ea"/>
              </a:rPr>
              <a:t>歳代</a:t>
            </a:r>
          </a:p>
        </p:txBody>
      </p:sp>
      <p:sp>
        <p:nvSpPr>
          <p:cNvPr id="30" name="角丸四角形 29"/>
          <p:cNvSpPr/>
          <p:nvPr/>
        </p:nvSpPr>
        <p:spPr>
          <a:xfrm>
            <a:off x="2615611" y="3757502"/>
            <a:ext cx="996657" cy="32599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50</a:t>
            </a:r>
            <a:r>
              <a:rPr lang="ja-JP" altLang="en-US" sz="1715" dirty="0">
                <a:latin typeface="+mn-ea"/>
              </a:rPr>
              <a:t>歳代</a:t>
            </a:r>
          </a:p>
        </p:txBody>
      </p:sp>
      <p:sp>
        <p:nvSpPr>
          <p:cNvPr id="32" name="角丸四角形 31"/>
          <p:cNvSpPr/>
          <p:nvPr/>
        </p:nvSpPr>
        <p:spPr>
          <a:xfrm>
            <a:off x="3626062" y="3757502"/>
            <a:ext cx="1026241" cy="32599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60</a:t>
            </a:r>
            <a:r>
              <a:rPr lang="ja-JP" altLang="en-US" sz="1715" dirty="0">
                <a:latin typeface="+mn-ea"/>
              </a:rPr>
              <a:t>歳代</a:t>
            </a:r>
          </a:p>
        </p:txBody>
      </p:sp>
      <p:sp>
        <p:nvSpPr>
          <p:cNvPr id="35" name="角丸四角形 34"/>
          <p:cNvSpPr/>
          <p:nvPr/>
        </p:nvSpPr>
        <p:spPr>
          <a:xfrm>
            <a:off x="3153071" y="4241770"/>
            <a:ext cx="1237096" cy="33112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70</a:t>
            </a:r>
            <a:r>
              <a:rPr lang="ja-JP" altLang="en-US" sz="1715" dirty="0">
                <a:latin typeface="+mn-ea"/>
              </a:rPr>
              <a:t>歳以上</a:t>
            </a:r>
          </a:p>
        </p:txBody>
      </p:sp>
      <p:sp>
        <p:nvSpPr>
          <p:cNvPr id="33" name="テキスト ボックス 32"/>
          <p:cNvSpPr txBox="1"/>
          <p:nvPr/>
        </p:nvSpPr>
        <p:spPr>
          <a:xfrm>
            <a:off x="582389" y="1484113"/>
            <a:ext cx="4297360" cy="461665"/>
          </a:xfrm>
          <a:prstGeom prst="rect">
            <a:avLst/>
          </a:prstGeom>
          <a:noFill/>
        </p:spPr>
        <p:txBody>
          <a:bodyPr wrap="square" rtlCol="0">
            <a:spAutoFit/>
          </a:bodyPr>
          <a:lstStyle/>
          <a:p>
            <a:pPr marL="342900" indent="-342900">
              <a:buFont typeface="Wingdings" panose="05000000000000000000" pitchFamily="2" charset="2"/>
              <a:buChar char="l"/>
            </a:pPr>
            <a:r>
              <a:rPr lang="en-US" altLang="ja-JP" sz="2300" dirty="0" smtClean="0">
                <a:solidFill>
                  <a:srgbClr val="EB4125"/>
                </a:solidFill>
                <a:latin typeface="+mn-ea"/>
              </a:rPr>
              <a:t>BMI</a:t>
            </a:r>
            <a:r>
              <a:rPr lang="en-US" altLang="ja-JP" sz="2300" baseline="30000" dirty="0" smtClean="0">
                <a:solidFill>
                  <a:srgbClr val="EB4125"/>
                </a:solidFill>
                <a:latin typeface="+mn-ea"/>
              </a:rPr>
              <a:t>※</a:t>
            </a:r>
            <a:r>
              <a:rPr lang="ja-JP" altLang="en-US" sz="2300" dirty="0" smtClean="0">
                <a:solidFill>
                  <a:srgbClr val="EB4125"/>
                </a:solidFill>
                <a:latin typeface="+mn-ea"/>
              </a:rPr>
              <a:t>を</a:t>
            </a:r>
            <a:r>
              <a:rPr lang="ja-JP" altLang="en-US" sz="2300" dirty="0">
                <a:solidFill>
                  <a:srgbClr val="EB4125"/>
                </a:solidFill>
                <a:latin typeface="+mn-ea"/>
              </a:rPr>
              <a:t>計算して</a:t>
            </a:r>
            <a:r>
              <a:rPr lang="ja-JP" altLang="en-US" sz="2300" dirty="0" smtClean="0">
                <a:solidFill>
                  <a:srgbClr val="EB4125"/>
                </a:solidFill>
                <a:latin typeface="+mn-ea"/>
              </a:rPr>
              <a:t>みましょう</a:t>
            </a:r>
            <a:endParaRPr kumimoji="1" lang="ja-JP" altLang="en-US" sz="2300" dirty="0">
              <a:solidFill>
                <a:srgbClr val="EB4125"/>
              </a:solidFill>
              <a:latin typeface="+mn-ea"/>
            </a:endParaRPr>
          </a:p>
        </p:txBody>
      </p:sp>
      <p:sp>
        <p:nvSpPr>
          <p:cNvPr id="34" name="円形吹き出し 33"/>
          <p:cNvSpPr/>
          <p:nvPr/>
        </p:nvSpPr>
        <p:spPr>
          <a:xfrm>
            <a:off x="8197705" y="3125602"/>
            <a:ext cx="2320316" cy="1620983"/>
          </a:xfrm>
          <a:prstGeom prst="wedgeEllipseCallout">
            <a:avLst>
              <a:gd name="adj1" fmla="val -40417"/>
              <a:gd name="adj2" fmla="val -60193"/>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dirty="0">
                <a:latin typeface="+mn-ea"/>
              </a:rPr>
              <a:t>太っている？</a:t>
            </a:r>
            <a:endParaRPr lang="en-US" altLang="ja-JP" dirty="0">
              <a:latin typeface="+mn-ea"/>
            </a:endParaRPr>
          </a:p>
          <a:p>
            <a:r>
              <a:rPr lang="ja-JP" altLang="en-US" dirty="0">
                <a:latin typeface="+mn-ea"/>
              </a:rPr>
              <a:t>やせている？</a:t>
            </a:r>
            <a:endParaRPr lang="en-US" altLang="ja-JP" dirty="0">
              <a:latin typeface="+mn-ea"/>
            </a:endParaRPr>
          </a:p>
          <a:p>
            <a:r>
              <a:rPr lang="ja-JP" altLang="en-US" dirty="0">
                <a:latin typeface="+mn-ea"/>
              </a:rPr>
              <a:t>ちょうどよい？</a:t>
            </a:r>
          </a:p>
        </p:txBody>
      </p:sp>
      <p:sp>
        <p:nvSpPr>
          <p:cNvPr id="22" name="ホームベース 21"/>
          <p:cNvSpPr/>
          <p:nvPr/>
        </p:nvSpPr>
        <p:spPr>
          <a:xfrm>
            <a:off x="0" y="17416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smtClean="0">
                <a:latin typeface="+mn-ea"/>
              </a:rPr>
              <a:t>ポイント②</a:t>
            </a:r>
            <a:endParaRPr kumimoji="1" lang="ja-JP" altLang="en-US" sz="2600" dirty="0">
              <a:latin typeface="+mn-ea"/>
            </a:endParaRPr>
          </a:p>
        </p:txBody>
      </p:sp>
      <p:sp>
        <p:nvSpPr>
          <p:cNvPr id="24" name="テキスト ボックス 23"/>
          <p:cNvSpPr txBox="1"/>
          <p:nvPr/>
        </p:nvSpPr>
        <p:spPr>
          <a:xfrm>
            <a:off x="179905" y="803295"/>
            <a:ext cx="10080000" cy="707886"/>
          </a:xfrm>
          <a:prstGeom prst="rect">
            <a:avLst/>
          </a:prstGeom>
          <a:solidFill>
            <a:schemeClr val="accent4">
              <a:lumMod val="20000"/>
              <a:lumOff val="80000"/>
            </a:schemeClr>
          </a:solidFill>
        </p:spPr>
        <p:txBody>
          <a:bodyPr wrap="square" rtlCol="0">
            <a:spAutoFit/>
          </a:bodyPr>
          <a:lstStyle/>
          <a:p>
            <a:r>
              <a:rPr lang="ja-JP" altLang="en-US" sz="2000" dirty="0">
                <a:latin typeface="+mn-ea"/>
              </a:rPr>
              <a:t>エネルギーの摂取量と消費量のバランスがとれているかは、体重の変化や体格（</a:t>
            </a:r>
            <a:r>
              <a:rPr lang="en-US" altLang="ja-JP" sz="2000" dirty="0">
                <a:latin typeface="+mn-ea"/>
              </a:rPr>
              <a:t>BMI</a:t>
            </a:r>
            <a:r>
              <a:rPr lang="ja-JP" altLang="en-US" sz="2000" dirty="0">
                <a:latin typeface="+mn-ea"/>
              </a:rPr>
              <a:t>）でチェック！</a:t>
            </a:r>
          </a:p>
        </p:txBody>
      </p:sp>
      <p:sp>
        <p:nvSpPr>
          <p:cNvPr id="18" name="正方形/長方形 17"/>
          <p:cNvSpPr/>
          <p:nvPr/>
        </p:nvSpPr>
        <p:spPr>
          <a:xfrm>
            <a:off x="2234350" y="164749"/>
            <a:ext cx="8417229" cy="492443"/>
          </a:xfrm>
          <a:prstGeom prst="rect">
            <a:avLst/>
          </a:prstGeom>
        </p:spPr>
        <p:txBody>
          <a:bodyPr wrap="square">
            <a:spAutoFit/>
          </a:bodyPr>
          <a:lstStyle/>
          <a:p>
            <a:pPr algn="ctr"/>
            <a:r>
              <a:rPr lang="ja-JP" altLang="en-US" sz="2600" dirty="0">
                <a:latin typeface="+mn-ea"/>
              </a:rPr>
              <a:t>自分の体格（</a:t>
            </a:r>
            <a:r>
              <a:rPr lang="en-US" altLang="ja-JP" sz="2600" dirty="0">
                <a:latin typeface="+mn-ea"/>
              </a:rPr>
              <a:t>BMI</a:t>
            </a:r>
            <a:r>
              <a:rPr lang="ja-JP" altLang="en-US" sz="2600" dirty="0">
                <a:latin typeface="+mn-ea"/>
              </a:rPr>
              <a:t>）を知り、体重の変化を確認する</a:t>
            </a:r>
          </a:p>
        </p:txBody>
      </p:sp>
      <p:sp>
        <p:nvSpPr>
          <p:cNvPr id="19" name="角丸四角形 18"/>
          <p:cNvSpPr/>
          <p:nvPr/>
        </p:nvSpPr>
        <p:spPr>
          <a:xfrm>
            <a:off x="2083579" y="192168"/>
            <a:ext cx="8568000" cy="4752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spTree>
    <p:extLst>
      <p:ext uri="{BB962C8B-B14F-4D97-AF65-F5344CB8AC3E}">
        <p14:creationId xmlns:p14="http://schemas.microsoft.com/office/powerpoint/2010/main" val="3209911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p:cNvSpPr txBox="1">
            <a:spLocks/>
          </p:cNvSpPr>
          <p:nvPr/>
        </p:nvSpPr>
        <p:spPr>
          <a:xfrm>
            <a:off x="8573600" y="10990956"/>
            <a:ext cx="1714870" cy="954752"/>
          </a:xfrm>
          <a:prstGeom prst="rect">
            <a:avLst/>
          </a:prstGeom>
        </p:spPr>
        <p:txBody>
          <a:bodyPr vert="horz" lIns="142558" tIns="71279" rIns="142558" bIns="71279"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3" dirty="0">
                <a:latin typeface="+mn-ea"/>
              </a:rPr>
              <a:t>４</a:t>
            </a:r>
          </a:p>
        </p:txBody>
      </p:sp>
      <p:sp>
        <p:nvSpPr>
          <p:cNvPr id="40" name="テキスト ボックス 39"/>
          <p:cNvSpPr txBox="1"/>
          <p:nvPr/>
        </p:nvSpPr>
        <p:spPr>
          <a:xfrm>
            <a:off x="241762" y="1337615"/>
            <a:ext cx="3611572" cy="380232"/>
          </a:xfrm>
          <a:prstGeom prst="rect">
            <a:avLst/>
          </a:prstGeom>
          <a:noFill/>
        </p:spPr>
        <p:txBody>
          <a:bodyPr wrap="square" rtlCol="0">
            <a:spAutoFit/>
          </a:bodyPr>
          <a:lstStyle/>
          <a:p>
            <a:r>
              <a:rPr lang="en-US" altLang="ja-JP" sz="1871" dirty="0">
                <a:latin typeface="+mn-ea"/>
              </a:rPr>
              <a:t>〈</a:t>
            </a:r>
            <a:r>
              <a:rPr lang="ja-JP" altLang="en-US" sz="1871" dirty="0">
                <a:latin typeface="+mn-ea"/>
              </a:rPr>
              <a:t>エネルギーと体重・体格の関係</a:t>
            </a:r>
            <a:r>
              <a:rPr lang="en-US" altLang="ja-JP" sz="1871" dirty="0">
                <a:latin typeface="+mn-ea"/>
              </a:rPr>
              <a:t>〉</a:t>
            </a:r>
            <a:endParaRPr lang="ja-JP" altLang="en-US" sz="1871" dirty="0">
              <a:latin typeface="+mn-ea"/>
            </a:endParaRPr>
          </a:p>
        </p:txBody>
      </p:sp>
      <p:sp>
        <p:nvSpPr>
          <p:cNvPr id="4" name="テキスト ボックス 3"/>
          <p:cNvSpPr txBox="1"/>
          <p:nvPr/>
        </p:nvSpPr>
        <p:spPr>
          <a:xfrm>
            <a:off x="4325746" y="1503062"/>
            <a:ext cx="1535027" cy="707886"/>
          </a:xfrm>
          <a:prstGeom prst="rect">
            <a:avLst/>
          </a:prstGeom>
          <a:noFill/>
        </p:spPr>
        <p:txBody>
          <a:bodyPr wrap="square" rtlCol="0">
            <a:spAutoFit/>
          </a:bodyPr>
          <a:lstStyle/>
          <a:p>
            <a:pPr algn="ctr"/>
            <a:r>
              <a:rPr lang="ja-JP" altLang="en-US" sz="2000" dirty="0">
                <a:latin typeface="+mn-ea"/>
              </a:rPr>
              <a:t>エネルギー摂取量</a:t>
            </a:r>
          </a:p>
        </p:txBody>
      </p:sp>
      <p:sp>
        <p:nvSpPr>
          <p:cNvPr id="5" name="テキスト ボックス 4"/>
          <p:cNvSpPr txBox="1"/>
          <p:nvPr/>
        </p:nvSpPr>
        <p:spPr>
          <a:xfrm>
            <a:off x="6181589" y="1501253"/>
            <a:ext cx="1540517" cy="707886"/>
          </a:xfrm>
          <a:prstGeom prst="rect">
            <a:avLst/>
          </a:prstGeom>
          <a:noFill/>
        </p:spPr>
        <p:txBody>
          <a:bodyPr wrap="square" rtlCol="0">
            <a:spAutoFit/>
          </a:bodyPr>
          <a:lstStyle/>
          <a:p>
            <a:pPr algn="ctr"/>
            <a:r>
              <a:rPr lang="ja-JP" altLang="en-US" sz="2000" dirty="0">
                <a:latin typeface="+mn-ea"/>
              </a:rPr>
              <a:t>エネルギー消費量</a:t>
            </a:r>
          </a:p>
        </p:txBody>
      </p:sp>
      <p:sp>
        <p:nvSpPr>
          <p:cNvPr id="6" name="角丸四角形 5"/>
          <p:cNvSpPr/>
          <p:nvPr/>
        </p:nvSpPr>
        <p:spPr>
          <a:xfrm>
            <a:off x="5798217" y="1656949"/>
            <a:ext cx="439966" cy="456207"/>
          </a:xfrm>
          <a:prstGeom prst="roundRect">
            <a:avLst/>
          </a:prstGeom>
          <a:solidFill>
            <a:srgbClr val="EB41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mn-ea"/>
              </a:rPr>
              <a:t>＝</a:t>
            </a:r>
          </a:p>
        </p:txBody>
      </p:sp>
      <p:sp>
        <p:nvSpPr>
          <p:cNvPr id="7" name="テキスト ボックス 6"/>
          <p:cNvSpPr txBox="1"/>
          <p:nvPr/>
        </p:nvSpPr>
        <p:spPr>
          <a:xfrm>
            <a:off x="8190600" y="1663088"/>
            <a:ext cx="2601174" cy="400110"/>
          </a:xfrm>
          <a:prstGeom prst="rect">
            <a:avLst/>
          </a:prstGeom>
          <a:noFill/>
        </p:spPr>
        <p:txBody>
          <a:bodyPr wrap="square" rtlCol="0">
            <a:spAutoFit/>
          </a:bodyPr>
          <a:lstStyle/>
          <a:p>
            <a:r>
              <a:rPr lang="ja-JP" altLang="en-US" sz="2000" dirty="0">
                <a:latin typeface="+mn-ea"/>
              </a:rPr>
              <a:t>体重は変わらない</a:t>
            </a:r>
          </a:p>
        </p:txBody>
      </p:sp>
      <p:sp>
        <p:nvSpPr>
          <p:cNvPr id="11" name="角丸四角形 10"/>
          <p:cNvSpPr/>
          <p:nvPr/>
        </p:nvSpPr>
        <p:spPr>
          <a:xfrm>
            <a:off x="5807454" y="2457369"/>
            <a:ext cx="428036" cy="472673"/>
          </a:xfrm>
          <a:prstGeom prst="roundRect">
            <a:avLst/>
          </a:prstGeom>
          <a:solidFill>
            <a:srgbClr val="EB41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mn-ea"/>
              </a:rPr>
              <a:t>＞</a:t>
            </a:r>
          </a:p>
        </p:txBody>
      </p:sp>
      <p:sp>
        <p:nvSpPr>
          <p:cNvPr id="12" name="テキスト ボックス 11"/>
          <p:cNvSpPr txBox="1"/>
          <p:nvPr/>
        </p:nvSpPr>
        <p:spPr>
          <a:xfrm>
            <a:off x="8244227" y="2393476"/>
            <a:ext cx="1704578" cy="400110"/>
          </a:xfrm>
          <a:prstGeom prst="rect">
            <a:avLst/>
          </a:prstGeom>
          <a:noFill/>
        </p:spPr>
        <p:txBody>
          <a:bodyPr wrap="square" rtlCol="0">
            <a:spAutoFit/>
          </a:bodyPr>
          <a:lstStyle/>
          <a:p>
            <a:r>
              <a:rPr lang="ja-JP" altLang="en-US" sz="2000" dirty="0">
                <a:solidFill>
                  <a:srgbClr val="FF0000"/>
                </a:solidFill>
                <a:latin typeface="+mn-ea"/>
              </a:rPr>
              <a:t>体重は増加</a:t>
            </a:r>
          </a:p>
        </p:txBody>
      </p:sp>
      <p:sp>
        <p:nvSpPr>
          <p:cNvPr id="14" name="テキスト ボックス 13"/>
          <p:cNvSpPr txBox="1"/>
          <p:nvPr/>
        </p:nvSpPr>
        <p:spPr>
          <a:xfrm>
            <a:off x="9458931" y="2693215"/>
            <a:ext cx="1087001" cy="400110"/>
          </a:xfrm>
          <a:prstGeom prst="rect">
            <a:avLst/>
          </a:prstGeom>
          <a:noFill/>
        </p:spPr>
        <p:txBody>
          <a:bodyPr wrap="square" rtlCol="0">
            <a:spAutoFit/>
          </a:bodyPr>
          <a:lstStyle/>
          <a:p>
            <a:r>
              <a:rPr lang="ja-JP" altLang="en-US" sz="2000" dirty="0">
                <a:solidFill>
                  <a:srgbClr val="FF0000"/>
                </a:solidFill>
                <a:latin typeface="+mn-ea"/>
              </a:rPr>
              <a:t>肥満</a:t>
            </a:r>
          </a:p>
        </p:txBody>
      </p:sp>
      <p:cxnSp>
        <p:nvCxnSpPr>
          <p:cNvPr id="15" name="直線矢印コネクタ 14"/>
          <p:cNvCxnSpPr/>
          <p:nvPr/>
        </p:nvCxnSpPr>
        <p:spPr>
          <a:xfrm>
            <a:off x="9096516" y="2895255"/>
            <a:ext cx="390036"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sp>
        <p:nvSpPr>
          <p:cNvPr id="18" name="角丸四角形 17"/>
          <p:cNvSpPr/>
          <p:nvPr/>
        </p:nvSpPr>
        <p:spPr>
          <a:xfrm>
            <a:off x="5836023" y="3302697"/>
            <a:ext cx="417515" cy="484291"/>
          </a:xfrm>
          <a:prstGeom prst="roundRect">
            <a:avLst/>
          </a:prstGeom>
          <a:solidFill>
            <a:srgbClr val="EB41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mn-ea"/>
              </a:rPr>
              <a:t>＜</a:t>
            </a:r>
          </a:p>
        </p:txBody>
      </p:sp>
      <p:sp>
        <p:nvSpPr>
          <p:cNvPr id="19" name="テキスト ボックス 18"/>
          <p:cNvSpPr txBox="1"/>
          <p:nvPr/>
        </p:nvSpPr>
        <p:spPr>
          <a:xfrm>
            <a:off x="8244227" y="3316979"/>
            <a:ext cx="1827380" cy="400110"/>
          </a:xfrm>
          <a:prstGeom prst="rect">
            <a:avLst/>
          </a:prstGeom>
          <a:noFill/>
        </p:spPr>
        <p:txBody>
          <a:bodyPr wrap="square" rtlCol="0">
            <a:spAutoFit/>
          </a:bodyPr>
          <a:lstStyle/>
          <a:p>
            <a:r>
              <a:rPr lang="ja-JP" altLang="en-US" sz="2000" dirty="0">
                <a:solidFill>
                  <a:srgbClr val="FF0000"/>
                </a:solidFill>
                <a:latin typeface="+mn-ea"/>
              </a:rPr>
              <a:t>体重は減少</a:t>
            </a:r>
          </a:p>
        </p:txBody>
      </p:sp>
      <p:sp>
        <p:nvSpPr>
          <p:cNvPr id="21" name="テキスト ボックス 20"/>
          <p:cNvSpPr txBox="1"/>
          <p:nvPr/>
        </p:nvSpPr>
        <p:spPr>
          <a:xfrm>
            <a:off x="9415596" y="3569527"/>
            <a:ext cx="1087001" cy="400110"/>
          </a:xfrm>
          <a:prstGeom prst="rect">
            <a:avLst/>
          </a:prstGeom>
          <a:noFill/>
        </p:spPr>
        <p:txBody>
          <a:bodyPr wrap="square" rtlCol="0">
            <a:spAutoFit/>
          </a:bodyPr>
          <a:lstStyle/>
          <a:p>
            <a:r>
              <a:rPr lang="ja-JP" altLang="en-US" sz="2000" dirty="0">
                <a:solidFill>
                  <a:srgbClr val="FF0000"/>
                </a:solidFill>
                <a:latin typeface="+mn-ea"/>
              </a:rPr>
              <a:t>やせ</a:t>
            </a:r>
          </a:p>
        </p:txBody>
      </p:sp>
      <p:grpSp>
        <p:nvGrpSpPr>
          <p:cNvPr id="74" name="グループ化 73"/>
          <p:cNvGrpSpPr/>
          <p:nvPr/>
        </p:nvGrpSpPr>
        <p:grpSpPr>
          <a:xfrm>
            <a:off x="335521" y="1744201"/>
            <a:ext cx="3848042" cy="2104269"/>
            <a:chOff x="4144549" y="1442534"/>
            <a:chExt cx="2162455" cy="1118135"/>
          </a:xfrm>
        </p:grpSpPr>
        <p:grpSp>
          <p:nvGrpSpPr>
            <p:cNvPr id="22" name="グループ化 21"/>
            <p:cNvGrpSpPr/>
            <p:nvPr/>
          </p:nvGrpSpPr>
          <p:grpSpPr>
            <a:xfrm>
              <a:off x="4144549" y="1442534"/>
              <a:ext cx="2162455" cy="1118135"/>
              <a:chOff x="2061844" y="3193917"/>
              <a:chExt cx="2654331" cy="1348446"/>
            </a:xfrm>
          </p:grpSpPr>
          <p:grpSp>
            <p:nvGrpSpPr>
              <p:cNvPr id="23" name="グループ化 22"/>
              <p:cNvGrpSpPr/>
              <p:nvPr/>
            </p:nvGrpSpPr>
            <p:grpSpPr>
              <a:xfrm>
                <a:off x="2061844" y="3200917"/>
                <a:ext cx="995759" cy="910261"/>
                <a:chOff x="2061844" y="3200917"/>
                <a:chExt cx="995759" cy="910261"/>
              </a:xfrm>
            </p:grpSpPr>
            <p:sp>
              <p:nvSpPr>
                <p:cNvPr id="33" name="テキスト ボックス 32"/>
                <p:cNvSpPr txBox="1"/>
                <p:nvPr/>
              </p:nvSpPr>
              <p:spPr>
                <a:xfrm>
                  <a:off x="2087201" y="3479771"/>
                  <a:ext cx="949155" cy="382047"/>
                </a:xfrm>
                <a:prstGeom prst="rect">
                  <a:avLst/>
                </a:prstGeom>
                <a:solidFill>
                  <a:schemeClr val="bg1"/>
                </a:solidFill>
              </p:spPr>
              <p:txBody>
                <a:bodyPr wrap="square" rtlCol="0">
                  <a:spAutoFit/>
                </a:bodyPr>
                <a:lstStyle/>
                <a:p>
                  <a:pPr algn="ctr"/>
                  <a:r>
                    <a:rPr lang="ja-JP" altLang="en-US" sz="1637" b="1" dirty="0">
                      <a:latin typeface="+mn-ea"/>
                    </a:rPr>
                    <a:t>エネルギー摂取量</a:t>
                  </a:r>
                </a:p>
              </p:txBody>
            </p:sp>
            <p:sp>
              <p:nvSpPr>
                <p:cNvPr id="34" name="円/楕円 33"/>
                <p:cNvSpPr/>
                <p:nvPr/>
              </p:nvSpPr>
              <p:spPr>
                <a:xfrm>
                  <a:off x="2061844" y="3200917"/>
                  <a:ext cx="995759" cy="910261"/>
                </a:xfrm>
                <a:prstGeom prst="ellipse">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grpSp>
          <p:grpSp>
            <p:nvGrpSpPr>
              <p:cNvPr id="24" name="グループ化 23"/>
              <p:cNvGrpSpPr/>
              <p:nvPr/>
            </p:nvGrpSpPr>
            <p:grpSpPr>
              <a:xfrm>
                <a:off x="3720416" y="3193917"/>
                <a:ext cx="995759" cy="910261"/>
                <a:chOff x="3720416" y="3193917"/>
                <a:chExt cx="995759" cy="910261"/>
              </a:xfrm>
            </p:grpSpPr>
            <p:sp>
              <p:nvSpPr>
                <p:cNvPr id="31" name="テキスト ボックス 30"/>
                <p:cNvSpPr txBox="1"/>
                <p:nvPr/>
              </p:nvSpPr>
              <p:spPr>
                <a:xfrm>
                  <a:off x="3797631" y="3447079"/>
                  <a:ext cx="870903" cy="385966"/>
                </a:xfrm>
                <a:prstGeom prst="rect">
                  <a:avLst/>
                </a:prstGeom>
                <a:solidFill>
                  <a:schemeClr val="bg1"/>
                </a:solidFill>
              </p:spPr>
              <p:txBody>
                <a:bodyPr wrap="square" rtlCol="0">
                  <a:spAutoFit/>
                </a:bodyPr>
                <a:lstStyle/>
                <a:p>
                  <a:pPr algn="ctr"/>
                  <a:r>
                    <a:rPr lang="ja-JP" altLang="en-US" sz="1637" b="1" dirty="0">
                      <a:latin typeface="+mn-ea"/>
                    </a:rPr>
                    <a:t>エネルギー消費量</a:t>
                  </a:r>
                </a:p>
              </p:txBody>
            </p:sp>
            <p:sp>
              <p:nvSpPr>
                <p:cNvPr id="32" name="円/楕円 31"/>
                <p:cNvSpPr/>
                <p:nvPr/>
              </p:nvSpPr>
              <p:spPr>
                <a:xfrm>
                  <a:off x="3720416" y="3193917"/>
                  <a:ext cx="995759" cy="910261"/>
                </a:xfrm>
                <a:prstGeom prst="ellipse">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grpSp>
          <p:cxnSp>
            <p:nvCxnSpPr>
              <p:cNvPr id="25" name="直線コネクタ 24"/>
              <p:cNvCxnSpPr/>
              <p:nvPr/>
            </p:nvCxnSpPr>
            <p:spPr>
              <a:xfrm>
                <a:off x="2092486" y="4120982"/>
                <a:ext cx="94387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直線コネクタ 25"/>
              <p:cNvCxnSpPr/>
              <p:nvPr/>
            </p:nvCxnSpPr>
            <p:spPr>
              <a:xfrm>
                <a:off x="3754763" y="4120982"/>
                <a:ext cx="94387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2541056" y="4218053"/>
                <a:ext cx="1672080" cy="0"/>
              </a:xfrm>
              <a:prstGeom prst="line">
                <a:avLst/>
              </a:prstGeom>
              <a:ln w="28575"/>
            </p:spPr>
            <p:style>
              <a:lnRef idx="1">
                <a:schemeClr val="dk1"/>
              </a:lnRef>
              <a:fillRef idx="0">
                <a:schemeClr val="dk1"/>
              </a:fillRef>
              <a:effectRef idx="0">
                <a:schemeClr val="dk1"/>
              </a:effectRef>
              <a:fontRef idx="minor">
                <a:schemeClr val="tx1"/>
              </a:fontRef>
            </p:style>
          </p:cxnSp>
          <p:sp>
            <p:nvSpPr>
              <p:cNvPr id="28" name="二等辺三角形 27"/>
              <p:cNvSpPr/>
              <p:nvPr/>
            </p:nvSpPr>
            <p:spPr>
              <a:xfrm>
                <a:off x="3159800" y="4220143"/>
                <a:ext cx="423388" cy="322220"/>
              </a:xfrm>
              <a:prstGeom prst="triangl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2806">
                  <a:latin typeface="+mn-ea"/>
                </a:endParaRPr>
              </a:p>
            </p:txBody>
          </p:sp>
          <p:cxnSp>
            <p:nvCxnSpPr>
              <p:cNvPr id="29" name="直線コネクタ 28"/>
              <p:cNvCxnSpPr/>
              <p:nvPr/>
            </p:nvCxnSpPr>
            <p:spPr>
              <a:xfrm flipV="1">
                <a:off x="2554564" y="4128980"/>
                <a:ext cx="0" cy="890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4213136" y="4128979"/>
                <a:ext cx="0" cy="890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直線コネクタ 71"/>
            <p:cNvCxnSpPr/>
            <p:nvPr/>
          </p:nvCxnSpPr>
          <p:spPr>
            <a:xfrm>
              <a:off x="4165207" y="2075370"/>
              <a:ext cx="0" cy="142520"/>
            </a:xfrm>
            <a:prstGeom prst="line">
              <a:avLst/>
            </a:prstGeom>
            <a:ln w="28575"/>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4939516" y="2075370"/>
              <a:ext cx="0" cy="142520"/>
            </a:xfrm>
            <a:prstGeom prst="line">
              <a:avLst/>
            </a:prstGeom>
            <a:ln w="28575"/>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6292713" y="2075370"/>
              <a:ext cx="0" cy="142520"/>
            </a:xfrm>
            <a:prstGeom prst="line">
              <a:avLst/>
            </a:prstGeom>
            <a:ln w="28575"/>
          </p:spPr>
          <p:style>
            <a:lnRef idx="1">
              <a:schemeClr val="dk1"/>
            </a:lnRef>
            <a:fillRef idx="0">
              <a:schemeClr val="dk1"/>
            </a:fillRef>
            <a:effectRef idx="0">
              <a:schemeClr val="dk1"/>
            </a:effectRef>
            <a:fontRef idx="minor">
              <a:schemeClr val="tx1"/>
            </a:fontRef>
          </p:style>
        </p:cxnSp>
      </p:grpSp>
      <p:sp>
        <p:nvSpPr>
          <p:cNvPr id="47" name="Rectangle 6"/>
          <p:cNvSpPr>
            <a:spLocks noChangeArrowheads="1"/>
          </p:cNvSpPr>
          <p:nvPr/>
        </p:nvSpPr>
        <p:spPr bwMode="auto">
          <a:xfrm>
            <a:off x="1161955" y="3964931"/>
            <a:ext cx="26703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r>
              <a:rPr lang="ja-JP" altLang="ja-JP" dirty="0">
                <a:solidFill>
                  <a:srgbClr val="000000"/>
                </a:solidFill>
                <a:latin typeface="+mn-ea"/>
                <a:ea typeface="+mn-ea"/>
                <a:cs typeface="ＭＳ Ｐゴシック" panose="020B0600070205080204" pitchFamily="50" charset="-128"/>
              </a:rPr>
              <a:t>体重の変化、</a:t>
            </a:r>
            <a:r>
              <a:rPr lang="ja-JP" altLang="en-US" dirty="0">
                <a:solidFill>
                  <a:srgbClr val="000000"/>
                </a:solidFill>
                <a:latin typeface="+mn-ea"/>
                <a:ea typeface="+mn-ea"/>
                <a:cs typeface="ＭＳ Ｐゴシック" panose="020B0600070205080204" pitchFamily="50" charset="-128"/>
              </a:rPr>
              <a:t>体格</a:t>
            </a:r>
            <a:r>
              <a:rPr lang="ja-JP" altLang="ja-JP" dirty="0">
                <a:solidFill>
                  <a:srgbClr val="000000"/>
                </a:solidFill>
                <a:latin typeface="+mn-ea"/>
                <a:ea typeface="+mn-ea"/>
                <a:cs typeface="ＭＳ Ｐゴシック" panose="020B0600070205080204" pitchFamily="50" charset="-128"/>
              </a:rPr>
              <a:t>（BMI）</a:t>
            </a:r>
            <a:endParaRPr lang="ja-JP" altLang="ja-JP" dirty="0">
              <a:latin typeface="+mn-ea"/>
              <a:ea typeface="+mn-ea"/>
              <a:cs typeface="ＭＳ Ｐゴシック" panose="020B0600070205080204" pitchFamily="50" charset="-128"/>
            </a:endParaRPr>
          </a:p>
        </p:txBody>
      </p:sp>
      <p:sp>
        <p:nvSpPr>
          <p:cNvPr id="73" name="テキスト ボックス 72"/>
          <p:cNvSpPr txBox="1"/>
          <p:nvPr/>
        </p:nvSpPr>
        <p:spPr>
          <a:xfrm>
            <a:off x="179906" y="816433"/>
            <a:ext cx="10332000" cy="400110"/>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u"/>
            </a:pPr>
            <a:r>
              <a:rPr lang="ja-JP" altLang="en-US" sz="2000" dirty="0">
                <a:latin typeface="+mn-ea"/>
              </a:rPr>
              <a:t>体重の増減は、エネルギーの摂取量と消費量のバランスで決まります</a:t>
            </a:r>
          </a:p>
        </p:txBody>
      </p:sp>
      <p:sp>
        <p:nvSpPr>
          <p:cNvPr id="38" name="右矢印 37"/>
          <p:cNvSpPr/>
          <p:nvPr/>
        </p:nvSpPr>
        <p:spPr>
          <a:xfrm>
            <a:off x="7731026" y="1729559"/>
            <a:ext cx="363010" cy="30070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2000">
              <a:latin typeface="+mn-ea"/>
            </a:endParaRPr>
          </a:p>
        </p:txBody>
      </p:sp>
      <p:sp>
        <p:nvSpPr>
          <p:cNvPr id="79" name="テキスト ボックス 78"/>
          <p:cNvSpPr txBox="1"/>
          <p:nvPr/>
        </p:nvSpPr>
        <p:spPr>
          <a:xfrm>
            <a:off x="179906" y="4949086"/>
            <a:ext cx="10332000" cy="400110"/>
          </a:xfrm>
          <a:prstGeom prst="rect">
            <a:avLst/>
          </a:prstGeom>
          <a:solidFill>
            <a:schemeClr val="accent4">
              <a:lumMod val="20000"/>
              <a:lumOff val="80000"/>
            </a:schemeClr>
          </a:solidFill>
        </p:spPr>
        <p:txBody>
          <a:bodyPr wrap="square" rtlCol="0">
            <a:spAutoFit/>
          </a:bodyPr>
          <a:lstStyle/>
          <a:p>
            <a:pPr marL="261938" indent="-261938">
              <a:buFont typeface="Wingdings" panose="05000000000000000000" pitchFamily="2" charset="2"/>
              <a:buChar char="u"/>
            </a:pPr>
            <a:r>
              <a:rPr lang="ja-JP" altLang="en-US" sz="2000" dirty="0">
                <a:latin typeface="+mn-ea"/>
              </a:rPr>
              <a:t>特定の食品や成分を摂取するだけで、やせることはありません</a:t>
            </a:r>
          </a:p>
        </p:txBody>
      </p:sp>
      <p:sp>
        <p:nvSpPr>
          <p:cNvPr id="82" name="テキスト ボックス 81"/>
          <p:cNvSpPr txBox="1"/>
          <p:nvPr/>
        </p:nvSpPr>
        <p:spPr>
          <a:xfrm>
            <a:off x="503906" y="5422790"/>
            <a:ext cx="9684000" cy="1531830"/>
          </a:xfrm>
          <a:prstGeom prst="rect">
            <a:avLst/>
          </a:prstGeom>
          <a:noFill/>
        </p:spPr>
        <p:txBody>
          <a:bodyPr wrap="square" rtlCol="0">
            <a:spAutoFit/>
          </a:bodyPr>
          <a:lstStyle/>
          <a:p>
            <a:r>
              <a:rPr lang="ja-JP" altLang="en-US" dirty="0">
                <a:latin typeface="+mn-ea"/>
              </a:rPr>
              <a:t>エネルギー源となる栄養素の吸収を抑えると宣伝する商品を摂取したからといって、体重減少に影響を与えるほどのエネルギー摂取量の抑制やエネルギー消費量の増加をもたらすことはありません。</a:t>
            </a:r>
          </a:p>
          <a:p>
            <a:r>
              <a:rPr lang="ja-JP" altLang="en-US" dirty="0" smtClean="0">
                <a:latin typeface="+mn-ea"/>
              </a:rPr>
              <a:t>体重</a:t>
            </a:r>
            <a:r>
              <a:rPr lang="ja-JP" altLang="en-US" dirty="0">
                <a:latin typeface="+mn-ea"/>
              </a:rPr>
              <a:t>を減少させるには、適度な運動でエネルギー消費量を増やしたり、食事内容の工夫でエネルギー摂取量を減らしたりと調整することが必要です。また、健康の維持・増進のためには、適正体重の維持だけではなく、適度な運動で筋肉や骨格を維持することが大切です。</a:t>
            </a:r>
          </a:p>
        </p:txBody>
      </p:sp>
      <p:sp>
        <p:nvSpPr>
          <p:cNvPr id="83" name="テキスト ボックス 82"/>
          <p:cNvSpPr txBox="1"/>
          <p:nvPr/>
        </p:nvSpPr>
        <p:spPr>
          <a:xfrm>
            <a:off x="4342462" y="4007020"/>
            <a:ext cx="6349351" cy="830997"/>
          </a:xfrm>
          <a:prstGeom prst="rect">
            <a:avLst/>
          </a:prstGeom>
          <a:noFill/>
        </p:spPr>
        <p:txBody>
          <a:bodyPr wrap="square" rtlCol="0">
            <a:spAutoFit/>
          </a:bodyPr>
          <a:lstStyle/>
          <a:p>
            <a:r>
              <a:rPr lang="en-US" altLang="ja-JP" sz="1600" dirty="0">
                <a:latin typeface="+mn-ea"/>
              </a:rPr>
              <a:t>※</a:t>
            </a:r>
            <a:r>
              <a:rPr lang="ja-JP" altLang="en-US" sz="1600" dirty="0">
                <a:latin typeface="+mn-ea"/>
              </a:rPr>
              <a:t>食べない（エネルギー摂取量少）、動かない（エネルギー消費量少）で体重を維持しても、筋肉や骨格を維持することはできないため、健康の維持・増進にはつながりません。</a:t>
            </a:r>
          </a:p>
        </p:txBody>
      </p:sp>
      <p:grpSp>
        <p:nvGrpSpPr>
          <p:cNvPr id="49" name="グループ化 48"/>
          <p:cNvGrpSpPr/>
          <p:nvPr/>
        </p:nvGrpSpPr>
        <p:grpSpPr>
          <a:xfrm>
            <a:off x="17906" y="171147"/>
            <a:ext cx="10656000" cy="515544"/>
            <a:chOff x="59478" y="52635"/>
            <a:chExt cx="10692000" cy="515544"/>
          </a:xfrm>
        </p:grpSpPr>
        <p:sp>
          <p:nvSpPr>
            <p:cNvPr id="50" name="角丸四角形 49"/>
            <p:cNvSpPr/>
            <p:nvPr/>
          </p:nvSpPr>
          <p:spPr>
            <a:xfrm>
              <a:off x="59478" y="52635"/>
              <a:ext cx="10692000" cy="513678"/>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600">
                <a:latin typeface="+mn-ea"/>
              </a:endParaRPr>
            </a:p>
          </p:txBody>
        </p:sp>
        <p:sp>
          <p:nvSpPr>
            <p:cNvPr id="51" name="テキスト ボックス 50"/>
            <p:cNvSpPr txBox="1"/>
            <p:nvPr/>
          </p:nvSpPr>
          <p:spPr>
            <a:xfrm>
              <a:off x="131478" y="75736"/>
              <a:ext cx="10548000" cy="4924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a:latin typeface="+mn-ea"/>
                </a:rPr>
                <a:t>適正体重のカギは、エネルギーの摂取量と消費量のバランス</a:t>
              </a:r>
            </a:p>
          </p:txBody>
        </p:sp>
      </p:grpSp>
      <p:sp>
        <p:nvSpPr>
          <p:cNvPr id="52" name="テキスト ボックス 51"/>
          <p:cNvSpPr txBox="1"/>
          <p:nvPr/>
        </p:nvSpPr>
        <p:spPr>
          <a:xfrm>
            <a:off x="4329778" y="2342917"/>
            <a:ext cx="1535027" cy="707886"/>
          </a:xfrm>
          <a:prstGeom prst="rect">
            <a:avLst/>
          </a:prstGeom>
          <a:noFill/>
        </p:spPr>
        <p:txBody>
          <a:bodyPr wrap="square" rtlCol="0">
            <a:spAutoFit/>
          </a:bodyPr>
          <a:lstStyle/>
          <a:p>
            <a:pPr algn="ctr"/>
            <a:r>
              <a:rPr lang="ja-JP" altLang="en-US" sz="2000" dirty="0">
                <a:latin typeface="+mn-ea"/>
              </a:rPr>
              <a:t>エネルギー摂取量</a:t>
            </a:r>
          </a:p>
        </p:txBody>
      </p:sp>
      <p:sp>
        <p:nvSpPr>
          <p:cNvPr id="54" name="テキスト ボックス 53"/>
          <p:cNvSpPr txBox="1"/>
          <p:nvPr/>
        </p:nvSpPr>
        <p:spPr>
          <a:xfrm>
            <a:off x="6185621" y="2341108"/>
            <a:ext cx="1540517" cy="707886"/>
          </a:xfrm>
          <a:prstGeom prst="rect">
            <a:avLst/>
          </a:prstGeom>
          <a:noFill/>
        </p:spPr>
        <p:txBody>
          <a:bodyPr wrap="square" rtlCol="0">
            <a:spAutoFit/>
          </a:bodyPr>
          <a:lstStyle/>
          <a:p>
            <a:pPr algn="ctr"/>
            <a:r>
              <a:rPr lang="ja-JP" altLang="en-US" sz="2000" dirty="0">
                <a:latin typeface="+mn-ea"/>
              </a:rPr>
              <a:t>エネルギー消費量</a:t>
            </a:r>
          </a:p>
        </p:txBody>
      </p:sp>
      <p:sp>
        <p:nvSpPr>
          <p:cNvPr id="55" name="テキスト ボックス 54"/>
          <p:cNvSpPr txBox="1"/>
          <p:nvPr/>
        </p:nvSpPr>
        <p:spPr>
          <a:xfrm>
            <a:off x="4384486" y="3192708"/>
            <a:ext cx="1535027" cy="707886"/>
          </a:xfrm>
          <a:prstGeom prst="rect">
            <a:avLst/>
          </a:prstGeom>
          <a:noFill/>
        </p:spPr>
        <p:txBody>
          <a:bodyPr wrap="square" rtlCol="0">
            <a:spAutoFit/>
          </a:bodyPr>
          <a:lstStyle/>
          <a:p>
            <a:pPr algn="ctr"/>
            <a:r>
              <a:rPr lang="ja-JP" altLang="en-US" sz="2000" dirty="0">
                <a:latin typeface="+mn-ea"/>
              </a:rPr>
              <a:t>エネルギー摂取量</a:t>
            </a:r>
          </a:p>
        </p:txBody>
      </p:sp>
      <p:sp>
        <p:nvSpPr>
          <p:cNvPr id="56" name="テキスト ボックス 55"/>
          <p:cNvSpPr txBox="1"/>
          <p:nvPr/>
        </p:nvSpPr>
        <p:spPr>
          <a:xfrm>
            <a:off x="6240329" y="3190899"/>
            <a:ext cx="1540517" cy="707886"/>
          </a:xfrm>
          <a:prstGeom prst="rect">
            <a:avLst/>
          </a:prstGeom>
          <a:noFill/>
        </p:spPr>
        <p:txBody>
          <a:bodyPr wrap="square" rtlCol="0">
            <a:spAutoFit/>
          </a:bodyPr>
          <a:lstStyle/>
          <a:p>
            <a:pPr algn="ctr"/>
            <a:r>
              <a:rPr lang="ja-JP" altLang="en-US" sz="2000" dirty="0">
                <a:latin typeface="+mn-ea"/>
              </a:rPr>
              <a:t>エネルギー消費量</a:t>
            </a:r>
          </a:p>
        </p:txBody>
      </p:sp>
      <p:sp>
        <p:nvSpPr>
          <p:cNvPr id="57" name="右矢印 56"/>
          <p:cNvSpPr/>
          <p:nvPr/>
        </p:nvSpPr>
        <p:spPr>
          <a:xfrm>
            <a:off x="7731026" y="2535846"/>
            <a:ext cx="363010" cy="30070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2000">
              <a:latin typeface="+mn-ea"/>
            </a:endParaRPr>
          </a:p>
        </p:txBody>
      </p:sp>
      <p:sp>
        <p:nvSpPr>
          <p:cNvPr id="58" name="右矢印 57"/>
          <p:cNvSpPr/>
          <p:nvPr/>
        </p:nvSpPr>
        <p:spPr>
          <a:xfrm>
            <a:off x="7731086" y="3429120"/>
            <a:ext cx="363010" cy="30070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2000">
              <a:latin typeface="+mn-ea"/>
            </a:endParaRPr>
          </a:p>
        </p:txBody>
      </p:sp>
      <p:sp>
        <p:nvSpPr>
          <p:cNvPr id="2" name="正方形/長方形 1"/>
          <p:cNvSpPr/>
          <p:nvPr/>
        </p:nvSpPr>
        <p:spPr>
          <a:xfrm>
            <a:off x="4384487" y="1337615"/>
            <a:ext cx="6016494" cy="262731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mn-ea"/>
            </a:endParaRPr>
          </a:p>
        </p:txBody>
      </p:sp>
      <p:cxnSp>
        <p:nvCxnSpPr>
          <p:cNvPr id="59" name="直線矢印コネクタ 58"/>
          <p:cNvCxnSpPr/>
          <p:nvPr/>
        </p:nvCxnSpPr>
        <p:spPr>
          <a:xfrm>
            <a:off x="9068895" y="3786988"/>
            <a:ext cx="390036" cy="0"/>
          </a:xfrm>
          <a:prstGeom prst="straightConnector1">
            <a:avLst/>
          </a:prstGeom>
          <a:ln>
            <a:prstDash val="sysDash"/>
            <a:tailEnd type="triangle"/>
          </a:ln>
        </p:spPr>
        <p:style>
          <a:lnRef idx="3">
            <a:schemeClr val="dk1"/>
          </a:lnRef>
          <a:fillRef idx="0">
            <a:schemeClr val="dk1"/>
          </a:fillRef>
          <a:effectRef idx="2">
            <a:schemeClr val="dk1"/>
          </a:effectRef>
          <a:fontRef idx="minor">
            <a:schemeClr val="tx1"/>
          </a:fontRef>
        </p:style>
      </p:cxnSp>
      <p:cxnSp>
        <p:nvCxnSpPr>
          <p:cNvPr id="53" name="直線コネクタ 52"/>
          <p:cNvCxnSpPr/>
          <p:nvPr/>
        </p:nvCxnSpPr>
        <p:spPr>
          <a:xfrm>
            <a:off x="2798659" y="2935163"/>
            <a:ext cx="0" cy="268215"/>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73254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91243" y="6708508"/>
            <a:ext cx="7365745" cy="308226"/>
          </a:xfrm>
          <a:prstGeom prst="rect">
            <a:avLst/>
          </a:prstGeom>
          <a:noFill/>
        </p:spPr>
        <p:txBody>
          <a:bodyPr wrap="square" rtlCol="0">
            <a:spAutoFit/>
          </a:bodyPr>
          <a:lstStyle/>
          <a:p>
            <a:r>
              <a:rPr lang="ja-JP" altLang="en-US" sz="1403" dirty="0">
                <a:latin typeface="+mn-ea"/>
              </a:rPr>
              <a:t>資料：厚生労働省「日本人の食事摂取基準（</a:t>
            </a:r>
            <a:r>
              <a:rPr lang="en-US" altLang="ja-JP" sz="1403" dirty="0">
                <a:latin typeface="+mn-ea"/>
              </a:rPr>
              <a:t>2015</a:t>
            </a:r>
            <a:r>
              <a:rPr lang="ja-JP" altLang="en-US" sz="1403" dirty="0">
                <a:latin typeface="+mn-ea"/>
              </a:rPr>
              <a:t>年版）」の推定エネルギー必要量を参考に作成</a:t>
            </a:r>
          </a:p>
        </p:txBody>
      </p:sp>
      <p:graphicFrame>
        <p:nvGraphicFramePr>
          <p:cNvPr id="4" name="表 3"/>
          <p:cNvGraphicFramePr>
            <a:graphicFrameLocks noGrp="1"/>
          </p:cNvGraphicFramePr>
          <p:nvPr>
            <p:extLst>
              <p:ext uri="{D42A27DB-BD31-4B8C-83A1-F6EECF244321}">
                <p14:modId xmlns:p14="http://schemas.microsoft.com/office/powerpoint/2010/main" val="454726465"/>
              </p:ext>
            </p:extLst>
          </p:nvPr>
        </p:nvGraphicFramePr>
        <p:xfrm>
          <a:off x="496688" y="2924615"/>
          <a:ext cx="9408737" cy="2831664"/>
        </p:xfrm>
        <a:graphic>
          <a:graphicData uri="http://schemas.openxmlformats.org/drawingml/2006/table">
            <a:tbl>
              <a:tblPr firstRow="1" bandRow="1">
                <a:tableStyleId>{5940675A-B579-460E-94D1-54222C63F5DA}</a:tableStyleId>
              </a:tblPr>
              <a:tblGrid>
                <a:gridCol w="3170936">
                  <a:extLst>
                    <a:ext uri="{9D8B030D-6E8A-4147-A177-3AD203B41FA5}">
                      <a16:colId xmlns:a16="http://schemas.microsoft.com/office/drawing/2014/main" xmlns="" val="20000"/>
                    </a:ext>
                  </a:extLst>
                </a:gridCol>
                <a:gridCol w="3184405">
                  <a:extLst>
                    <a:ext uri="{9D8B030D-6E8A-4147-A177-3AD203B41FA5}">
                      <a16:colId xmlns:a16="http://schemas.microsoft.com/office/drawing/2014/main" xmlns="" val="20001"/>
                    </a:ext>
                  </a:extLst>
                </a:gridCol>
                <a:gridCol w="3053396">
                  <a:extLst>
                    <a:ext uri="{9D8B030D-6E8A-4147-A177-3AD203B41FA5}">
                      <a16:colId xmlns:a16="http://schemas.microsoft.com/office/drawing/2014/main" xmlns="" val="20002"/>
                    </a:ext>
                  </a:extLst>
                </a:gridCol>
              </a:tblGrid>
              <a:tr h="471944">
                <a:tc gridSpan="3">
                  <a:txBody>
                    <a:bodyPr/>
                    <a:lstStyle/>
                    <a:p>
                      <a:endParaRPr lang="ja-JP" altLang="en-US" sz="2000" dirty="0"/>
                    </a:p>
                  </a:txBody>
                  <a:tcPr marL="142558" marR="142558" marT="71279" marB="71279">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mn-ea"/>
                        <a:ea typeface="+mn-ea"/>
                      </a:endParaRPr>
                    </a:p>
                  </a:txBody>
                  <a:tcPr/>
                </a:tc>
                <a:tc hMerge="1">
                  <a:txBody>
                    <a:bodyPr/>
                    <a:lstStyle/>
                    <a:p>
                      <a:pPr algn="ctr"/>
                      <a:endParaRPr kumimoji="1" lang="ja-JP" altLang="en-US" sz="1100" dirty="0">
                        <a:latin typeface="+mn-ea"/>
                        <a:ea typeface="+mn-ea"/>
                      </a:endParaRPr>
                    </a:p>
                  </a:txBody>
                  <a:tcPr/>
                </a:tc>
                <a:extLst>
                  <a:ext uri="{0D108BD9-81ED-4DB2-BD59-A6C34878D82A}">
                    <a16:rowId xmlns:a16="http://schemas.microsoft.com/office/drawing/2014/main" xmlns="" val="10000"/>
                  </a:ext>
                </a:extLst>
              </a:tr>
              <a:tr h="471944">
                <a:tc>
                  <a:txBody>
                    <a:bodyPr/>
                    <a:lstStyle/>
                    <a:p>
                      <a:endParaRPr lang="ja-JP" altLang="en-US" sz="2000" dirty="0"/>
                    </a:p>
                  </a:txBody>
                  <a:tcPr marL="142558" marR="142558" marT="71279" marB="71279">
                    <a:lnT w="12700" cap="flat" cmpd="sng" algn="ctr">
                      <a:solidFill>
                        <a:schemeClr val="tx1"/>
                      </a:solidFill>
                      <a:prstDash val="solid"/>
                      <a:round/>
                      <a:headEnd type="none" w="med" len="med"/>
                      <a:tailEnd type="none" w="med" len="med"/>
                    </a:lnT>
                  </a:tcPr>
                </a:tc>
                <a:tc>
                  <a:txBody>
                    <a:bodyPr/>
                    <a:lstStyle/>
                    <a:p>
                      <a:pPr algn="ctr"/>
                      <a:r>
                        <a:rPr kumimoji="1" lang="ja-JP" altLang="en-US" sz="1700" dirty="0">
                          <a:latin typeface="+mn-ea"/>
                          <a:ea typeface="+mn-ea"/>
                        </a:rPr>
                        <a:t>男性</a:t>
                      </a:r>
                    </a:p>
                  </a:txBody>
                  <a:tcPr marL="142558" marR="142558" marT="71279" marB="71279">
                    <a:lnT w="12700" cap="flat" cmpd="sng" algn="ctr">
                      <a:solidFill>
                        <a:schemeClr val="tx1"/>
                      </a:solidFill>
                      <a:prstDash val="solid"/>
                      <a:round/>
                      <a:headEnd type="none" w="med" len="med"/>
                      <a:tailEnd type="none" w="med" len="med"/>
                    </a:lnT>
                  </a:tcPr>
                </a:tc>
                <a:tc>
                  <a:txBody>
                    <a:bodyPr/>
                    <a:lstStyle/>
                    <a:p>
                      <a:pPr algn="ctr"/>
                      <a:r>
                        <a:rPr kumimoji="1" lang="ja-JP" altLang="en-US" sz="1700" dirty="0">
                          <a:latin typeface="+mn-ea"/>
                          <a:ea typeface="+mn-ea"/>
                        </a:rPr>
                        <a:t>女性</a:t>
                      </a:r>
                    </a:p>
                  </a:txBody>
                  <a:tcPr marL="142558" marR="142558" marT="71279" marB="71279">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1"/>
                  </a:ext>
                </a:extLst>
              </a:tr>
              <a:tr h="471944">
                <a:tc>
                  <a:txBody>
                    <a:bodyPr/>
                    <a:lstStyle/>
                    <a:p>
                      <a:r>
                        <a:rPr lang="ja-JP" altLang="en-US" sz="2000" dirty="0"/>
                        <a:t>　　</a:t>
                      </a:r>
                      <a:r>
                        <a:rPr lang="ja-JP" altLang="en-US" sz="1700" dirty="0" smtClean="0"/>
                        <a:t>身体活動レベルの目安</a:t>
                      </a:r>
                      <a:r>
                        <a:rPr lang="ja-JP" altLang="en-US" sz="1700" baseline="30000" dirty="0" smtClean="0"/>
                        <a:t>＊</a:t>
                      </a:r>
                      <a:endParaRPr lang="ja-JP" altLang="en-US" sz="1700" baseline="30000" dirty="0"/>
                    </a:p>
                  </a:txBody>
                  <a:tcPr marL="142558" marR="142558" marT="71279" marB="71279"/>
                </a:tc>
                <a:tc>
                  <a:txBody>
                    <a:bodyPr/>
                    <a:lstStyle/>
                    <a:p>
                      <a:pPr algn="ctr"/>
                      <a:r>
                        <a:rPr kumimoji="1" lang="ja-JP" altLang="en-US" sz="1700" dirty="0">
                          <a:latin typeface="+mn-ea"/>
                          <a:ea typeface="+mn-ea"/>
                        </a:rPr>
                        <a:t>低い　　　　ふつう　　　　高い</a:t>
                      </a:r>
                    </a:p>
                  </a:txBody>
                  <a:tcPr marL="142558" marR="142558" marT="71279" marB="71279"/>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700" dirty="0">
                          <a:latin typeface="+mn-ea"/>
                          <a:ea typeface="+mn-ea"/>
                        </a:rPr>
                        <a:t>低い　　　　　ふつう　　　　高い</a:t>
                      </a:r>
                    </a:p>
                  </a:txBody>
                  <a:tcPr marL="142558" marR="142558" marT="71279" marB="71279"/>
                </a:tc>
                <a:extLst>
                  <a:ext uri="{0D108BD9-81ED-4DB2-BD59-A6C34878D82A}">
                    <a16:rowId xmlns:a16="http://schemas.microsoft.com/office/drawing/2014/main" xmlns="" val="10002"/>
                  </a:ext>
                </a:extLst>
              </a:tr>
              <a:tr h="471944">
                <a:tc>
                  <a:txBody>
                    <a:bodyPr/>
                    <a:lstStyle/>
                    <a:p>
                      <a:endParaRPr lang="ja-JP" altLang="en-US" sz="2000" dirty="0"/>
                    </a:p>
                  </a:txBody>
                  <a:tcPr marL="142558" marR="142558" marT="71279" marB="71279"/>
                </a:tc>
                <a:tc>
                  <a:txBody>
                    <a:bodyPr/>
                    <a:lstStyle/>
                    <a:p>
                      <a:pPr algn="ctr"/>
                      <a:r>
                        <a:rPr kumimoji="1" lang="en-US" altLang="ja-JP" sz="1900" dirty="0">
                          <a:latin typeface="+mn-ea"/>
                          <a:ea typeface="+mn-ea"/>
                        </a:rPr>
                        <a:t>2,300</a:t>
                      </a:r>
                      <a:r>
                        <a:rPr kumimoji="1" lang="ja-JP" altLang="en-US" sz="1900" dirty="0">
                          <a:latin typeface="+mn-ea"/>
                          <a:ea typeface="+mn-ea"/>
                        </a:rPr>
                        <a:t>　　　</a:t>
                      </a:r>
                      <a:r>
                        <a:rPr kumimoji="1" lang="en-US" altLang="ja-JP" sz="1900" dirty="0">
                          <a:latin typeface="+mn-ea"/>
                          <a:ea typeface="+mn-ea"/>
                        </a:rPr>
                        <a:t>2,650</a:t>
                      </a:r>
                      <a:r>
                        <a:rPr kumimoji="1" lang="ja-JP" altLang="en-US" sz="1900" dirty="0">
                          <a:latin typeface="+mn-ea"/>
                          <a:ea typeface="+mn-ea"/>
                        </a:rPr>
                        <a:t>　　　</a:t>
                      </a:r>
                      <a:r>
                        <a:rPr kumimoji="1" lang="en-US" altLang="ja-JP" sz="1900" dirty="0">
                          <a:latin typeface="+mn-ea"/>
                          <a:ea typeface="+mn-ea"/>
                        </a:rPr>
                        <a:t>3,050</a:t>
                      </a:r>
                      <a:endParaRPr kumimoji="1" lang="ja-JP" altLang="en-US" sz="1900" dirty="0">
                        <a:latin typeface="+mn-ea"/>
                        <a:ea typeface="+mn-ea"/>
                      </a:endParaRPr>
                    </a:p>
                  </a:txBody>
                  <a:tcPr marL="142558" marR="142558" marT="71279" marB="71279"/>
                </a:tc>
                <a:tc>
                  <a:txBody>
                    <a:bodyPr/>
                    <a:lstStyle/>
                    <a:p>
                      <a:pPr algn="ctr"/>
                      <a:r>
                        <a:rPr kumimoji="1" lang="en-US" altLang="ja-JP" sz="1700" dirty="0">
                          <a:latin typeface="+mn-ea"/>
                          <a:ea typeface="+mn-ea"/>
                        </a:rPr>
                        <a:t>1,700</a:t>
                      </a:r>
                      <a:r>
                        <a:rPr kumimoji="1" lang="ja-JP" altLang="en-US" sz="1700" dirty="0">
                          <a:latin typeface="+mn-ea"/>
                          <a:ea typeface="+mn-ea"/>
                        </a:rPr>
                        <a:t>　　　　</a:t>
                      </a:r>
                      <a:r>
                        <a:rPr kumimoji="1" lang="en-US" altLang="ja-JP" sz="1700" dirty="0">
                          <a:latin typeface="+mn-ea"/>
                          <a:ea typeface="+mn-ea"/>
                        </a:rPr>
                        <a:t>2,000</a:t>
                      </a:r>
                      <a:r>
                        <a:rPr kumimoji="1" lang="ja-JP" altLang="en-US" sz="1700" dirty="0">
                          <a:latin typeface="+mn-ea"/>
                          <a:ea typeface="+mn-ea"/>
                        </a:rPr>
                        <a:t>　　　　</a:t>
                      </a:r>
                      <a:r>
                        <a:rPr kumimoji="1" lang="en-US" altLang="ja-JP" sz="1700" dirty="0">
                          <a:latin typeface="+mn-ea"/>
                          <a:ea typeface="+mn-ea"/>
                        </a:rPr>
                        <a:t>2,300</a:t>
                      </a:r>
                      <a:endParaRPr kumimoji="1" lang="ja-JP" altLang="en-US" sz="1700" dirty="0">
                        <a:latin typeface="+mn-ea"/>
                        <a:ea typeface="+mn-ea"/>
                      </a:endParaRPr>
                    </a:p>
                  </a:txBody>
                  <a:tcPr marL="142558" marR="142558" marT="71279" marB="71279"/>
                </a:tc>
                <a:extLst>
                  <a:ext uri="{0D108BD9-81ED-4DB2-BD59-A6C34878D82A}">
                    <a16:rowId xmlns:a16="http://schemas.microsoft.com/office/drawing/2014/main" xmlns="" val="10003"/>
                  </a:ext>
                </a:extLst>
              </a:tr>
              <a:tr h="471944">
                <a:tc>
                  <a:txBody>
                    <a:bodyPr/>
                    <a:lstStyle/>
                    <a:p>
                      <a:endParaRPr lang="ja-JP" altLang="en-US" sz="2000" dirty="0"/>
                    </a:p>
                  </a:txBody>
                  <a:tcPr marL="142558" marR="142558" marT="71279" marB="71279"/>
                </a:tc>
                <a:tc>
                  <a:txBody>
                    <a:bodyPr/>
                    <a:lstStyle/>
                    <a:p>
                      <a:pPr algn="ctr"/>
                      <a:r>
                        <a:rPr kumimoji="1" lang="en-US" altLang="ja-JP" sz="1900" dirty="0">
                          <a:latin typeface="+mn-ea"/>
                          <a:ea typeface="+mn-ea"/>
                        </a:rPr>
                        <a:t>2,100</a:t>
                      </a:r>
                      <a:r>
                        <a:rPr kumimoji="1" lang="ja-JP" altLang="en-US" sz="1900" dirty="0">
                          <a:latin typeface="+mn-ea"/>
                          <a:ea typeface="+mn-ea"/>
                        </a:rPr>
                        <a:t>　　　</a:t>
                      </a:r>
                      <a:r>
                        <a:rPr kumimoji="1" lang="en-US" altLang="ja-JP" sz="1900" dirty="0">
                          <a:latin typeface="+mn-ea"/>
                          <a:ea typeface="+mn-ea"/>
                        </a:rPr>
                        <a:t>2,450</a:t>
                      </a:r>
                      <a:r>
                        <a:rPr kumimoji="1" lang="ja-JP" altLang="en-US" sz="1900" dirty="0">
                          <a:latin typeface="+mn-ea"/>
                          <a:ea typeface="+mn-ea"/>
                        </a:rPr>
                        <a:t>　　　</a:t>
                      </a:r>
                      <a:r>
                        <a:rPr kumimoji="1" lang="en-US" altLang="ja-JP" sz="1900" dirty="0">
                          <a:latin typeface="+mn-ea"/>
                          <a:ea typeface="+mn-ea"/>
                        </a:rPr>
                        <a:t>2,800</a:t>
                      </a:r>
                      <a:endParaRPr kumimoji="1" lang="ja-JP" altLang="en-US" sz="1900" dirty="0">
                        <a:latin typeface="+mn-ea"/>
                        <a:ea typeface="+mn-ea"/>
                      </a:endParaRPr>
                    </a:p>
                  </a:txBody>
                  <a:tcPr marL="142558" marR="142558" marT="71279" marB="71279"/>
                </a:tc>
                <a:tc>
                  <a:txBody>
                    <a:bodyPr/>
                    <a:lstStyle/>
                    <a:p>
                      <a:pPr algn="ctr"/>
                      <a:r>
                        <a:rPr kumimoji="1" lang="en-US" altLang="ja-JP" sz="1700" dirty="0">
                          <a:latin typeface="+mn-ea"/>
                          <a:ea typeface="+mn-ea"/>
                        </a:rPr>
                        <a:t>1,650</a:t>
                      </a:r>
                      <a:r>
                        <a:rPr kumimoji="1" lang="ja-JP" altLang="en-US" sz="1700" dirty="0">
                          <a:latin typeface="+mn-ea"/>
                          <a:ea typeface="+mn-ea"/>
                        </a:rPr>
                        <a:t>　　　　</a:t>
                      </a:r>
                      <a:r>
                        <a:rPr kumimoji="1" lang="en-US" altLang="ja-JP" sz="1700" dirty="0">
                          <a:latin typeface="+mn-ea"/>
                          <a:ea typeface="+mn-ea"/>
                        </a:rPr>
                        <a:t>1,900</a:t>
                      </a:r>
                      <a:r>
                        <a:rPr kumimoji="1" lang="ja-JP" altLang="en-US" sz="1700" dirty="0">
                          <a:latin typeface="+mn-ea"/>
                          <a:ea typeface="+mn-ea"/>
                        </a:rPr>
                        <a:t>　　　　</a:t>
                      </a:r>
                      <a:r>
                        <a:rPr kumimoji="1" lang="en-US" altLang="ja-JP" sz="1700" dirty="0">
                          <a:latin typeface="+mn-ea"/>
                          <a:ea typeface="+mn-ea"/>
                        </a:rPr>
                        <a:t>2,200</a:t>
                      </a:r>
                      <a:endParaRPr kumimoji="1" lang="ja-JP" altLang="en-US" sz="1700" dirty="0">
                        <a:latin typeface="+mn-ea"/>
                        <a:ea typeface="+mn-ea"/>
                      </a:endParaRPr>
                    </a:p>
                  </a:txBody>
                  <a:tcPr marL="142558" marR="142558" marT="71279" marB="71279"/>
                </a:tc>
                <a:extLst>
                  <a:ext uri="{0D108BD9-81ED-4DB2-BD59-A6C34878D82A}">
                    <a16:rowId xmlns:a16="http://schemas.microsoft.com/office/drawing/2014/main" xmlns="" val="10004"/>
                  </a:ext>
                </a:extLst>
              </a:tr>
              <a:tr h="471944">
                <a:tc>
                  <a:txBody>
                    <a:bodyPr/>
                    <a:lstStyle/>
                    <a:p>
                      <a:endParaRPr lang="ja-JP" altLang="en-US" sz="2000" dirty="0"/>
                    </a:p>
                  </a:txBody>
                  <a:tcPr marL="142558" marR="142558" marT="71279" marB="71279"/>
                </a:tc>
                <a:tc>
                  <a:txBody>
                    <a:bodyPr/>
                    <a:lstStyle/>
                    <a:p>
                      <a:pPr algn="ctr"/>
                      <a:r>
                        <a:rPr kumimoji="1" lang="en-US" altLang="ja-JP" sz="1900" dirty="0">
                          <a:latin typeface="+mn-ea"/>
                          <a:ea typeface="+mn-ea"/>
                        </a:rPr>
                        <a:t>1,850</a:t>
                      </a:r>
                      <a:r>
                        <a:rPr kumimoji="1" lang="ja-JP" altLang="en-US" sz="1900" dirty="0">
                          <a:latin typeface="+mn-ea"/>
                          <a:ea typeface="+mn-ea"/>
                        </a:rPr>
                        <a:t>　　　</a:t>
                      </a:r>
                      <a:r>
                        <a:rPr kumimoji="1" lang="en-US" altLang="ja-JP" sz="1900" dirty="0">
                          <a:latin typeface="+mn-ea"/>
                          <a:ea typeface="+mn-ea"/>
                        </a:rPr>
                        <a:t>2,200</a:t>
                      </a:r>
                      <a:r>
                        <a:rPr kumimoji="1" lang="ja-JP" altLang="en-US" sz="1900" dirty="0">
                          <a:latin typeface="+mn-ea"/>
                          <a:ea typeface="+mn-ea"/>
                        </a:rPr>
                        <a:t>　　　</a:t>
                      </a:r>
                      <a:r>
                        <a:rPr kumimoji="1" lang="en-US" altLang="ja-JP" sz="1900" dirty="0">
                          <a:latin typeface="+mn-ea"/>
                          <a:ea typeface="+mn-ea"/>
                        </a:rPr>
                        <a:t>2,500</a:t>
                      </a:r>
                      <a:endParaRPr kumimoji="1" lang="ja-JP" altLang="en-US" sz="1900" dirty="0">
                        <a:latin typeface="+mn-ea"/>
                        <a:ea typeface="+mn-ea"/>
                      </a:endParaRPr>
                    </a:p>
                  </a:txBody>
                  <a:tcPr marL="142558" marR="142558" marT="71279" marB="71279"/>
                </a:tc>
                <a:tc>
                  <a:txBody>
                    <a:bodyPr/>
                    <a:lstStyle/>
                    <a:p>
                      <a:pPr algn="ctr"/>
                      <a:r>
                        <a:rPr kumimoji="1" lang="en-US" altLang="ja-JP" sz="1700" dirty="0">
                          <a:latin typeface="+mn-ea"/>
                          <a:ea typeface="+mn-ea"/>
                        </a:rPr>
                        <a:t>1,500</a:t>
                      </a:r>
                      <a:r>
                        <a:rPr kumimoji="1" lang="ja-JP" altLang="en-US" sz="1700" dirty="0">
                          <a:latin typeface="+mn-ea"/>
                          <a:ea typeface="+mn-ea"/>
                        </a:rPr>
                        <a:t>　　　　</a:t>
                      </a:r>
                      <a:r>
                        <a:rPr kumimoji="1" lang="en-US" altLang="ja-JP" sz="1700" dirty="0">
                          <a:latin typeface="+mn-ea"/>
                          <a:ea typeface="+mn-ea"/>
                        </a:rPr>
                        <a:t>1,750</a:t>
                      </a:r>
                      <a:r>
                        <a:rPr kumimoji="1" lang="ja-JP" altLang="en-US" sz="1700" dirty="0">
                          <a:latin typeface="+mn-ea"/>
                          <a:ea typeface="+mn-ea"/>
                        </a:rPr>
                        <a:t>　　　　</a:t>
                      </a:r>
                      <a:r>
                        <a:rPr kumimoji="1" lang="en-US" altLang="ja-JP" sz="1700" dirty="0">
                          <a:latin typeface="+mn-ea"/>
                          <a:ea typeface="+mn-ea"/>
                        </a:rPr>
                        <a:t>2,000</a:t>
                      </a:r>
                      <a:endParaRPr kumimoji="1" lang="ja-JP" altLang="en-US" sz="1700" dirty="0">
                        <a:latin typeface="+mn-ea"/>
                        <a:ea typeface="+mn-ea"/>
                      </a:endParaRPr>
                    </a:p>
                  </a:txBody>
                  <a:tcPr marL="142558" marR="142558" marT="71279" marB="71279"/>
                </a:tc>
                <a:extLst>
                  <a:ext uri="{0D108BD9-81ED-4DB2-BD59-A6C34878D82A}">
                    <a16:rowId xmlns:a16="http://schemas.microsoft.com/office/drawing/2014/main" xmlns="" val="10005"/>
                  </a:ext>
                </a:extLst>
              </a:tr>
            </a:tbl>
          </a:graphicData>
        </a:graphic>
      </p:graphicFrame>
      <p:sp>
        <p:nvSpPr>
          <p:cNvPr id="5" name="角丸四角形 4"/>
          <p:cNvSpPr/>
          <p:nvPr/>
        </p:nvSpPr>
        <p:spPr>
          <a:xfrm>
            <a:off x="568662" y="4438419"/>
            <a:ext cx="1012465"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20</a:t>
            </a:r>
            <a:r>
              <a:rPr lang="ja-JP" altLang="en-US" sz="1715" dirty="0">
                <a:latin typeface="+mn-ea"/>
              </a:rPr>
              <a:t>歳代</a:t>
            </a:r>
          </a:p>
        </p:txBody>
      </p:sp>
      <p:sp>
        <p:nvSpPr>
          <p:cNvPr id="6" name="角丸四角形 5"/>
          <p:cNvSpPr/>
          <p:nvPr/>
        </p:nvSpPr>
        <p:spPr>
          <a:xfrm>
            <a:off x="1581128" y="4435623"/>
            <a:ext cx="1001633"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30</a:t>
            </a:r>
            <a:r>
              <a:rPr lang="ja-JP" altLang="en-US" sz="1715" dirty="0">
                <a:latin typeface="+mn-ea"/>
              </a:rPr>
              <a:t>歳代</a:t>
            </a:r>
          </a:p>
        </p:txBody>
      </p:sp>
      <p:sp>
        <p:nvSpPr>
          <p:cNvPr id="7" name="角丸四角形 6"/>
          <p:cNvSpPr/>
          <p:nvPr/>
        </p:nvSpPr>
        <p:spPr>
          <a:xfrm>
            <a:off x="2584121" y="4435622"/>
            <a:ext cx="990700"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40</a:t>
            </a:r>
            <a:r>
              <a:rPr lang="ja-JP" altLang="en-US" sz="1715" dirty="0">
                <a:latin typeface="+mn-ea"/>
              </a:rPr>
              <a:t>歳代</a:t>
            </a:r>
          </a:p>
        </p:txBody>
      </p:sp>
      <p:sp>
        <p:nvSpPr>
          <p:cNvPr id="8" name="角丸四角形 7"/>
          <p:cNvSpPr/>
          <p:nvPr/>
        </p:nvSpPr>
        <p:spPr>
          <a:xfrm>
            <a:off x="931579" y="4916101"/>
            <a:ext cx="992737"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50</a:t>
            </a:r>
            <a:r>
              <a:rPr lang="ja-JP" altLang="en-US" sz="1715" dirty="0">
                <a:latin typeface="+mn-ea"/>
              </a:rPr>
              <a:t>歳代</a:t>
            </a:r>
          </a:p>
        </p:txBody>
      </p:sp>
      <p:sp>
        <p:nvSpPr>
          <p:cNvPr id="9" name="角丸四角形 8"/>
          <p:cNvSpPr/>
          <p:nvPr/>
        </p:nvSpPr>
        <p:spPr>
          <a:xfrm>
            <a:off x="1925978" y="4916101"/>
            <a:ext cx="972205"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60</a:t>
            </a:r>
            <a:r>
              <a:rPr lang="ja-JP" altLang="en-US" sz="1715" dirty="0">
                <a:latin typeface="+mn-ea"/>
              </a:rPr>
              <a:t>歳代</a:t>
            </a:r>
          </a:p>
        </p:txBody>
      </p:sp>
      <p:cxnSp>
        <p:nvCxnSpPr>
          <p:cNvPr id="10" name="直線矢印コネクタ 9"/>
          <p:cNvCxnSpPr/>
          <p:nvPr/>
        </p:nvCxnSpPr>
        <p:spPr>
          <a:xfrm>
            <a:off x="8890486" y="4185070"/>
            <a:ext cx="3659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flipH="1">
            <a:off x="7645637" y="4185070"/>
            <a:ext cx="3824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8742007" y="3008321"/>
            <a:ext cx="1163418" cy="356251"/>
          </a:xfrm>
          <a:prstGeom prst="rect">
            <a:avLst/>
          </a:prstGeom>
          <a:noFill/>
        </p:spPr>
        <p:txBody>
          <a:bodyPr wrap="square" rtlCol="0">
            <a:spAutoFit/>
          </a:bodyPr>
          <a:lstStyle/>
          <a:p>
            <a:r>
              <a:rPr lang="ja-JP" altLang="en-US" sz="1715" dirty="0" smtClean="0">
                <a:latin typeface="+mn-ea"/>
              </a:rPr>
              <a:t>（</a:t>
            </a:r>
            <a:r>
              <a:rPr lang="en-US" altLang="ja-JP" sz="1715" dirty="0" smtClean="0">
                <a:latin typeface="+mn-ea"/>
              </a:rPr>
              <a:t>kcal/</a:t>
            </a:r>
            <a:r>
              <a:rPr lang="ja-JP" altLang="en-US" sz="1715" dirty="0" smtClean="0">
                <a:latin typeface="+mn-ea"/>
              </a:rPr>
              <a:t>日）</a:t>
            </a:r>
            <a:endParaRPr lang="ja-JP" altLang="en-US" sz="1715" dirty="0">
              <a:latin typeface="+mn-ea"/>
            </a:endParaRPr>
          </a:p>
        </p:txBody>
      </p:sp>
      <p:sp>
        <p:nvSpPr>
          <p:cNvPr id="13" name="テキスト ボックス 12"/>
          <p:cNvSpPr txBox="1"/>
          <p:nvPr/>
        </p:nvSpPr>
        <p:spPr>
          <a:xfrm>
            <a:off x="3791039" y="2986392"/>
            <a:ext cx="3287533" cy="400110"/>
          </a:xfrm>
          <a:prstGeom prst="rect">
            <a:avLst/>
          </a:prstGeom>
          <a:noFill/>
        </p:spPr>
        <p:txBody>
          <a:bodyPr wrap="square" rtlCol="0">
            <a:spAutoFit/>
          </a:bodyPr>
          <a:lstStyle/>
          <a:p>
            <a:r>
              <a:rPr lang="ja-JP" altLang="en-US" sz="2000" dirty="0">
                <a:latin typeface="+mn-ea"/>
              </a:rPr>
              <a:t>エネルギー必要量の推定値</a:t>
            </a:r>
          </a:p>
        </p:txBody>
      </p:sp>
      <p:sp>
        <p:nvSpPr>
          <p:cNvPr id="14" name="テキスト ボックス 13"/>
          <p:cNvSpPr txBox="1"/>
          <p:nvPr/>
        </p:nvSpPr>
        <p:spPr>
          <a:xfrm>
            <a:off x="569001" y="5763514"/>
            <a:ext cx="9484904" cy="848117"/>
          </a:xfrm>
          <a:prstGeom prst="rect">
            <a:avLst/>
          </a:prstGeom>
          <a:noFill/>
        </p:spPr>
        <p:txBody>
          <a:bodyPr wrap="square" rtlCol="0">
            <a:spAutoFit/>
          </a:bodyPr>
          <a:lstStyle/>
          <a:p>
            <a:r>
              <a:rPr lang="ja-JP" altLang="en-US" sz="1637" dirty="0">
                <a:latin typeface="+mn-ea"/>
              </a:rPr>
              <a:t>＊身体活動レベルの目安　　</a:t>
            </a:r>
            <a:r>
              <a:rPr lang="ja-JP" altLang="en-US" sz="1637" dirty="0" smtClean="0">
                <a:latin typeface="+mn-ea"/>
              </a:rPr>
              <a:t>低　い</a:t>
            </a:r>
            <a:r>
              <a:rPr lang="ja-JP" altLang="en-US" sz="1637" dirty="0">
                <a:latin typeface="+mn-ea"/>
              </a:rPr>
              <a:t>：デスクワーク中心　　</a:t>
            </a:r>
            <a:endParaRPr lang="en-US" altLang="ja-JP" sz="1637" dirty="0">
              <a:latin typeface="+mn-ea"/>
            </a:endParaRPr>
          </a:p>
          <a:p>
            <a:r>
              <a:rPr lang="ja-JP" altLang="en-US" sz="1637" dirty="0">
                <a:latin typeface="+mn-ea"/>
              </a:rPr>
              <a:t>　　　　　　　　　　　　　　</a:t>
            </a:r>
            <a:r>
              <a:rPr lang="ja-JP" altLang="en-US" sz="1637" dirty="0" smtClean="0">
                <a:latin typeface="+mn-ea"/>
              </a:rPr>
              <a:t>　　　　 ふつう</a:t>
            </a:r>
            <a:r>
              <a:rPr lang="ja-JP" altLang="en-US" sz="1637" dirty="0">
                <a:latin typeface="+mn-ea"/>
              </a:rPr>
              <a:t>：立ち仕事や家事、軽い運動などで身体を動かしている</a:t>
            </a:r>
            <a:endParaRPr lang="en-US" altLang="ja-JP" sz="1637" dirty="0">
              <a:latin typeface="+mn-ea"/>
            </a:endParaRPr>
          </a:p>
          <a:p>
            <a:r>
              <a:rPr lang="ja-JP" altLang="en-US" sz="1637" dirty="0">
                <a:latin typeface="+mn-ea"/>
              </a:rPr>
              <a:t>　　　　　　　　　　　　　　</a:t>
            </a:r>
            <a:r>
              <a:rPr lang="ja-JP" altLang="en-US" sz="1637" dirty="0" smtClean="0">
                <a:latin typeface="+mn-ea"/>
              </a:rPr>
              <a:t>　　　　 高　い</a:t>
            </a:r>
            <a:r>
              <a:rPr lang="ja-JP" altLang="en-US" sz="1637" dirty="0">
                <a:latin typeface="+mn-ea"/>
              </a:rPr>
              <a:t>：力仕事や活発にスポーツをしている　　</a:t>
            </a:r>
          </a:p>
        </p:txBody>
      </p:sp>
      <p:cxnSp>
        <p:nvCxnSpPr>
          <p:cNvPr id="15" name="直線矢印コネクタ 14"/>
          <p:cNvCxnSpPr/>
          <p:nvPr/>
        </p:nvCxnSpPr>
        <p:spPr>
          <a:xfrm>
            <a:off x="5634026" y="4180541"/>
            <a:ext cx="3659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直線矢印コネクタ 15"/>
          <p:cNvCxnSpPr/>
          <p:nvPr/>
        </p:nvCxnSpPr>
        <p:spPr>
          <a:xfrm flipH="1">
            <a:off x="4435764" y="4185070"/>
            <a:ext cx="3824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角丸四角形 16"/>
          <p:cNvSpPr/>
          <p:nvPr/>
        </p:nvSpPr>
        <p:spPr>
          <a:xfrm>
            <a:off x="1332061" y="5379224"/>
            <a:ext cx="1237096" cy="288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715" dirty="0">
                <a:latin typeface="+mn-ea"/>
              </a:rPr>
              <a:t>70</a:t>
            </a:r>
            <a:r>
              <a:rPr lang="ja-JP" altLang="en-US" sz="1715" dirty="0">
                <a:latin typeface="+mn-ea"/>
              </a:rPr>
              <a:t>歳以上</a:t>
            </a:r>
          </a:p>
        </p:txBody>
      </p:sp>
      <p:sp>
        <p:nvSpPr>
          <p:cNvPr id="18" name="テキスト ボックス 17"/>
          <p:cNvSpPr txBox="1"/>
          <p:nvPr/>
        </p:nvSpPr>
        <p:spPr>
          <a:xfrm>
            <a:off x="2090056" y="129480"/>
            <a:ext cx="7508109" cy="492443"/>
          </a:xfrm>
          <a:prstGeom prst="rect">
            <a:avLst/>
          </a:prstGeom>
          <a:noFill/>
        </p:spPr>
        <p:txBody>
          <a:bodyPr wrap="square" rtlCol="0">
            <a:spAutoFit/>
          </a:bodyPr>
          <a:lstStyle/>
          <a:p>
            <a:r>
              <a:rPr lang="ja-JP" altLang="en-US" sz="2600" dirty="0">
                <a:latin typeface="+mn-ea"/>
              </a:rPr>
              <a:t>エネルギー必要量は、おおよそどのくらい？</a:t>
            </a:r>
          </a:p>
        </p:txBody>
      </p:sp>
      <p:sp>
        <p:nvSpPr>
          <p:cNvPr id="19" name="テキスト ボックス 18"/>
          <p:cNvSpPr txBox="1"/>
          <p:nvPr/>
        </p:nvSpPr>
        <p:spPr>
          <a:xfrm>
            <a:off x="575906" y="924381"/>
            <a:ext cx="9540000" cy="1754326"/>
          </a:xfrm>
          <a:prstGeom prst="rect">
            <a:avLst/>
          </a:prstGeom>
          <a:noFill/>
        </p:spPr>
        <p:txBody>
          <a:bodyPr wrap="square" rtlCol="0">
            <a:spAutoFit/>
          </a:bodyPr>
          <a:lstStyle/>
          <a:p>
            <a:r>
              <a:rPr lang="ja-JP" altLang="en-US" dirty="0" smtClean="0">
                <a:latin typeface="+mn-ea"/>
              </a:rPr>
              <a:t>エネルギー</a:t>
            </a:r>
            <a:r>
              <a:rPr lang="ja-JP" altLang="en-US" dirty="0">
                <a:latin typeface="+mn-ea"/>
              </a:rPr>
              <a:t>必要量は、性別、年齢、体重、身長、身体活動によって、異なります。</a:t>
            </a:r>
          </a:p>
          <a:p>
            <a:r>
              <a:rPr lang="ja-JP" altLang="en-US" dirty="0" smtClean="0">
                <a:latin typeface="+mn-ea"/>
              </a:rPr>
              <a:t>日本人</a:t>
            </a:r>
            <a:r>
              <a:rPr lang="ja-JP" altLang="en-US" dirty="0">
                <a:latin typeface="+mn-ea"/>
              </a:rPr>
              <a:t>の平均的な体重を基に、性別、年齢階級、身体活動レベル別に、エネルギー必要量の推定値が算出されています。その値をおおまかに示したのが、下の表です。</a:t>
            </a:r>
          </a:p>
          <a:p>
            <a:r>
              <a:rPr lang="ja-JP" altLang="en-US" dirty="0" smtClean="0">
                <a:latin typeface="+mn-ea"/>
              </a:rPr>
              <a:t>ここ</a:t>
            </a:r>
            <a:r>
              <a:rPr lang="ja-JP" altLang="en-US" dirty="0">
                <a:latin typeface="+mn-ea"/>
              </a:rPr>
              <a:t>に示した数値はあくまでも目安です。目安を参考に、体重の変化や体格（</a:t>
            </a:r>
            <a:r>
              <a:rPr lang="en-US" altLang="ja-JP" dirty="0">
                <a:latin typeface="+mn-ea"/>
              </a:rPr>
              <a:t>BMI</a:t>
            </a:r>
            <a:r>
              <a:rPr lang="ja-JP" altLang="en-US" dirty="0">
                <a:latin typeface="+mn-ea"/>
              </a:rPr>
              <a:t>）を確認しながら、エネルギー摂取量を増やしたり減らしたり、調整していくことになります。特に、通常の生活だと身体活動レベルは低くなりがちなので、意識的に身体を動かすことも必要です。</a:t>
            </a:r>
          </a:p>
        </p:txBody>
      </p:sp>
      <p:cxnSp>
        <p:nvCxnSpPr>
          <p:cNvPr id="24" name="直線コネクタ 23"/>
          <p:cNvCxnSpPr/>
          <p:nvPr/>
        </p:nvCxnSpPr>
        <p:spPr>
          <a:xfrm>
            <a:off x="744802" y="712351"/>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
        <p:nvSpPr>
          <p:cNvPr id="21" name="フローチャート: 論理積ゲート 20"/>
          <p:cNvSpPr/>
          <p:nvPr/>
        </p:nvSpPr>
        <p:spPr>
          <a:xfrm>
            <a:off x="14513" y="29028"/>
            <a:ext cx="2061030" cy="6856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smtClean="0">
                <a:latin typeface="+mn-ea"/>
              </a:rPr>
              <a:t>ヒント</a:t>
            </a:r>
            <a:r>
              <a:rPr lang="ja-JP" altLang="en-US" sz="2600" dirty="0">
                <a:latin typeface="+mn-ea"/>
              </a:rPr>
              <a:t>①</a:t>
            </a:r>
            <a:endParaRPr kumimoji="1" lang="ja-JP" altLang="en-US" sz="2600" dirty="0">
              <a:latin typeface="+mn-ea"/>
            </a:endParaRPr>
          </a:p>
        </p:txBody>
      </p:sp>
    </p:spTree>
    <p:extLst>
      <p:ext uri="{BB962C8B-B14F-4D97-AF65-F5344CB8AC3E}">
        <p14:creationId xmlns:p14="http://schemas.microsoft.com/office/powerpoint/2010/main" val="1228289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1822</Words>
  <Application>Microsoft Office PowerPoint</Application>
  <PresentationFormat>ユーザー設定</PresentationFormat>
  <Paragraphs>249</Paragraphs>
  <Slides>10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2018-05-10T07:47:57Z</dcterms:created>
  <dcterms:modified xsi:type="dcterms:W3CDTF">2018-05-10T07:48:00Z</dcterms:modified>
</cp:coreProperties>
</file>