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8" r:id="rId1"/>
  </p:sldMasterIdLst>
  <p:notesMasterIdLst>
    <p:notesMasterId r:id="rId12"/>
  </p:notesMasterIdLst>
  <p:sldIdLst>
    <p:sldId id="309" r:id="rId2"/>
    <p:sldId id="310" r:id="rId3"/>
    <p:sldId id="314" r:id="rId4"/>
    <p:sldId id="306" r:id="rId5"/>
    <p:sldId id="307" r:id="rId6"/>
    <p:sldId id="308" r:id="rId7"/>
    <p:sldId id="333" r:id="rId8"/>
    <p:sldId id="330" r:id="rId9"/>
    <p:sldId id="319" r:id="rId10"/>
    <p:sldId id="323" r:id="rId11"/>
  </p:sldIdLst>
  <p:sldSz cx="10691813" cy="71993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87" userDrawn="1">
          <p15:clr>
            <a:srgbClr val="A4A3A4"/>
          </p15:clr>
        </p15:guide>
        <p15:guide id="2" pos="332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CCFF"/>
    <a:srgbClr val="FFFFCC"/>
    <a:srgbClr val="FFFF99"/>
    <a:srgbClr val="FF9900"/>
    <a:srgbClr val="4472C4"/>
    <a:srgbClr val="41719C"/>
    <a:srgbClr val="ED7D31"/>
    <a:srgbClr val="EB4125"/>
    <a:srgbClr val="F7BD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4660"/>
  </p:normalViewPr>
  <p:slideViewPr>
    <p:cSldViewPr snapToGrid="0">
      <p:cViewPr varScale="1">
        <p:scale>
          <a:sx n="66" d="100"/>
          <a:sy n="66" d="100"/>
        </p:scale>
        <p:origin x="96" y="846"/>
      </p:cViewPr>
      <p:guideLst>
        <p:guide orient="horz" pos="3787"/>
        <p:guide pos="33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926315546267697"/>
          <c:y val="0.1671475529889665"/>
          <c:w val="0.72164491783138918"/>
          <c:h val="0.70634401268249536"/>
        </c:manualLayout>
      </c:layout>
      <c:barChart>
        <c:barDir val="bar"/>
        <c:grouping val="percentStacked"/>
        <c:varyColors val="0"/>
        <c:ser>
          <c:idx val="0"/>
          <c:order val="0"/>
          <c:tx>
            <c:strRef>
              <c:f>Sheet1!$B$1</c:f>
              <c:strCache>
                <c:ptCount val="1"/>
                <c:pt idx="0">
                  <c:v>目標とするBMIの範囲未満</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70歳以上</c:v>
                </c:pt>
                <c:pt idx="1">
                  <c:v>50－60歳代</c:v>
                </c:pt>
                <c:pt idx="2">
                  <c:v>20－40歳代</c:v>
                </c:pt>
                <c:pt idx="3">
                  <c:v>総数</c:v>
                </c:pt>
              </c:strCache>
            </c:strRef>
          </c:cat>
          <c:val>
            <c:numRef>
              <c:f>Sheet1!$B$2:$B$5</c:f>
              <c:numCache>
                <c:formatCode>0.0_ </c:formatCode>
                <c:ptCount val="4"/>
                <c:pt idx="0">
                  <c:v>33.9</c:v>
                </c:pt>
                <c:pt idx="1">
                  <c:v>16.899999999999999</c:v>
                </c:pt>
                <c:pt idx="2">
                  <c:v>10.4</c:v>
                </c:pt>
                <c:pt idx="3">
                  <c:v>19.399999999999999</c:v>
                </c:pt>
              </c:numCache>
            </c:numRef>
          </c:val>
          <c:extLst xmlns:c16r2="http://schemas.microsoft.com/office/drawing/2015/06/chart">
            <c:ext xmlns:c16="http://schemas.microsoft.com/office/drawing/2014/chart" uri="{C3380CC4-5D6E-409C-BE32-E72D297353CC}">
              <c16:uniqueId val="{00000001-6EDD-4EA8-B90D-611F8DD78613}"/>
            </c:ext>
          </c:extLst>
        </c:ser>
        <c:ser>
          <c:idx val="1"/>
          <c:order val="1"/>
          <c:tx>
            <c:strRef>
              <c:f>Sheet1!$C$1</c:f>
              <c:strCache>
                <c:ptCount val="1"/>
                <c:pt idx="0">
                  <c:v>目標とするBMIの範囲内</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70歳以上</c:v>
                </c:pt>
                <c:pt idx="1">
                  <c:v>50－60歳代</c:v>
                </c:pt>
                <c:pt idx="2">
                  <c:v>20－40歳代</c:v>
                </c:pt>
                <c:pt idx="3">
                  <c:v>総数</c:v>
                </c:pt>
              </c:strCache>
            </c:strRef>
          </c:cat>
          <c:val>
            <c:numRef>
              <c:f>Sheet1!$C$2:$C$5</c:f>
              <c:numCache>
                <c:formatCode>0.0_ </c:formatCode>
                <c:ptCount val="4"/>
                <c:pt idx="0">
                  <c:v>40.299999999999997</c:v>
                </c:pt>
                <c:pt idx="1">
                  <c:v>55.1</c:v>
                </c:pt>
                <c:pt idx="2">
                  <c:v>66.599999999999994</c:v>
                </c:pt>
                <c:pt idx="3">
                  <c:v>55.4</c:v>
                </c:pt>
              </c:numCache>
            </c:numRef>
          </c:val>
          <c:extLst xmlns:c16r2="http://schemas.microsoft.com/office/drawing/2015/06/chart">
            <c:ext xmlns:c16="http://schemas.microsoft.com/office/drawing/2014/chart" uri="{C3380CC4-5D6E-409C-BE32-E72D297353CC}">
              <c16:uniqueId val="{00000002-6EDD-4EA8-B90D-611F8DD78613}"/>
            </c:ext>
          </c:extLst>
        </c:ser>
        <c:ser>
          <c:idx val="2"/>
          <c:order val="2"/>
          <c:tx>
            <c:strRef>
              <c:f>Sheet1!$D$1</c:f>
              <c:strCache>
                <c:ptCount val="1"/>
                <c:pt idx="0">
                  <c:v>目標とするBMIの範囲以上</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70歳以上</c:v>
                </c:pt>
                <c:pt idx="1">
                  <c:v>50－60歳代</c:v>
                </c:pt>
                <c:pt idx="2">
                  <c:v>20－40歳代</c:v>
                </c:pt>
                <c:pt idx="3">
                  <c:v>総数</c:v>
                </c:pt>
              </c:strCache>
            </c:strRef>
          </c:cat>
          <c:val>
            <c:numRef>
              <c:f>Sheet1!$D$2:$D$5</c:f>
              <c:numCache>
                <c:formatCode>0.0_ </c:formatCode>
                <c:ptCount val="4"/>
                <c:pt idx="0">
                  <c:v>25.8</c:v>
                </c:pt>
                <c:pt idx="1">
                  <c:v>28</c:v>
                </c:pt>
                <c:pt idx="2">
                  <c:v>22.9</c:v>
                </c:pt>
                <c:pt idx="3">
                  <c:v>25.2</c:v>
                </c:pt>
              </c:numCache>
            </c:numRef>
          </c:val>
          <c:extLst xmlns:c16r2="http://schemas.microsoft.com/office/drawing/2015/06/chart">
            <c:ext xmlns:c16="http://schemas.microsoft.com/office/drawing/2014/chart" uri="{C3380CC4-5D6E-409C-BE32-E72D297353CC}">
              <c16:uniqueId val="{00000003-6EDD-4EA8-B90D-611F8DD78613}"/>
            </c:ext>
          </c:extLst>
        </c:ser>
        <c:dLbls>
          <c:showLegendKey val="0"/>
          <c:showVal val="0"/>
          <c:showCatName val="0"/>
          <c:showSerName val="0"/>
          <c:showPercent val="0"/>
          <c:showBubbleSize val="0"/>
        </c:dLbls>
        <c:gapWidth val="30"/>
        <c:overlap val="100"/>
        <c:axId val="414812984"/>
        <c:axId val="414813376"/>
      </c:barChart>
      <c:catAx>
        <c:axId val="41481298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414813376"/>
        <c:crosses val="autoZero"/>
        <c:auto val="1"/>
        <c:lblAlgn val="ctr"/>
        <c:lblOffset val="100"/>
        <c:noMultiLvlLbl val="0"/>
      </c:catAx>
      <c:valAx>
        <c:axId val="414813376"/>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414812984"/>
        <c:crosses val="autoZero"/>
        <c:crossBetween val="between"/>
      </c:valAx>
      <c:spPr>
        <a:noFill/>
        <a:ln>
          <a:noFill/>
        </a:ln>
        <a:effectLst/>
      </c:spPr>
    </c:plotArea>
    <c:plotVisOnly val="1"/>
    <c:dispBlanksAs val="gap"/>
    <c:showDLblsOverMax val="0"/>
  </c:chart>
  <c:spPr>
    <a:noFill/>
    <a:ln>
      <a:noFill/>
    </a:ln>
    <a:effectLst/>
  </c:spPr>
  <c:txPr>
    <a:bodyPr/>
    <a:lstStyle/>
    <a:p>
      <a:pPr>
        <a:defRPr sz="1100"/>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98731750987952"/>
          <c:y val="0.1168111470934026"/>
          <c:w val="0.78236685760017777"/>
          <c:h val="0.74399120789244999"/>
        </c:manualLayout>
      </c:layout>
      <c:barChart>
        <c:barDir val="col"/>
        <c:grouping val="clustered"/>
        <c:varyColors val="0"/>
        <c:ser>
          <c:idx val="0"/>
          <c:order val="0"/>
          <c:tx>
            <c:strRef>
              <c:f>Sheet1!$B$1</c:f>
              <c:strCache>
                <c:ptCount val="1"/>
                <c:pt idx="0">
                  <c:v>摂取値</c:v>
                </c:pt>
              </c:strCache>
            </c:strRef>
          </c:tx>
          <c:spPr>
            <a:solidFill>
              <a:schemeClr val="accent1">
                <a:lumMod val="60000"/>
                <a:lumOff val="40000"/>
              </a:schemeClr>
            </a:solidFill>
            <a:ln>
              <a:noFill/>
            </a:ln>
            <a:effectLst/>
          </c:spPr>
          <c:invertIfNegative val="0"/>
          <c:dLbls>
            <c:dLbl>
              <c:idx val="0"/>
              <c:layout>
                <c:manualLayout>
                  <c:x val="-5.989587463960595E-3"/>
                  <c:y val="2.1052923301539274E-2"/>
                </c:manualLayout>
              </c:layout>
              <c:tx>
                <c:rich>
                  <a:bodyPr/>
                  <a:lstStyle/>
                  <a:p>
                    <a:r>
                      <a:rPr lang="en-US" altLang="ja-JP" sz="1600" dirty="0" smtClean="0"/>
                      <a:t>15.0g</a:t>
                    </a:r>
                    <a:endParaRPr lang="en-US" altLang="ja-JP" sz="1600" dirty="0"/>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0-E1D7-49B3-9F4D-098DC852A27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0.0_);[Red]\(0.0\)</c:formatCode>
                <c:ptCount val="1"/>
                <c:pt idx="0">
                  <c:v>15</c:v>
                </c:pt>
              </c:numCache>
            </c:numRef>
          </c:val>
          <c:extLst xmlns:c16r2="http://schemas.microsoft.com/office/drawing/2015/06/chart">
            <c:ext xmlns:c16="http://schemas.microsoft.com/office/drawing/2014/chart" uri="{C3380CC4-5D6E-409C-BE32-E72D297353CC}">
              <c16:uniqueId val="{00000001-E1D7-49B3-9F4D-098DC852A27E}"/>
            </c:ext>
          </c:extLst>
        </c:ser>
        <c:ser>
          <c:idx val="1"/>
          <c:order val="1"/>
          <c:tx>
            <c:strRef>
              <c:f>Sheet1!$C$1</c:f>
              <c:strCache>
                <c:ptCount val="1"/>
                <c:pt idx="0">
                  <c:v>目標値</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Sheet1!$C$2</c:f>
              <c:numCache>
                <c:formatCode>0.0_);[Red]\(0.0\)</c:formatCode>
                <c:ptCount val="1"/>
                <c:pt idx="0">
                  <c:v>20</c:v>
                </c:pt>
              </c:numCache>
            </c:numRef>
          </c:val>
          <c:extLst xmlns:c16r2="http://schemas.microsoft.com/office/drawing/2015/06/chart">
            <c:ext xmlns:c16="http://schemas.microsoft.com/office/drawing/2014/chart" uri="{C3380CC4-5D6E-409C-BE32-E72D297353CC}">
              <c16:uniqueId val="{00000002-E1D7-49B3-9F4D-098DC852A27E}"/>
            </c:ext>
          </c:extLst>
        </c:ser>
        <c:ser>
          <c:idx val="2"/>
          <c:order val="2"/>
          <c:tx>
            <c:strRef>
              <c:f>Sheet1!$D$1</c:f>
              <c:strCache>
                <c:ptCount val="1"/>
                <c:pt idx="0">
                  <c:v>列1</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0.0_);[Red]\(0.0\)</c:formatCode>
                <c:ptCount val="1"/>
              </c:numCache>
            </c:numRef>
          </c:val>
          <c:extLst xmlns:c16r2="http://schemas.microsoft.com/office/drawing/2015/06/chart">
            <c:ext xmlns:c16="http://schemas.microsoft.com/office/drawing/2014/chart" uri="{C3380CC4-5D6E-409C-BE32-E72D297353CC}">
              <c16:uniqueId val="{00000003-E1D7-49B3-9F4D-098DC852A27E}"/>
            </c:ext>
          </c:extLst>
        </c:ser>
        <c:ser>
          <c:idx val="3"/>
          <c:order val="3"/>
          <c:tx>
            <c:strRef>
              <c:f>Sheet1!$E$1</c:f>
              <c:strCache>
                <c:ptCount val="1"/>
                <c:pt idx="0">
                  <c:v>摂取値2</c:v>
                </c:pt>
              </c:strCache>
            </c:strRef>
          </c:tx>
          <c:spPr>
            <a:solidFill>
              <a:schemeClr val="accent1">
                <a:lumMod val="60000"/>
                <a:lumOff val="40000"/>
              </a:schemeClr>
            </a:solidFill>
            <a:ln>
              <a:noFill/>
            </a:ln>
            <a:effectLst/>
          </c:spPr>
          <c:invertIfNegative val="0"/>
          <c:dLbls>
            <c:dLbl>
              <c:idx val="0"/>
              <c:layout>
                <c:manualLayout>
                  <c:x val="-5.5993533569045368E-3"/>
                  <c:y val="1.7653194441309389E-2"/>
                </c:manualLayout>
              </c:layout>
              <c:tx>
                <c:rich>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ea"/>
                        <a:ea typeface="+mn-ea"/>
                        <a:cs typeface="+mn-cs"/>
                      </a:defRPr>
                    </a:pPr>
                    <a:r>
                      <a:rPr lang="en-US" altLang="ja-JP" sz="1600" dirty="0" smtClean="0">
                        <a:latin typeface="+mn-ea"/>
                        <a:ea typeface="+mn-ea"/>
                      </a:rPr>
                      <a:t>14.4g</a:t>
                    </a:r>
                    <a:endParaRPr lang="en-US" altLang="ja-JP" sz="1600" dirty="0">
                      <a:latin typeface="+mn-ea"/>
                      <a:ea typeface="+mn-ea"/>
                    </a:endParaRPr>
                  </a:p>
                </c:rich>
              </c:tx>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E1D7-49B3-9F4D-098DC852A27E}"/>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0.0_);[Red]\(0.0\)</c:formatCode>
                <c:ptCount val="1"/>
                <c:pt idx="0">
                  <c:v>14.4</c:v>
                </c:pt>
              </c:numCache>
            </c:numRef>
          </c:val>
          <c:extLst xmlns:c16r2="http://schemas.microsoft.com/office/drawing/2015/06/chart">
            <c:ext xmlns:c16="http://schemas.microsoft.com/office/drawing/2014/chart" uri="{C3380CC4-5D6E-409C-BE32-E72D297353CC}">
              <c16:uniqueId val="{00000005-E1D7-49B3-9F4D-098DC852A27E}"/>
            </c:ext>
          </c:extLst>
        </c:ser>
        <c:ser>
          <c:idx val="4"/>
          <c:order val="4"/>
          <c:tx>
            <c:strRef>
              <c:f>Sheet1!$F$1</c:f>
              <c:strCache>
                <c:ptCount val="1"/>
                <c:pt idx="0">
                  <c:v>目標値2</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Sheet1!$F$2</c:f>
              <c:numCache>
                <c:formatCode>0.0_);[Red]\(0.0\)</c:formatCode>
                <c:ptCount val="1"/>
                <c:pt idx="0">
                  <c:v>18</c:v>
                </c:pt>
              </c:numCache>
            </c:numRef>
          </c:val>
          <c:extLst xmlns:c16r2="http://schemas.microsoft.com/office/drawing/2015/06/chart">
            <c:ext xmlns:c16="http://schemas.microsoft.com/office/drawing/2014/chart" uri="{C3380CC4-5D6E-409C-BE32-E72D297353CC}">
              <c16:uniqueId val="{00000006-E1D7-49B3-9F4D-098DC852A27E}"/>
            </c:ext>
          </c:extLst>
        </c:ser>
        <c:dLbls>
          <c:showLegendKey val="0"/>
          <c:showVal val="0"/>
          <c:showCatName val="0"/>
          <c:showSerName val="0"/>
          <c:showPercent val="0"/>
          <c:showBubbleSize val="0"/>
        </c:dLbls>
        <c:gapWidth val="114"/>
        <c:overlap val="-15"/>
        <c:axId val="414814160"/>
        <c:axId val="414814552"/>
      </c:barChart>
      <c:catAx>
        <c:axId val="4148141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414814552"/>
        <c:crossesAt val="0"/>
        <c:auto val="1"/>
        <c:lblAlgn val="ctr"/>
        <c:lblOffset val="100"/>
        <c:noMultiLvlLbl val="0"/>
      </c:catAx>
      <c:valAx>
        <c:axId val="414814552"/>
        <c:scaling>
          <c:orientation val="minMax"/>
          <c:max val="25"/>
          <c:min val="0"/>
        </c:scaling>
        <c:delete val="0"/>
        <c:axPos val="l"/>
        <c:majorGridlines>
          <c:spPr>
            <a:ln w="9525" cap="flat" cmpd="sng" algn="ctr">
              <a:no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414814160"/>
        <c:crosses val="autoZero"/>
        <c:crossBetween val="between"/>
        <c:majorUnit val="5"/>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71030240348343"/>
          <c:y val="5.917791657430032E-2"/>
          <c:w val="0.72296721284723842"/>
          <c:h val="0.79188161410865121"/>
        </c:manualLayout>
      </c:layout>
      <c:barChart>
        <c:barDir val="col"/>
        <c:grouping val="percentStacked"/>
        <c:varyColors val="0"/>
        <c:ser>
          <c:idx val="0"/>
          <c:order val="0"/>
          <c:tx>
            <c:strRef>
              <c:f>Sheet1!$B$1</c:f>
              <c:strCache>
                <c:ptCount val="1"/>
                <c:pt idx="0">
                  <c:v>系列 1</c:v>
                </c:pt>
              </c:strCache>
            </c:strRef>
          </c:tx>
          <c:spPr>
            <a:solidFill>
              <a:schemeClr val="accent1">
                <a:lumMod val="40000"/>
                <a:lumOff val="60000"/>
              </a:schemeClr>
            </a:solidFill>
            <a:ln>
              <a:no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1-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3-58E9-4B0D-99A9-B5AF47917ACB}"/>
              </c:ext>
            </c:extLst>
          </c:dPt>
          <c:dLbls>
            <c:dLbl>
              <c:idx val="0"/>
              <c:layout>
                <c:manualLayout>
                  <c:x val="0"/>
                  <c:y val="-2.7837586315305671E-2"/>
                </c:manualLayout>
              </c:layout>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58E9-4B0D-99A9-B5AF47917ACB}"/>
                </c:ex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Sheet1!$B$2:$B$3</c:f>
              <c:numCache>
                <c:formatCode>0.0_ </c:formatCode>
                <c:ptCount val="2"/>
                <c:pt idx="0">
                  <c:v>58</c:v>
                </c:pt>
                <c:pt idx="1">
                  <c:v>58</c:v>
                </c:pt>
              </c:numCache>
            </c:numRef>
          </c:val>
          <c:extLst xmlns:c16r2="http://schemas.microsoft.com/office/drawing/2015/06/chart">
            <c:ext xmlns:c16="http://schemas.microsoft.com/office/drawing/2014/chart" uri="{C3380CC4-5D6E-409C-BE32-E72D297353CC}">
              <c16:uniqueId val="{00000004-58E9-4B0D-99A9-B5AF47917ACB}"/>
            </c:ext>
          </c:extLst>
        </c:ser>
        <c:ser>
          <c:idx val="1"/>
          <c:order val="1"/>
          <c:tx>
            <c:strRef>
              <c:f>Sheet1!$C$1</c:f>
              <c:strCache>
                <c:ptCount val="1"/>
                <c:pt idx="0">
                  <c:v>系列 2</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6-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8-58E9-4B0D-99A9-B5AF47917ACB}"/>
              </c:ext>
            </c:extLst>
          </c:dPt>
          <c:dLbls>
            <c:dLbl>
              <c:idx val="0"/>
              <c:layout>
                <c:manualLayout>
                  <c:x val="-6.5507524679938724E-17"/>
                  <c:y val="-3.181159520120834E-2"/>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6-58E9-4B0D-99A9-B5AF47917ACB}"/>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Sheet1!$C$2:$C$3</c:f>
              <c:numCache>
                <c:formatCode>0.0_ </c:formatCode>
                <c:ptCount val="2"/>
                <c:pt idx="0">
                  <c:v>27.1</c:v>
                </c:pt>
                <c:pt idx="1">
                  <c:v>25</c:v>
                </c:pt>
              </c:numCache>
            </c:numRef>
          </c:val>
          <c:extLst xmlns:c16r2="http://schemas.microsoft.com/office/drawing/2015/06/chart">
            <c:ext xmlns:c16="http://schemas.microsoft.com/office/drawing/2014/chart" uri="{C3380CC4-5D6E-409C-BE32-E72D297353CC}">
              <c16:uniqueId val="{00000009-58E9-4B0D-99A9-B5AF47917ACB}"/>
            </c:ext>
          </c:extLst>
        </c:ser>
        <c:ser>
          <c:idx val="2"/>
          <c:order val="2"/>
          <c:tx>
            <c:strRef>
              <c:f>Sheet1!$D$1</c:f>
              <c:strCache>
                <c:ptCount val="1"/>
                <c:pt idx="0">
                  <c:v>系列 3</c:v>
                </c:pt>
              </c:strCache>
            </c:strRef>
          </c:tx>
          <c:spPr>
            <a:solidFill>
              <a:schemeClr val="accent1">
                <a:lumMod val="60000"/>
                <a:lumOff val="40000"/>
              </a:schemeClr>
            </a:solidFill>
            <a:ln>
              <a:solidFill>
                <a:schemeClr val="tx1"/>
              </a:solidFill>
            </a:ln>
            <a:effectLst/>
          </c:spPr>
          <c:invertIfNegative val="0"/>
          <c:dPt>
            <c:idx val="0"/>
            <c:invertIfNegative val="0"/>
            <c:bubble3D val="0"/>
            <c:spPr>
              <a:solidFill>
                <a:schemeClr val="accent1">
                  <a:lumMod val="60000"/>
                  <a:lumOff val="40000"/>
                </a:schemeClr>
              </a:solidFill>
              <a:ln>
                <a:solidFill>
                  <a:schemeClr val="tx1"/>
                </a:solidFill>
              </a:ln>
              <a:effectLst/>
            </c:spPr>
            <c:extLst xmlns:c16r2="http://schemas.microsoft.com/office/drawing/2015/06/chart">
              <c:ext xmlns:c16="http://schemas.microsoft.com/office/drawing/2014/chart" uri="{C3380CC4-5D6E-409C-BE32-E72D297353CC}">
                <c16:uniqueId val="{0000000B-58E9-4B0D-99A9-B5AF47917ACB}"/>
              </c:ext>
            </c:extLst>
          </c:dPt>
          <c:dPt>
            <c:idx val="1"/>
            <c:invertIfNegative val="0"/>
            <c:bubble3D val="0"/>
            <c:spPr>
              <a:solidFill>
                <a:schemeClr val="accent5">
                  <a:lumMod val="75000"/>
                </a:schemeClr>
              </a:solidFill>
              <a:ln>
                <a:solidFill>
                  <a:schemeClr val="bg1"/>
                </a:solidFill>
              </a:ln>
              <a:effectLst/>
            </c:spPr>
            <c:extLst xmlns:c16r2="http://schemas.microsoft.com/office/drawing/2015/06/chart">
              <c:ext xmlns:c16="http://schemas.microsoft.com/office/drawing/2014/chart" uri="{C3380CC4-5D6E-409C-BE32-E72D297353CC}">
                <c16:uniqueId val="{0000000D-58E9-4B0D-99A9-B5AF47917ACB}"/>
              </c:ext>
            </c:extLst>
          </c:dPt>
          <c:dLbls>
            <c:dLbl>
              <c:idx val="0"/>
              <c:layout>
                <c:manualLayout>
                  <c:x val="-3.4602022652108428E-17"/>
                  <c:y val="0"/>
                </c:manualLayout>
              </c:layou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58E9-4B0D-99A9-B5AF47917ACB}"/>
                </c:ex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showLegendKey val="0"/>
            <c:showVal val="0"/>
            <c:showCatName val="0"/>
            <c:showSerName val="0"/>
            <c:showPercent val="0"/>
            <c:showBubbleSize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現状</c:v>
                </c:pt>
                <c:pt idx="1">
                  <c:v>目標</c:v>
                </c:pt>
              </c:strCache>
            </c:strRef>
          </c:cat>
          <c:val>
            <c:numRef>
              <c:f>Sheet1!$D$2:$D$3</c:f>
              <c:numCache>
                <c:formatCode>0.0_ </c:formatCode>
                <c:ptCount val="2"/>
                <c:pt idx="0">
                  <c:v>14.9</c:v>
                </c:pt>
                <c:pt idx="1">
                  <c:v>17</c:v>
                </c:pt>
              </c:numCache>
            </c:numRef>
          </c:val>
          <c:extLst xmlns:c16r2="http://schemas.microsoft.com/office/drawing/2015/06/chart">
            <c:ext xmlns:c16="http://schemas.microsoft.com/office/drawing/2014/chart" uri="{C3380CC4-5D6E-409C-BE32-E72D297353CC}">
              <c16:uniqueId val="{0000000E-58E9-4B0D-99A9-B5AF47917ACB}"/>
            </c:ext>
          </c:extLst>
        </c:ser>
        <c:dLbls>
          <c:showLegendKey val="0"/>
          <c:showVal val="0"/>
          <c:showCatName val="0"/>
          <c:showSerName val="0"/>
          <c:showPercent val="0"/>
          <c:showBubbleSize val="0"/>
        </c:dLbls>
        <c:gapWidth val="35"/>
        <c:overlap val="100"/>
        <c:axId val="414815336"/>
        <c:axId val="414815728"/>
      </c:barChart>
      <c:catAx>
        <c:axId val="41481533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414815728"/>
        <c:crosses val="autoZero"/>
        <c:auto val="1"/>
        <c:lblAlgn val="ctr"/>
        <c:lblOffset val="100"/>
        <c:noMultiLvlLbl val="0"/>
      </c:catAx>
      <c:valAx>
        <c:axId val="414815728"/>
        <c:scaling>
          <c:orientation val="minMax"/>
        </c:scaling>
        <c:delete val="0"/>
        <c:axPos val="l"/>
        <c:majorGridlines>
          <c:spPr>
            <a:ln w="9525" cap="flat" cmpd="sng" algn="ctr">
              <a:no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414815336"/>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29581095337675"/>
          <c:y val="0.19961749437800802"/>
          <c:w val="0.80463059254530322"/>
          <c:h val="0.65374187822223806"/>
        </c:manualLayout>
      </c:layout>
      <c:barChart>
        <c:barDir val="col"/>
        <c:grouping val="clustered"/>
        <c:varyColors val="0"/>
        <c:ser>
          <c:idx val="0"/>
          <c:order val="0"/>
          <c:tx>
            <c:strRef>
              <c:f>Sheet1!$B$1</c:f>
              <c:strCache>
                <c:ptCount val="1"/>
                <c:pt idx="0">
                  <c:v>男性</c:v>
                </c:pt>
              </c:strCache>
            </c:strRef>
          </c:tx>
          <c:spPr>
            <a:solidFill>
              <a:schemeClr val="accent1">
                <a:lumMod val="60000"/>
                <a:lumOff val="40000"/>
              </a:schemeClr>
            </a:solidFill>
            <a:ln>
              <a:noFill/>
            </a:ln>
            <a:effectLst/>
          </c:spPr>
          <c:invertIfNegative val="0"/>
          <c:dPt>
            <c:idx val="0"/>
            <c:invertIfNegative val="0"/>
            <c:bubble3D val="0"/>
            <c:spPr>
              <a:solidFill>
                <a:schemeClr val="accent1">
                  <a:lumMod val="60000"/>
                  <a:lumOff val="40000"/>
                </a:schemeClr>
              </a:solidFill>
              <a:ln>
                <a:noFill/>
              </a:ln>
              <a:effectLst/>
            </c:spPr>
            <c:extLst xmlns:c16r2="http://schemas.microsoft.com/office/drawing/2015/06/chart">
              <c:ext xmlns:c16="http://schemas.microsoft.com/office/drawing/2014/chart" uri="{C3380CC4-5D6E-409C-BE32-E72D297353CC}">
                <c16:uniqueId val="{00000001-D39F-40E0-A139-31AADD9E93AF}"/>
              </c:ext>
            </c:extLst>
          </c:dPt>
          <c:dLbls>
            <c:dLbl>
              <c:idx val="0"/>
              <c:layout>
                <c:manualLayout>
                  <c:x val="-3.9225790806784095E-17"/>
                  <c:y val="1.1153612914302927E-2"/>
                </c:manualLayout>
              </c:layout>
              <c:tx>
                <c:rich>
                  <a:bodyPr/>
                  <a:lstStyle/>
                  <a:p>
                    <a:fld id="{701B5708-A975-433C-AA87-7E6E64D2299C}" type="VALUE">
                      <a:rPr lang="en-US" altLang="ja-JP" sz="1600" smtClean="0">
                        <a:latin typeface="+mn-ea"/>
                        <a:ea typeface="+mn-ea"/>
                      </a:rPr>
                      <a:pPr/>
                      <a:t>[値]</a:t>
                    </a:fld>
                    <a:r>
                      <a:rPr lang="en-US" altLang="ja-JP" sz="1600" dirty="0" smtClean="0">
                        <a:latin typeface="+mn-ea"/>
                        <a:ea typeface="+mn-ea"/>
                      </a:rPr>
                      <a:t>g</a:t>
                    </a:r>
                  </a:p>
                </c:rich>
              </c:tx>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D39F-40E0-A139-31AADD9E93AF}"/>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General</c:formatCode>
                <c:ptCount val="1"/>
                <c:pt idx="0">
                  <c:v>10.8</c:v>
                </c:pt>
              </c:numCache>
            </c:numRef>
          </c:val>
          <c:extLst xmlns:c16r2="http://schemas.microsoft.com/office/drawing/2015/06/chart">
            <c:ext xmlns:c16="http://schemas.microsoft.com/office/drawing/2014/chart" uri="{C3380CC4-5D6E-409C-BE32-E72D297353CC}">
              <c16:uniqueId val="{00000002-D39F-40E0-A139-31AADD9E93AF}"/>
            </c:ext>
          </c:extLst>
        </c:ser>
        <c:ser>
          <c:idx val="1"/>
          <c:order val="1"/>
          <c:tx>
            <c:strRef>
              <c:f>Sheet1!$C$1</c:f>
              <c:strCache>
                <c:ptCount val="1"/>
                <c:pt idx="0">
                  <c:v>列2</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Sheet1!$C$2</c:f>
              <c:numCache>
                <c:formatCode>0.0_ </c:formatCode>
                <c:ptCount val="1"/>
                <c:pt idx="0">
                  <c:v>8</c:v>
                </c:pt>
              </c:numCache>
            </c:numRef>
          </c:val>
          <c:extLst xmlns:c16r2="http://schemas.microsoft.com/office/drawing/2015/06/chart">
            <c:ext xmlns:c16="http://schemas.microsoft.com/office/drawing/2014/chart" uri="{C3380CC4-5D6E-409C-BE32-E72D297353CC}">
              <c16:uniqueId val="{00000003-D39F-40E0-A139-31AADD9E93AF}"/>
            </c:ext>
          </c:extLst>
        </c:ser>
        <c:ser>
          <c:idx val="2"/>
          <c:order val="2"/>
          <c:tx>
            <c:strRef>
              <c:f>Sheet1!$D$1</c:f>
              <c:strCache>
                <c:ptCount val="1"/>
                <c:pt idx="0">
                  <c:v>列1</c:v>
                </c:pt>
              </c:strCache>
            </c:strRef>
          </c:tx>
          <c:spPr>
            <a:solidFill>
              <a:schemeClr val="accent3"/>
            </a:solidFill>
            <a:ln>
              <a:noFill/>
            </a:ln>
            <a:effectLst/>
          </c:spPr>
          <c:invertIfNegative val="0"/>
          <c:cat>
            <c:numRef>
              <c:f>Sheet1!$A$2</c:f>
              <c:numCache>
                <c:formatCode>General</c:formatCode>
                <c:ptCount val="1"/>
              </c:numCache>
            </c:numRef>
          </c:cat>
          <c:val>
            <c:numRef>
              <c:f>Sheet1!$D$2</c:f>
              <c:numCache>
                <c:formatCode>General</c:formatCode>
                <c:ptCount val="1"/>
              </c:numCache>
            </c:numRef>
          </c:val>
          <c:extLst xmlns:c16r2="http://schemas.microsoft.com/office/drawing/2015/06/chart">
            <c:ext xmlns:c16="http://schemas.microsoft.com/office/drawing/2014/chart" uri="{C3380CC4-5D6E-409C-BE32-E72D297353CC}">
              <c16:uniqueId val="{00000004-D39F-40E0-A139-31AADD9E93AF}"/>
            </c:ext>
          </c:extLst>
        </c:ser>
        <c:ser>
          <c:idx val="3"/>
          <c:order val="3"/>
          <c:tx>
            <c:strRef>
              <c:f>Sheet1!$E$1</c:f>
              <c:strCache>
                <c:ptCount val="1"/>
                <c:pt idx="0">
                  <c:v>女性</c:v>
                </c:pt>
              </c:strCache>
            </c:strRef>
          </c:tx>
          <c:spPr>
            <a:solidFill>
              <a:schemeClr val="accent1">
                <a:lumMod val="60000"/>
                <a:lumOff val="40000"/>
              </a:schemeClr>
            </a:solidFill>
            <a:ln>
              <a:noFill/>
            </a:ln>
            <a:effectLst/>
          </c:spPr>
          <c:invertIfNegative val="0"/>
          <c:dLbls>
            <c:dLbl>
              <c:idx val="0"/>
              <c:layout>
                <c:manualLayout>
                  <c:x val="0"/>
                  <c:y val="5.5768064571514635E-3"/>
                </c:manualLayout>
              </c:layout>
              <c:tx>
                <c:rich>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fld id="{B4F2AFED-5070-412B-A69B-AC8BF4DA8667}" type="VALUE">
                      <a:rPr lang="en-US" altLang="ja-JP" sz="1600" smtClean="0">
                        <a:latin typeface="+mn-ea"/>
                        <a:ea typeface="+mn-ea"/>
                      </a:rPr>
                      <a:pPr>
                        <a:defRPr sz="1600">
                          <a:solidFill>
                            <a:schemeClr val="tx1"/>
                          </a:solidFill>
                        </a:defRPr>
                      </a:pPr>
                      <a:t>[値]</a:t>
                    </a:fld>
                    <a:r>
                      <a:rPr lang="en-US" altLang="ja-JP" sz="1600" dirty="0" smtClean="0">
                        <a:latin typeface="+mn-ea"/>
                        <a:ea typeface="+mn-ea"/>
                      </a:rPr>
                      <a:t>g</a:t>
                    </a:r>
                  </a:p>
                </c:rich>
              </c:tx>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D39F-40E0-A139-31AADD9E93AF}"/>
                </c:ex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ea"/>
                    <a:ea typeface="+mn-ea"/>
                    <a:cs typeface="+mn-cs"/>
                  </a:defRPr>
                </a:pPr>
                <a:endParaRPr lang="ja-JP"/>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Sheet1!$E$2</c:f>
              <c:numCache>
                <c:formatCode>General</c:formatCode>
                <c:ptCount val="1"/>
                <c:pt idx="0">
                  <c:v>9.1999999999999993</c:v>
                </c:pt>
              </c:numCache>
            </c:numRef>
          </c:val>
          <c:extLst xmlns:c16r2="http://schemas.microsoft.com/office/drawing/2015/06/chart">
            <c:ext xmlns:c16="http://schemas.microsoft.com/office/drawing/2014/chart" uri="{C3380CC4-5D6E-409C-BE32-E72D297353CC}">
              <c16:uniqueId val="{00000006-D39F-40E0-A139-31AADD9E93AF}"/>
            </c:ext>
          </c:extLst>
        </c:ser>
        <c:ser>
          <c:idx val="4"/>
          <c:order val="4"/>
          <c:tx>
            <c:strRef>
              <c:f>Sheet1!$F$1</c:f>
              <c:strCache>
                <c:ptCount val="1"/>
                <c:pt idx="0">
                  <c:v>列3</c:v>
                </c:pt>
              </c:strCache>
            </c:strRef>
          </c:tx>
          <c:spPr>
            <a:solidFill>
              <a:schemeClr val="accent5">
                <a:lumMod val="75000"/>
              </a:schemeClr>
            </a:solidFill>
            <a:ln>
              <a:noFill/>
            </a:ln>
            <a:effectLst/>
          </c:spPr>
          <c:invertIfNegative val="0"/>
          <c:cat>
            <c:numRef>
              <c:f>Sheet1!$A$2</c:f>
              <c:numCache>
                <c:formatCode>General</c:formatCode>
                <c:ptCount val="1"/>
              </c:numCache>
            </c:numRef>
          </c:cat>
          <c:val>
            <c:numRef>
              <c:f>Sheet1!$F$2</c:f>
              <c:numCache>
                <c:formatCode>0.0_ </c:formatCode>
                <c:ptCount val="1"/>
                <c:pt idx="0">
                  <c:v>7</c:v>
                </c:pt>
              </c:numCache>
            </c:numRef>
          </c:val>
          <c:extLst xmlns:c16r2="http://schemas.microsoft.com/office/drawing/2015/06/chart">
            <c:ext xmlns:c16="http://schemas.microsoft.com/office/drawing/2014/chart" uri="{C3380CC4-5D6E-409C-BE32-E72D297353CC}">
              <c16:uniqueId val="{00000007-D39F-40E0-A139-31AADD9E93AF}"/>
            </c:ext>
          </c:extLst>
        </c:ser>
        <c:dLbls>
          <c:showLegendKey val="0"/>
          <c:showVal val="0"/>
          <c:showCatName val="0"/>
          <c:showSerName val="0"/>
          <c:showPercent val="0"/>
          <c:showBubbleSize val="0"/>
        </c:dLbls>
        <c:gapWidth val="219"/>
        <c:overlap val="-15"/>
        <c:axId val="414964840"/>
        <c:axId val="414965232"/>
      </c:barChart>
      <c:catAx>
        <c:axId val="4149648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ea"/>
                <a:ea typeface="+mn-ea"/>
                <a:cs typeface="+mn-cs"/>
              </a:defRPr>
            </a:pPr>
            <a:endParaRPr lang="ja-JP"/>
          </a:p>
        </c:txPr>
        <c:crossAx val="414965232"/>
        <c:crossesAt val="0"/>
        <c:auto val="1"/>
        <c:lblAlgn val="ctr"/>
        <c:lblOffset val="100"/>
        <c:noMultiLvlLbl val="0"/>
      </c:catAx>
      <c:valAx>
        <c:axId val="414965232"/>
        <c:scaling>
          <c:orientation val="minMax"/>
          <c:max val="12"/>
          <c:min val="0"/>
        </c:scaling>
        <c:delete val="0"/>
        <c:axPos val="l"/>
        <c:majorGridlines>
          <c:spPr>
            <a:ln w="9525" cap="flat" cmpd="sng" algn="ctr">
              <a:noFill/>
              <a:round/>
            </a:ln>
            <a:effectLst/>
          </c:spPr>
        </c:majorGridlines>
        <c:numFmt formatCode="#,##0_);[Red]\(#,##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solidFill>
                <a:latin typeface="+mn-ea"/>
                <a:ea typeface="+mn-ea"/>
                <a:cs typeface="+mn-cs"/>
              </a:defRPr>
            </a:pPr>
            <a:endParaRPr lang="ja-JP"/>
          </a:p>
        </c:txPr>
        <c:crossAx val="414964840"/>
        <c:crosses val="autoZero"/>
        <c:crossBetween val="between"/>
        <c:majorUnit val="2"/>
      </c:valAx>
      <c:spPr>
        <a:noFill/>
        <a:ln>
          <a:noFill/>
        </a:ln>
        <a:effectLst/>
      </c:spPr>
    </c:plotArea>
    <c:plotVisOnly val="1"/>
    <c:dispBlanksAs val="gap"/>
    <c:showDLblsOverMax val="0"/>
  </c:chart>
  <c:spPr>
    <a:noFill/>
    <a:ln>
      <a:noFill/>
    </a:ln>
    <a:effectLst/>
  </c:spPr>
  <c:txPr>
    <a:bodyPr/>
    <a:lstStyle/>
    <a:p>
      <a:pPr>
        <a:defRPr sz="1400">
          <a:latin typeface="+mn-ea"/>
          <a:ea typeface="+mn-ea"/>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0.25248</cdr:x>
      <cdr:y>0.85005</cdr:y>
    </cdr:from>
    <cdr:to>
      <cdr:x>0.33472</cdr:x>
      <cdr:y>0.92351</cdr:y>
    </cdr:to>
    <cdr:sp macro="" textlink="">
      <cdr:nvSpPr>
        <cdr:cNvPr id="2" name="テキスト ボックス 16"/>
        <cdr:cNvSpPr txBox="1"/>
      </cdr:nvSpPr>
      <cdr:spPr>
        <a:xfrm xmlns:a="http://schemas.openxmlformats.org/drawingml/2006/main">
          <a:off x="1826771" y="3917469"/>
          <a:ext cx="595035"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kumimoji="1" lang="ja-JP" altLang="en-US" sz="1600" dirty="0" smtClean="0"/>
            <a:t>現状</a:t>
          </a:r>
          <a:endParaRPr kumimoji="1" lang="ja-JP" altLang="en-US" sz="1600" baseline="30000" dirty="0"/>
        </a:p>
      </cdr:txBody>
    </cdr:sp>
  </cdr:relSizeAnchor>
  <cdr:relSizeAnchor xmlns:cdr="http://schemas.openxmlformats.org/drawingml/2006/chartDrawing">
    <cdr:from>
      <cdr:x>0.61016</cdr:x>
      <cdr:y>0.84973</cdr:y>
    </cdr:from>
    <cdr:to>
      <cdr:x>0.6885</cdr:x>
      <cdr:y>0.91971</cdr:y>
    </cdr:to>
    <cdr:sp macro="" textlink="">
      <cdr:nvSpPr>
        <cdr:cNvPr id="3" name="テキスト ボックス 16"/>
        <cdr:cNvSpPr txBox="1"/>
      </cdr:nvSpPr>
      <cdr:spPr>
        <a:xfrm xmlns:a="http://schemas.openxmlformats.org/drawingml/2006/main">
          <a:off x="4634456" y="4110884"/>
          <a:ext cx="595035"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kumimoji="1" lang="ja-JP" altLang="en-US" sz="1600" dirty="0" smtClean="0"/>
            <a:t>現状</a:t>
          </a:r>
          <a:endParaRPr kumimoji="1" lang="ja-JP" altLang="en-US" sz="1600" baseline="300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46400" cy="496888"/>
          </a:xfrm>
          <a:prstGeom prst="rect">
            <a:avLst/>
          </a:prstGeom>
        </p:spPr>
        <p:txBody>
          <a:bodyPr vert="horz" lIns="91386" tIns="45690" rIns="91386" bIns="4569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386" tIns="45690" rIns="91386" bIns="45690" rtlCol="0"/>
          <a:lstStyle>
            <a:lvl1pPr algn="r">
              <a:defRPr sz="1200"/>
            </a:lvl1pPr>
          </a:lstStyle>
          <a:p>
            <a:fld id="{01A9CB0F-3DC2-4041-8C81-DCBEEC308776}" type="datetimeFigureOut">
              <a:rPr kumimoji="1" lang="ja-JP" altLang="en-US" smtClean="0"/>
              <a:t>2018/5/10</a:t>
            </a:fld>
            <a:endParaRPr kumimoji="1" lang="ja-JP" altLang="en-US"/>
          </a:p>
        </p:txBody>
      </p:sp>
      <p:sp>
        <p:nvSpPr>
          <p:cNvPr id="4" name="スライド イメージ プレースホルダー 3"/>
          <p:cNvSpPr>
            <a:spLocks noGrp="1" noRot="1" noChangeAspect="1"/>
          </p:cNvSpPr>
          <p:nvPr>
            <p:ph type="sldImg" idx="2"/>
          </p:nvPr>
        </p:nvSpPr>
        <p:spPr>
          <a:xfrm>
            <a:off x="911225" y="1241425"/>
            <a:ext cx="4975225" cy="3349625"/>
          </a:xfrm>
          <a:prstGeom prst="rect">
            <a:avLst/>
          </a:prstGeom>
          <a:noFill/>
          <a:ln w="12700">
            <a:solidFill>
              <a:prstClr val="black"/>
            </a:solidFill>
          </a:ln>
        </p:spPr>
        <p:txBody>
          <a:bodyPr vert="horz" lIns="91386" tIns="45690" rIns="91386" bIns="45690" rtlCol="0" anchor="ctr"/>
          <a:lstStyle/>
          <a:p>
            <a:endParaRPr lang="ja-JP" altLang="en-US"/>
          </a:p>
        </p:txBody>
      </p:sp>
      <p:sp>
        <p:nvSpPr>
          <p:cNvPr id="5" name="ノート プレースホルダー 4"/>
          <p:cNvSpPr>
            <a:spLocks noGrp="1"/>
          </p:cNvSpPr>
          <p:nvPr>
            <p:ph type="body" sz="quarter" idx="3"/>
          </p:nvPr>
        </p:nvSpPr>
        <p:spPr>
          <a:xfrm>
            <a:off x="679456" y="4776794"/>
            <a:ext cx="5438775" cy="3908425"/>
          </a:xfrm>
          <a:prstGeom prst="rect">
            <a:avLst/>
          </a:prstGeom>
        </p:spPr>
        <p:txBody>
          <a:bodyPr vert="horz" lIns="91386" tIns="45690" rIns="91386" bIns="4569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29750"/>
            <a:ext cx="2946400" cy="496888"/>
          </a:xfrm>
          <a:prstGeom prst="rect">
            <a:avLst/>
          </a:prstGeom>
        </p:spPr>
        <p:txBody>
          <a:bodyPr vert="horz" lIns="91386" tIns="45690" rIns="91386" bIns="4569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386" tIns="45690" rIns="91386" bIns="45690" rtlCol="0" anchor="b"/>
          <a:lstStyle>
            <a:lvl1pPr algn="r">
              <a:defRPr sz="1200"/>
            </a:lvl1pPr>
          </a:lstStyle>
          <a:p>
            <a:fld id="{65527C3B-443F-4EBF-B21A-253814667125}" type="slidenum">
              <a:rPr kumimoji="1" lang="ja-JP" altLang="en-US" smtClean="0"/>
              <a:t>‹#›</a:t>
            </a:fld>
            <a:endParaRPr kumimoji="1" lang="ja-JP" altLang="en-US"/>
          </a:p>
        </p:txBody>
      </p:sp>
    </p:spTree>
    <p:extLst>
      <p:ext uri="{BB962C8B-B14F-4D97-AF65-F5344CB8AC3E}">
        <p14:creationId xmlns:p14="http://schemas.microsoft.com/office/powerpoint/2010/main" val="2223267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1</a:t>
            </a:fld>
            <a:endParaRPr kumimoji="1" lang="ja-JP" altLang="en-US"/>
          </a:p>
        </p:txBody>
      </p:sp>
    </p:spTree>
    <p:extLst>
      <p:ext uri="{BB962C8B-B14F-4D97-AF65-F5344CB8AC3E}">
        <p14:creationId xmlns:p14="http://schemas.microsoft.com/office/powerpoint/2010/main" val="2969022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5C3EE6-3AA0-4471-948F-EDF09CD08800}" type="slidenum">
              <a:rPr kumimoji="1" lang="ja-JP" altLang="en-US" smtClean="0"/>
              <a:pPr/>
              <a:t>5</a:t>
            </a:fld>
            <a:endParaRPr kumimoji="1" lang="ja-JP" altLang="en-US" dirty="0"/>
          </a:p>
        </p:txBody>
      </p:sp>
    </p:spTree>
    <p:extLst>
      <p:ext uri="{BB962C8B-B14F-4D97-AF65-F5344CB8AC3E}">
        <p14:creationId xmlns:p14="http://schemas.microsoft.com/office/powerpoint/2010/main" val="3948552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65C3EE6-3AA0-4471-948F-EDF09CD08800}" type="slidenum">
              <a:rPr kumimoji="1" lang="ja-JP" altLang="en-US" smtClean="0"/>
              <a:pPr/>
              <a:t>9</a:t>
            </a:fld>
            <a:endParaRPr kumimoji="1" lang="ja-JP" altLang="en-US" dirty="0"/>
          </a:p>
        </p:txBody>
      </p:sp>
    </p:spTree>
    <p:extLst>
      <p:ext uri="{BB962C8B-B14F-4D97-AF65-F5344CB8AC3E}">
        <p14:creationId xmlns:p14="http://schemas.microsoft.com/office/powerpoint/2010/main" val="33997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5527C3B-443F-4EBF-B21A-253814667125}" type="slidenum">
              <a:rPr kumimoji="1" lang="ja-JP" altLang="en-US" smtClean="0"/>
              <a:t>10</a:t>
            </a:fld>
            <a:endParaRPr kumimoji="1" lang="ja-JP" altLang="en-US" dirty="0"/>
          </a:p>
        </p:txBody>
      </p:sp>
    </p:spTree>
    <p:extLst>
      <p:ext uri="{BB962C8B-B14F-4D97-AF65-F5344CB8AC3E}">
        <p14:creationId xmlns:p14="http://schemas.microsoft.com/office/powerpoint/2010/main" val="321236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178222"/>
            <a:ext cx="9088041" cy="2506427"/>
          </a:xfrm>
        </p:spPr>
        <p:txBody>
          <a:bodyPr anchor="b"/>
          <a:lstStyle>
            <a:lvl1pPr algn="ctr">
              <a:defRPr sz="6299"/>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781306"/>
            <a:ext cx="8018860" cy="1738167"/>
          </a:xfrm>
        </p:spPr>
        <p:txBody>
          <a:bodyPr/>
          <a:lstStyle>
            <a:lvl1pPr marL="0" indent="0" algn="ctr">
              <a:buNone/>
              <a:defRPr sz="2520"/>
            </a:lvl1pPr>
            <a:lvl2pPr marL="479969" indent="0" algn="ctr">
              <a:buNone/>
              <a:defRPr sz="2100"/>
            </a:lvl2pPr>
            <a:lvl3pPr marL="959937" indent="0" algn="ctr">
              <a:buNone/>
              <a:defRPr sz="1890"/>
            </a:lvl3pPr>
            <a:lvl4pPr marL="1439906" indent="0" algn="ctr">
              <a:buNone/>
              <a:defRPr sz="1680"/>
            </a:lvl4pPr>
            <a:lvl5pPr marL="1919874" indent="0" algn="ctr">
              <a:buNone/>
              <a:defRPr sz="1680"/>
            </a:lvl5pPr>
            <a:lvl6pPr marL="2399843" indent="0" algn="ctr">
              <a:buNone/>
              <a:defRPr sz="1680"/>
            </a:lvl6pPr>
            <a:lvl7pPr marL="2879811" indent="0" algn="ctr">
              <a:buNone/>
              <a:defRPr sz="1680"/>
            </a:lvl7pPr>
            <a:lvl8pPr marL="3359780" indent="0" algn="ctr">
              <a:buNone/>
              <a:defRPr sz="1680"/>
            </a:lvl8pPr>
            <a:lvl9pPr marL="3839748"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54C5CC-1E6D-4D71-85EE-C7339A6F91A5}"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70890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B571157-B8A7-4B15-8261-91AC3D1C5950}"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368635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83297"/>
            <a:ext cx="2305422" cy="610108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383297"/>
            <a:ext cx="6782619" cy="61010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2239E7E-DB57-469F-8636-6B7F9C67ECE8}"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522045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000D977-4DBB-4E17-AA7B-ADE42937F677}"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67639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794831"/>
            <a:ext cx="9221689" cy="2994714"/>
          </a:xfrm>
        </p:spPr>
        <p:txBody>
          <a:bodyPr anchor="b"/>
          <a:lstStyle>
            <a:lvl1pPr>
              <a:defRPr sz="629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4817876"/>
            <a:ext cx="9221689" cy="1574849"/>
          </a:xfrm>
        </p:spPr>
        <p:txBody>
          <a:bodyPr/>
          <a:lstStyle>
            <a:lvl1pPr marL="0" indent="0">
              <a:buNone/>
              <a:defRPr sz="2520">
                <a:solidFill>
                  <a:schemeClr val="tx1"/>
                </a:solidFill>
              </a:defRPr>
            </a:lvl1pPr>
            <a:lvl2pPr marL="479969" indent="0">
              <a:buNone/>
              <a:defRPr sz="2100">
                <a:solidFill>
                  <a:schemeClr val="tx1">
                    <a:tint val="75000"/>
                  </a:schemeClr>
                </a:solidFill>
              </a:defRPr>
            </a:lvl2pPr>
            <a:lvl3pPr marL="959937" indent="0">
              <a:buNone/>
              <a:defRPr sz="1890">
                <a:solidFill>
                  <a:schemeClr val="tx1">
                    <a:tint val="75000"/>
                  </a:schemeClr>
                </a:solidFill>
              </a:defRPr>
            </a:lvl3pPr>
            <a:lvl4pPr marL="1439906" indent="0">
              <a:buNone/>
              <a:defRPr sz="1680">
                <a:solidFill>
                  <a:schemeClr val="tx1">
                    <a:tint val="75000"/>
                  </a:schemeClr>
                </a:solidFill>
              </a:defRPr>
            </a:lvl4pPr>
            <a:lvl5pPr marL="1919874" indent="0">
              <a:buNone/>
              <a:defRPr sz="1680">
                <a:solidFill>
                  <a:schemeClr val="tx1">
                    <a:tint val="75000"/>
                  </a:schemeClr>
                </a:solidFill>
              </a:defRPr>
            </a:lvl5pPr>
            <a:lvl6pPr marL="2399843" indent="0">
              <a:buNone/>
              <a:defRPr sz="1680">
                <a:solidFill>
                  <a:schemeClr val="tx1">
                    <a:tint val="75000"/>
                  </a:schemeClr>
                </a:solidFill>
              </a:defRPr>
            </a:lvl6pPr>
            <a:lvl7pPr marL="2879811" indent="0">
              <a:buNone/>
              <a:defRPr sz="1680">
                <a:solidFill>
                  <a:schemeClr val="tx1">
                    <a:tint val="75000"/>
                  </a:schemeClr>
                </a:solidFill>
              </a:defRPr>
            </a:lvl7pPr>
            <a:lvl8pPr marL="3359780" indent="0">
              <a:buNone/>
              <a:defRPr sz="1680">
                <a:solidFill>
                  <a:schemeClr val="tx1">
                    <a:tint val="75000"/>
                  </a:schemeClr>
                </a:solidFill>
              </a:defRPr>
            </a:lvl8pPr>
            <a:lvl9pPr marL="3839748"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787D34F-ADE6-4066-9AE1-07977706E59A}" type="datetime1">
              <a:rPr kumimoji="1" lang="ja-JP" altLang="en-US" smtClean="0"/>
              <a:t>2018/5/10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993534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1916484"/>
            <a:ext cx="4544021" cy="456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F515AC8-5B7B-40DC-B3B4-1A988DFA2E02}"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081557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383299"/>
            <a:ext cx="9221689" cy="139153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764832"/>
            <a:ext cx="4523137"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736456" y="2629749"/>
            <a:ext cx="4523137"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764832"/>
            <a:ext cx="4545413" cy="864917"/>
          </a:xfrm>
        </p:spPr>
        <p:txBody>
          <a:bodyPr anchor="b"/>
          <a:lstStyle>
            <a:lvl1pPr marL="0" indent="0">
              <a:buNone/>
              <a:defRPr sz="2520" b="1"/>
            </a:lvl1pPr>
            <a:lvl2pPr marL="479969" indent="0">
              <a:buNone/>
              <a:defRPr sz="2100" b="1"/>
            </a:lvl2pPr>
            <a:lvl3pPr marL="959937" indent="0">
              <a:buNone/>
              <a:defRPr sz="1890" b="1"/>
            </a:lvl3pPr>
            <a:lvl4pPr marL="1439906" indent="0">
              <a:buNone/>
              <a:defRPr sz="1680" b="1"/>
            </a:lvl4pPr>
            <a:lvl5pPr marL="1919874" indent="0">
              <a:buNone/>
              <a:defRPr sz="1680" b="1"/>
            </a:lvl5pPr>
            <a:lvl6pPr marL="2399843" indent="0">
              <a:buNone/>
              <a:defRPr sz="1680" b="1"/>
            </a:lvl6pPr>
            <a:lvl7pPr marL="2879811" indent="0">
              <a:buNone/>
              <a:defRPr sz="1680" b="1"/>
            </a:lvl7pPr>
            <a:lvl8pPr marL="3359780" indent="0">
              <a:buNone/>
              <a:defRPr sz="1680" b="1"/>
            </a:lvl8pPr>
            <a:lvl9pPr marL="3839748"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5412731" y="2629749"/>
            <a:ext cx="4545413" cy="386796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FBFF027-FCFC-4578-8285-3F3A95AD3626}" type="datetime1">
              <a:rPr kumimoji="1" lang="ja-JP" altLang="en-US" smtClean="0"/>
              <a:t>2018/5/10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166702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FEB55F1-1F41-4FAD-A144-7FB7CA1ED97D}" type="datetime1">
              <a:rPr kumimoji="1" lang="ja-JP" altLang="en-US" smtClean="0"/>
              <a:t>2018/5/10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4208888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09B777-79C9-4549-B87E-577C6659DA61}" type="datetime1">
              <a:rPr kumimoji="1" lang="ja-JP" altLang="en-US" smtClean="0"/>
              <a:t>2018/5/10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651712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36570"/>
            <a:ext cx="5412730" cy="5116178"/>
          </a:xfrm>
        </p:spPr>
        <p:txBody>
          <a:bodyPr/>
          <a:lstStyle>
            <a:lvl1pPr>
              <a:defRPr sz="3359"/>
            </a:lvl1pPr>
            <a:lvl2pPr>
              <a:defRPr sz="2939"/>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BC107E-0F39-4776-AED4-AA6355C36D34}"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29895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479954"/>
            <a:ext cx="3448388" cy="1679840"/>
          </a:xfrm>
        </p:spPr>
        <p:txBody>
          <a:bodyPr anchor="b"/>
          <a:lstStyle>
            <a:lvl1pPr>
              <a:defRPr sz="33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36570"/>
            <a:ext cx="5412730" cy="5116178"/>
          </a:xfrm>
        </p:spPr>
        <p:txBody>
          <a:bodyPr anchor="t"/>
          <a:lstStyle>
            <a:lvl1pPr marL="0" indent="0">
              <a:buNone/>
              <a:defRPr sz="3359"/>
            </a:lvl1pPr>
            <a:lvl2pPr marL="479969" indent="0">
              <a:buNone/>
              <a:defRPr sz="2939"/>
            </a:lvl2pPr>
            <a:lvl3pPr marL="959937" indent="0">
              <a:buNone/>
              <a:defRPr sz="2520"/>
            </a:lvl3pPr>
            <a:lvl4pPr marL="1439906" indent="0">
              <a:buNone/>
              <a:defRPr sz="2100"/>
            </a:lvl4pPr>
            <a:lvl5pPr marL="1919874" indent="0">
              <a:buNone/>
              <a:defRPr sz="2100"/>
            </a:lvl5pPr>
            <a:lvl6pPr marL="2399843" indent="0">
              <a:buNone/>
              <a:defRPr sz="2100"/>
            </a:lvl6pPr>
            <a:lvl7pPr marL="2879811" indent="0">
              <a:buNone/>
              <a:defRPr sz="2100"/>
            </a:lvl7pPr>
            <a:lvl8pPr marL="3359780" indent="0">
              <a:buNone/>
              <a:defRPr sz="2100"/>
            </a:lvl8pPr>
            <a:lvl9pPr marL="3839748" indent="0">
              <a:buNone/>
              <a:defRPr sz="2100"/>
            </a:lvl9pPr>
          </a:lstStyle>
          <a:p>
            <a:r>
              <a:rPr lang="ja-JP" altLang="en-US"/>
              <a:t>図を追加</a:t>
            </a:r>
            <a:endParaRPr lang="en-US" dirty="0"/>
          </a:p>
        </p:txBody>
      </p:sp>
      <p:sp>
        <p:nvSpPr>
          <p:cNvPr id="4" name="Text Placeholder 3"/>
          <p:cNvSpPr>
            <a:spLocks noGrp="1"/>
          </p:cNvSpPr>
          <p:nvPr>
            <p:ph type="body" sz="half" idx="2"/>
          </p:nvPr>
        </p:nvSpPr>
        <p:spPr>
          <a:xfrm>
            <a:off x="736455" y="2159794"/>
            <a:ext cx="3448388" cy="4001285"/>
          </a:xfrm>
        </p:spPr>
        <p:txBody>
          <a:bodyPr/>
          <a:lstStyle>
            <a:lvl1pPr marL="0" indent="0">
              <a:buNone/>
              <a:defRPr sz="1680"/>
            </a:lvl1pPr>
            <a:lvl2pPr marL="479969" indent="0">
              <a:buNone/>
              <a:defRPr sz="1470"/>
            </a:lvl2pPr>
            <a:lvl3pPr marL="959937" indent="0">
              <a:buNone/>
              <a:defRPr sz="1260"/>
            </a:lvl3pPr>
            <a:lvl4pPr marL="1439906" indent="0">
              <a:buNone/>
              <a:defRPr sz="1050"/>
            </a:lvl4pPr>
            <a:lvl5pPr marL="1919874" indent="0">
              <a:buNone/>
              <a:defRPr sz="1050"/>
            </a:lvl5pPr>
            <a:lvl6pPr marL="2399843" indent="0">
              <a:buNone/>
              <a:defRPr sz="1050"/>
            </a:lvl6pPr>
            <a:lvl7pPr marL="2879811" indent="0">
              <a:buNone/>
              <a:defRPr sz="1050"/>
            </a:lvl7pPr>
            <a:lvl8pPr marL="3359780" indent="0">
              <a:buNone/>
              <a:defRPr sz="1050"/>
            </a:lvl8pPr>
            <a:lvl9pPr marL="3839748"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62BEEC-7342-4DB5-8AF5-CC56920A26F2}" type="datetime1">
              <a:rPr kumimoji="1" lang="ja-JP" altLang="en-US" smtClean="0"/>
              <a:t>2018/5/10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61724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83299"/>
            <a:ext cx="9221689" cy="139153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1916484"/>
            <a:ext cx="9221689" cy="45678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6672698"/>
            <a:ext cx="2405658" cy="383297"/>
          </a:xfrm>
          <a:prstGeom prst="rect">
            <a:avLst/>
          </a:prstGeom>
        </p:spPr>
        <p:txBody>
          <a:bodyPr vert="horz" lIns="91440" tIns="45720" rIns="91440" bIns="45720" rtlCol="0" anchor="ctr"/>
          <a:lstStyle>
            <a:lvl1pPr algn="l">
              <a:defRPr sz="1260">
                <a:solidFill>
                  <a:schemeClr val="tx1">
                    <a:tint val="75000"/>
                  </a:schemeClr>
                </a:solidFill>
              </a:defRPr>
            </a:lvl1pPr>
          </a:lstStyle>
          <a:p>
            <a:fld id="{057F7767-A68C-4BB7-AB80-6BBDE5CE675B}" type="datetime1">
              <a:rPr kumimoji="1" lang="ja-JP" altLang="en-US" smtClean="0"/>
              <a:t>2018/5/10</a:t>
            </a:fld>
            <a:endParaRPr kumimoji="1" lang="ja-JP" altLang="en-US"/>
          </a:p>
        </p:txBody>
      </p:sp>
      <p:sp>
        <p:nvSpPr>
          <p:cNvPr id="5" name="Footer Placeholder 4"/>
          <p:cNvSpPr>
            <a:spLocks noGrp="1"/>
          </p:cNvSpPr>
          <p:nvPr>
            <p:ph type="ftr" sz="quarter" idx="3"/>
          </p:nvPr>
        </p:nvSpPr>
        <p:spPr>
          <a:xfrm>
            <a:off x="3541663" y="6672698"/>
            <a:ext cx="3608487" cy="38329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6672698"/>
            <a:ext cx="2405658" cy="383297"/>
          </a:xfrm>
          <a:prstGeom prst="rect">
            <a:avLst/>
          </a:prstGeom>
        </p:spPr>
        <p:txBody>
          <a:bodyPr vert="horz" lIns="91440" tIns="45720" rIns="91440" bIns="45720" rtlCol="0" anchor="ctr"/>
          <a:lstStyle>
            <a:lvl1pPr algn="r">
              <a:defRPr sz="1260">
                <a:solidFill>
                  <a:schemeClr val="tx1">
                    <a:tint val="75000"/>
                  </a:schemeClr>
                </a:solidFill>
              </a:defRPr>
            </a:lvl1pPr>
          </a:lstStyle>
          <a:p>
            <a:fld id="{8D975645-86DA-4281-ADBF-9D9306186B37}" type="slidenum">
              <a:rPr kumimoji="1" lang="ja-JP" altLang="en-US" smtClean="0"/>
              <a:t>‹#›</a:t>
            </a:fld>
            <a:endParaRPr kumimoji="1" lang="ja-JP" altLang="en-US"/>
          </a:p>
        </p:txBody>
      </p:sp>
    </p:spTree>
    <p:extLst>
      <p:ext uri="{BB962C8B-B14F-4D97-AF65-F5344CB8AC3E}">
        <p14:creationId xmlns:p14="http://schemas.microsoft.com/office/powerpoint/2010/main" val="30297636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l" defTabSz="959937" rtl="0" eaLnBrk="1" latinLnBrk="0" hangingPunct="1">
        <a:lnSpc>
          <a:spcPct val="90000"/>
        </a:lnSpc>
        <a:spcBef>
          <a:spcPct val="0"/>
        </a:spcBef>
        <a:buNone/>
        <a:defRPr kumimoji="1" sz="4619" kern="1200">
          <a:solidFill>
            <a:schemeClr val="tx1"/>
          </a:solidFill>
          <a:latin typeface="+mj-lt"/>
          <a:ea typeface="+mj-ea"/>
          <a:cs typeface="+mj-cs"/>
        </a:defRPr>
      </a:lvl1pPr>
    </p:titleStyle>
    <p:bodyStyle>
      <a:lvl1pPr marL="239984" indent="-239984" algn="l" defTabSz="959937" rtl="0" eaLnBrk="1" latinLnBrk="0" hangingPunct="1">
        <a:lnSpc>
          <a:spcPct val="90000"/>
        </a:lnSpc>
        <a:spcBef>
          <a:spcPts val="1050"/>
        </a:spcBef>
        <a:buFont typeface="Arial" panose="020B0604020202020204" pitchFamily="34" charset="0"/>
        <a:buChar char="•"/>
        <a:defRPr kumimoji="1" sz="2939" kern="1200">
          <a:solidFill>
            <a:schemeClr val="tx1"/>
          </a:solidFill>
          <a:latin typeface="+mn-lt"/>
          <a:ea typeface="+mn-ea"/>
          <a:cs typeface="+mn-cs"/>
        </a:defRPr>
      </a:lvl1pPr>
      <a:lvl2pPr marL="719953" indent="-239984" algn="l" defTabSz="959937"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199921" indent="-239984" algn="l" defTabSz="959937"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79890"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59859"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39827"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19796"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599764"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79733" indent="-239984" algn="l" defTabSz="959937"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59937" rtl="0" eaLnBrk="1" latinLnBrk="0" hangingPunct="1">
        <a:defRPr kumimoji="1" sz="1890" kern="1200">
          <a:solidFill>
            <a:schemeClr val="tx1"/>
          </a:solidFill>
          <a:latin typeface="+mn-lt"/>
          <a:ea typeface="+mn-ea"/>
          <a:cs typeface="+mn-cs"/>
        </a:defRPr>
      </a:lvl1pPr>
      <a:lvl2pPr marL="479969" algn="l" defTabSz="959937" rtl="0" eaLnBrk="1" latinLnBrk="0" hangingPunct="1">
        <a:defRPr kumimoji="1" sz="1890" kern="1200">
          <a:solidFill>
            <a:schemeClr val="tx1"/>
          </a:solidFill>
          <a:latin typeface="+mn-lt"/>
          <a:ea typeface="+mn-ea"/>
          <a:cs typeface="+mn-cs"/>
        </a:defRPr>
      </a:lvl2pPr>
      <a:lvl3pPr marL="959937" algn="l" defTabSz="959937" rtl="0" eaLnBrk="1" latinLnBrk="0" hangingPunct="1">
        <a:defRPr kumimoji="1" sz="1890" kern="1200">
          <a:solidFill>
            <a:schemeClr val="tx1"/>
          </a:solidFill>
          <a:latin typeface="+mn-lt"/>
          <a:ea typeface="+mn-ea"/>
          <a:cs typeface="+mn-cs"/>
        </a:defRPr>
      </a:lvl3pPr>
      <a:lvl4pPr marL="1439906" algn="l" defTabSz="959937" rtl="0" eaLnBrk="1" latinLnBrk="0" hangingPunct="1">
        <a:defRPr kumimoji="1" sz="1890" kern="1200">
          <a:solidFill>
            <a:schemeClr val="tx1"/>
          </a:solidFill>
          <a:latin typeface="+mn-lt"/>
          <a:ea typeface="+mn-ea"/>
          <a:cs typeface="+mn-cs"/>
        </a:defRPr>
      </a:lvl4pPr>
      <a:lvl5pPr marL="1919874" algn="l" defTabSz="959937" rtl="0" eaLnBrk="1" latinLnBrk="0" hangingPunct="1">
        <a:defRPr kumimoji="1" sz="1890" kern="1200">
          <a:solidFill>
            <a:schemeClr val="tx1"/>
          </a:solidFill>
          <a:latin typeface="+mn-lt"/>
          <a:ea typeface="+mn-ea"/>
          <a:cs typeface="+mn-cs"/>
        </a:defRPr>
      </a:lvl5pPr>
      <a:lvl6pPr marL="2399843" algn="l" defTabSz="959937" rtl="0" eaLnBrk="1" latinLnBrk="0" hangingPunct="1">
        <a:defRPr kumimoji="1" sz="1890" kern="1200">
          <a:solidFill>
            <a:schemeClr val="tx1"/>
          </a:solidFill>
          <a:latin typeface="+mn-lt"/>
          <a:ea typeface="+mn-ea"/>
          <a:cs typeface="+mn-cs"/>
        </a:defRPr>
      </a:lvl6pPr>
      <a:lvl7pPr marL="2879811" algn="l" defTabSz="959937" rtl="0" eaLnBrk="1" latinLnBrk="0" hangingPunct="1">
        <a:defRPr kumimoji="1" sz="1890" kern="1200">
          <a:solidFill>
            <a:schemeClr val="tx1"/>
          </a:solidFill>
          <a:latin typeface="+mn-lt"/>
          <a:ea typeface="+mn-ea"/>
          <a:cs typeface="+mn-cs"/>
        </a:defRPr>
      </a:lvl7pPr>
      <a:lvl8pPr marL="3359780" algn="l" defTabSz="959937" rtl="0" eaLnBrk="1" latinLnBrk="0" hangingPunct="1">
        <a:defRPr kumimoji="1" sz="1890" kern="1200">
          <a:solidFill>
            <a:schemeClr val="tx1"/>
          </a:solidFill>
          <a:latin typeface="+mn-lt"/>
          <a:ea typeface="+mn-ea"/>
          <a:cs typeface="+mn-cs"/>
        </a:defRPr>
      </a:lvl8pPr>
      <a:lvl9pPr marL="3839748" algn="l" defTabSz="959937"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テキスト ボックス 44"/>
          <p:cNvSpPr txBox="1"/>
          <p:nvPr/>
        </p:nvSpPr>
        <p:spPr>
          <a:xfrm>
            <a:off x="217107" y="2879011"/>
            <a:ext cx="10196893" cy="1200329"/>
          </a:xfrm>
          <a:prstGeom prst="rect">
            <a:avLst/>
          </a:prstGeom>
          <a:noFill/>
        </p:spPr>
        <p:txBody>
          <a:bodyPr wrap="square" rtlCol="0">
            <a:spAutoFit/>
          </a:bodyPr>
          <a:lstStyle/>
          <a:p>
            <a:pPr algn="ctr"/>
            <a:r>
              <a:rPr lang="ja-JP" altLang="en-US" sz="3600" dirty="0">
                <a:latin typeface="+mn-ea"/>
              </a:rPr>
              <a:t>栄養成分表示は</a:t>
            </a:r>
            <a:r>
              <a:rPr lang="ja-JP" altLang="en-US" sz="3600" dirty="0" smtClean="0">
                <a:latin typeface="+mn-ea"/>
              </a:rPr>
              <a:t>、</a:t>
            </a:r>
            <a:endParaRPr lang="en-US" altLang="ja-JP" sz="3600" dirty="0" smtClean="0">
              <a:latin typeface="+mn-ea"/>
            </a:endParaRPr>
          </a:p>
          <a:p>
            <a:pPr algn="ctr"/>
            <a:r>
              <a:rPr lang="ja-JP" altLang="en-US" sz="3600" dirty="0" smtClean="0">
                <a:latin typeface="+mn-ea"/>
              </a:rPr>
              <a:t>健康づくり</a:t>
            </a:r>
            <a:r>
              <a:rPr lang="ja-JP" altLang="en-US" sz="3600" dirty="0">
                <a:latin typeface="+mn-ea"/>
              </a:rPr>
              <a:t>に役立つ重要な情報源</a:t>
            </a:r>
          </a:p>
        </p:txBody>
      </p:sp>
      <p:sp>
        <p:nvSpPr>
          <p:cNvPr id="10" name="フローチャート: 端子 9"/>
          <p:cNvSpPr/>
          <p:nvPr/>
        </p:nvSpPr>
        <p:spPr>
          <a:xfrm>
            <a:off x="217108" y="675777"/>
            <a:ext cx="4333357" cy="681657"/>
          </a:xfrm>
          <a:prstGeom prst="flowChartTerminator">
            <a:avLst/>
          </a:prstGeom>
          <a:ln w="28575"/>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r>
              <a:rPr lang="ja-JP" altLang="en-US" sz="2183" dirty="0">
                <a:latin typeface="+mn-ea"/>
              </a:rPr>
              <a:t>栄養成分表示を活用しよう①</a:t>
            </a:r>
          </a:p>
        </p:txBody>
      </p:sp>
      <p:sp>
        <p:nvSpPr>
          <p:cNvPr id="11" name="フローチャート: 記憶データ 10"/>
          <p:cNvSpPr/>
          <p:nvPr/>
        </p:nvSpPr>
        <p:spPr>
          <a:xfrm flipH="1">
            <a:off x="3693139" y="675777"/>
            <a:ext cx="5013539" cy="681657"/>
          </a:xfrm>
          <a:prstGeom prst="flowChartOnlineStorage">
            <a:avLst/>
          </a:prstGeom>
          <a:ln>
            <a:noFill/>
          </a:ln>
        </p:spPr>
        <p:style>
          <a:lnRef idx="2">
            <a:schemeClr val="accent5">
              <a:shade val="50000"/>
            </a:schemeClr>
          </a:lnRef>
          <a:fillRef idx="1">
            <a:schemeClr val="accent5"/>
          </a:fillRef>
          <a:effectRef idx="0">
            <a:schemeClr val="accent5"/>
          </a:effectRef>
          <a:fontRef idx="minor">
            <a:schemeClr val="lt1"/>
          </a:fontRef>
        </p:style>
        <p:txBody>
          <a:bodyPr rot="0" spcFirstLastPara="0" vertOverflow="overflow" horzOverflow="overflow" vert="horz" wrap="square" lIns="0" tIns="71279" rIns="0" bIns="71279" numCol="1" spcCol="0" rtlCol="0" fromWordArt="0" anchor="ctr" anchorCtr="0" forceAA="0" compatLnSpc="1">
            <a:prstTxWarp prst="textNoShape">
              <a:avLst/>
            </a:prstTxWarp>
            <a:noAutofit/>
          </a:bodyPr>
          <a:lstStyle/>
          <a:p>
            <a:pPr algn="ctr"/>
            <a:endParaRPr lang="ja-JP" altLang="en-US" sz="2800" spc="-300" dirty="0">
              <a:solidFill>
                <a:schemeClr val="bg1"/>
              </a:solidFill>
              <a:latin typeface="+mn-ea"/>
            </a:endParaRPr>
          </a:p>
        </p:txBody>
      </p:sp>
      <p:sp>
        <p:nvSpPr>
          <p:cNvPr id="2" name="テキスト ボックス 1"/>
          <p:cNvSpPr txBox="1"/>
          <p:nvPr/>
        </p:nvSpPr>
        <p:spPr>
          <a:xfrm>
            <a:off x="3116728" y="5491958"/>
            <a:ext cx="7297273" cy="738664"/>
          </a:xfrm>
          <a:prstGeom prst="rect">
            <a:avLst/>
          </a:prstGeom>
          <a:noFill/>
        </p:spPr>
        <p:txBody>
          <a:bodyPr wrap="square" rtlCol="0">
            <a:spAutoFit/>
          </a:bodyPr>
          <a:lstStyle/>
          <a:p>
            <a:r>
              <a:rPr lang="en-US" altLang="ja-JP" sz="1400" dirty="0">
                <a:latin typeface="+mn-ea"/>
                <a:cs typeface="メイリオ" panose="020B0604030504040204" pitchFamily="50" charset="-128"/>
              </a:rPr>
              <a:t>〈</a:t>
            </a:r>
            <a:r>
              <a:rPr lang="ja-JP" altLang="en-US" sz="1400" dirty="0">
                <a:latin typeface="+mn-ea"/>
                <a:cs typeface="メイリオ" panose="020B0604030504040204" pitchFamily="50" charset="-128"/>
              </a:rPr>
              <a:t>留意事項</a:t>
            </a:r>
            <a:r>
              <a:rPr lang="en-US" altLang="ja-JP" sz="1400" dirty="0">
                <a:latin typeface="+mn-ea"/>
                <a:cs typeface="メイリオ" panose="020B0604030504040204" pitchFamily="50" charset="-128"/>
              </a:rPr>
              <a:t>〉</a:t>
            </a:r>
          </a:p>
          <a:p>
            <a:pPr marL="285750" indent="-285750">
              <a:buFont typeface="Wingdings" panose="05000000000000000000" pitchFamily="2" charset="2"/>
              <a:buChar char="l"/>
            </a:pPr>
            <a:r>
              <a:rPr lang="ja-JP" altLang="en-US" sz="1400" dirty="0">
                <a:latin typeface="+mn-ea"/>
                <a:cs typeface="メイリオ" panose="020B0604030504040204" pitchFamily="50" charset="-128"/>
              </a:rPr>
              <a:t>本資料は</a:t>
            </a:r>
            <a:r>
              <a:rPr lang="ja-JP" altLang="en-US" sz="1400" dirty="0" smtClean="0">
                <a:latin typeface="+mn-ea"/>
                <a:cs typeface="メイリオ" panose="020B0604030504040204" pitchFamily="50" charset="-128"/>
              </a:rPr>
              <a:t>、啓発資料（</a:t>
            </a:r>
            <a:r>
              <a:rPr lang="ja-JP" altLang="en-US" sz="1400" dirty="0">
                <a:latin typeface="+mn-ea"/>
                <a:cs typeface="メイリオ" panose="020B0604030504040204" pitchFamily="50" charset="-128"/>
              </a:rPr>
              <a:t>栄養成分表示を活用</a:t>
            </a:r>
            <a:r>
              <a:rPr lang="ja-JP" altLang="en-US" sz="1400" dirty="0" smtClean="0">
                <a:latin typeface="+mn-ea"/>
                <a:cs typeface="メイリオ" panose="020B0604030504040204" pitchFamily="50" charset="-128"/>
              </a:rPr>
              <a:t>しよう①）</a:t>
            </a:r>
            <a:r>
              <a:rPr lang="ja-JP" altLang="en-US" sz="1400" dirty="0">
                <a:latin typeface="+mn-ea"/>
                <a:cs typeface="メイリオ" panose="020B0604030504040204" pitchFamily="50" charset="-128"/>
              </a:rPr>
              <a:t>作成時点（平成</a:t>
            </a:r>
            <a:r>
              <a:rPr lang="en-US" altLang="ja-JP" sz="1400" dirty="0">
                <a:latin typeface="+mn-ea"/>
                <a:cs typeface="メイリオ" panose="020B0604030504040204" pitchFamily="50" charset="-128"/>
              </a:rPr>
              <a:t>30</a:t>
            </a:r>
            <a:r>
              <a:rPr lang="ja-JP" altLang="en-US" sz="1400" dirty="0">
                <a:latin typeface="+mn-ea"/>
                <a:cs typeface="メイリオ" panose="020B0604030504040204" pitchFamily="50" charset="-128"/>
              </a:rPr>
              <a:t>年</a:t>
            </a:r>
            <a:r>
              <a:rPr lang="en-US" altLang="ja-JP" sz="1400" dirty="0">
                <a:latin typeface="+mn-ea"/>
                <a:cs typeface="メイリオ" panose="020B0604030504040204" pitchFamily="50" charset="-128"/>
              </a:rPr>
              <a:t>3</a:t>
            </a:r>
            <a:r>
              <a:rPr lang="ja-JP" altLang="en-US" sz="1400" dirty="0">
                <a:latin typeface="+mn-ea"/>
                <a:cs typeface="メイリオ" panose="020B0604030504040204" pitchFamily="50" charset="-128"/>
              </a:rPr>
              <a:t>月）の内容</a:t>
            </a:r>
            <a:r>
              <a:rPr lang="ja-JP" altLang="en-US" sz="1400" dirty="0" smtClean="0">
                <a:latin typeface="+mn-ea"/>
                <a:cs typeface="メイリオ" panose="020B0604030504040204" pitchFamily="50" charset="-128"/>
              </a:rPr>
              <a:t>を</a:t>
            </a:r>
            <a:r>
              <a:rPr lang="ja-JP" altLang="en-US" sz="1400" dirty="0">
                <a:latin typeface="+mn-ea"/>
                <a:cs typeface="メイリオ" panose="020B0604030504040204" pitchFamily="50" charset="-128"/>
              </a:rPr>
              <a:t>基</a:t>
            </a:r>
            <a:r>
              <a:rPr lang="ja-JP" altLang="en-US" sz="1400" dirty="0" smtClean="0">
                <a:latin typeface="+mn-ea"/>
                <a:cs typeface="メイリオ" panose="020B0604030504040204" pitchFamily="50" charset="-128"/>
              </a:rPr>
              <a:t>に</a:t>
            </a:r>
            <a:r>
              <a:rPr lang="ja-JP" altLang="en-US" sz="1400" dirty="0">
                <a:latin typeface="+mn-ea"/>
                <a:cs typeface="メイリオ" panose="020B0604030504040204" pitchFamily="50" charset="-128"/>
              </a:rPr>
              <a:t>しています。各種データは、最新のものとは限りません。</a:t>
            </a:r>
            <a:endParaRPr lang="en-US" altLang="ja-JP" sz="1400" dirty="0">
              <a:latin typeface="+mn-ea"/>
              <a:cs typeface="メイリオ" panose="020B0604030504040204" pitchFamily="50" charset="-128"/>
            </a:endParaRPr>
          </a:p>
        </p:txBody>
      </p:sp>
      <p:sp>
        <p:nvSpPr>
          <p:cNvPr id="3" name="テキスト ボックス 2"/>
          <p:cNvSpPr txBox="1"/>
          <p:nvPr/>
        </p:nvSpPr>
        <p:spPr>
          <a:xfrm>
            <a:off x="4550465" y="754995"/>
            <a:ext cx="3972562" cy="523220"/>
          </a:xfrm>
          <a:prstGeom prst="rect">
            <a:avLst/>
          </a:prstGeom>
          <a:noFill/>
        </p:spPr>
        <p:txBody>
          <a:bodyPr wrap="none" rtlCol="0">
            <a:spAutoFit/>
          </a:bodyPr>
          <a:lstStyle/>
          <a:p>
            <a:r>
              <a:rPr kumimoji="1" lang="ja-JP" altLang="en-US" sz="2800" dirty="0">
                <a:solidFill>
                  <a:schemeClr val="bg1"/>
                </a:solidFill>
                <a:latin typeface="+mn-ea"/>
              </a:rPr>
              <a:t>栄養成分表示ってなに？</a:t>
            </a:r>
          </a:p>
        </p:txBody>
      </p:sp>
    </p:spTree>
    <p:extLst>
      <p:ext uri="{BB962C8B-B14F-4D97-AF65-F5344CB8AC3E}">
        <p14:creationId xmlns:p14="http://schemas.microsoft.com/office/powerpoint/2010/main" val="3236309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テキスト ボックス 26"/>
          <p:cNvSpPr txBox="1"/>
          <p:nvPr/>
        </p:nvSpPr>
        <p:spPr>
          <a:xfrm>
            <a:off x="1634055" y="1274387"/>
            <a:ext cx="7433895" cy="387798"/>
          </a:xfrm>
          <a:prstGeom prst="rect">
            <a:avLst/>
          </a:prstGeom>
          <a:noFill/>
        </p:spPr>
        <p:txBody>
          <a:bodyPr wrap="square" rtlCol="0">
            <a:spAutoFit/>
          </a:bodyPr>
          <a:lstStyle/>
          <a:p>
            <a:pPr algn="ctr">
              <a:lnSpc>
                <a:spcPct val="80000"/>
              </a:lnSpc>
            </a:pPr>
            <a:r>
              <a:rPr lang="ja-JP" altLang="en-US" sz="2400" dirty="0">
                <a:latin typeface="+mn-ea"/>
              </a:rPr>
              <a:t>食塩摂取量の</a:t>
            </a:r>
            <a:r>
              <a:rPr lang="ja-JP" altLang="en-US" sz="2400" dirty="0" smtClean="0">
                <a:latin typeface="+mn-ea"/>
              </a:rPr>
              <a:t>状況</a:t>
            </a:r>
            <a:r>
              <a:rPr lang="ja-JP" altLang="en-US" sz="1600" dirty="0" smtClean="0">
                <a:latin typeface="+mn-ea"/>
              </a:rPr>
              <a:t>（</a:t>
            </a:r>
            <a:r>
              <a:rPr lang="en-US" altLang="ja-JP" sz="1600" dirty="0">
                <a:latin typeface="+mn-ea"/>
              </a:rPr>
              <a:t>20</a:t>
            </a:r>
            <a:r>
              <a:rPr lang="ja-JP" altLang="en-US" sz="1600" dirty="0">
                <a:latin typeface="+mn-ea"/>
              </a:rPr>
              <a:t>歳以上）</a:t>
            </a:r>
          </a:p>
        </p:txBody>
      </p:sp>
      <p:graphicFrame>
        <p:nvGraphicFramePr>
          <p:cNvPr id="34" name="グラフ 33"/>
          <p:cNvGraphicFramePr/>
          <p:nvPr>
            <p:extLst>
              <p:ext uri="{D42A27DB-BD31-4B8C-83A1-F6EECF244321}">
                <p14:modId xmlns:p14="http://schemas.microsoft.com/office/powerpoint/2010/main" val="2683240917"/>
              </p:ext>
            </p:extLst>
          </p:nvPr>
        </p:nvGraphicFramePr>
        <p:xfrm>
          <a:off x="1333105" y="1459630"/>
          <a:ext cx="7595476" cy="4837871"/>
        </p:xfrm>
        <a:graphic>
          <a:graphicData uri="http://schemas.openxmlformats.org/drawingml/2006/chart">
            <c:chart xmlns:c="http://schemas.openxmlformats.org/drawingml/2006/chart" xmlns:r="http://schemas.openxmlformats.org/officeDocument/2006/relationships" r:id="rId3"/>
          </a:graphicData>
        </a:graphic>
      </p:graphicFrame>
      <p:sp>
        <p:nvSpPr>
          <p:cNvPr id="29" name="テキスト ボックス 28"/>
          <p:cNvSpPr txBox="1"/>
          <p:nvPr/>
        </p:nvSpPr>
        <p:spPr>
          <a:xfrm>
            <a:off x="6013520" y="6469841"/>
            <a:ext cx="4565851" cy="479234"/>
          </a:xfrm>
          <a:prstGeom prst="rect">
            <a:avLst/>
          </a:prstGeom>
          <a:noFill/>
        </p:spPr>
        <p:txBody>
          <a:bodyPr wrap="square" rtlCol="0">
            <a:spAutoFit/>
          </a:bodyPr>
          <a:lstStyle/>
          <a:p>
            <a:r>
              <a:rPr lang="ja-JP" altLang="en-US" sz="1200" dirty="0">
                <a:latin typeface="+mn-ea"/>
              </a:rPr>
              <a:t>資料：</a:t>
            </a:r>
            <a:r>
              <a:rPr lang="ja-JP" altLang="en-US" sz="1200" dirty="0">
                <a:latin typeface="+mn-ea"/>
                <a:sym typeface="Wingdings" panose="05000000000000000000" pitchFamily="2" charset="2"/>
              </a:rPr>
              <a:t>（</a:t>
            </a:r>
            <a:r>
              <a:rPr lang="ja-JP" altLang="en-US" sz="1200" dirty="0">
                <a:latin typeface="+mn-ea"/>
              </a:rPr>
              <a:t>現状）厚生労働省「平成</a:t>
            </a:r>
            <a:r>
              <a:rPr lang="en-US" altLang="ja-JP" sz="1200" dirty="0">
                <a:latin typeface="+mn-ea"/>
              </a:rPr>
              <a:t>28</a:t>
            </a:r>
            <a:r>
              <a:rPr lang="ja-JP" altLang="en-US" sz="1200" dirty="0">
                <a:latin typeface="+mn-ea"/>
              </a:rPr>
              <a:t>年国民健康・栄養調査</a:t>
            </a:r>
            <a:r>
              <a:rPr lang="ja-JP" altLang="en-US" sz="1200" dirty="0" smtClean="0">
                <a:latin typeface="+mn-ea"/>
              </a:rPr>
              <a:t>」</a:t>
            </a:r>
            <a:endParaRPr lang="en-US" altLang="ja-JP" sz="1200" dirty="0" smtClean="0">
              <a:latin typeface="+mn-ea"/>
            </a:endParaRPr>
          </a:p>
          <a:p>
            <a:r>
              <a:rPr lang="ja-JP" altLang="en-US" sz="1200" dirty="0" smtClean="0">
                <a:latin typeface="+mn-ea"/>
              </a:rPr>
              <a:t>　　　　（目標）厚生労働省「日本人の食事摂取基準（</a:t>
            </a:r>
            <a:r>
              <a:rPr lang="en-US" altLang="ja-JP" sz="1200" dirty="0" smtClean="0">
                <a:latin typeface="+mn-ea"/>
              </a:rPr>
              <a:t>2015</a:t>
            </a:r>
            <a:r>
              <a:rPr lang="ja-JP" altLang="en-US" sz="1200" dirty="0" smtClean="0">
                <a:latin typeface="+mn-ea"/>
              </a:rPr>
              <a:t>年版）」</a:t>
            </a:r>
            <a:endParaRPr lang="ja-JP" altLang="en-US" sz="1200" dirty="0">
              <a:latin typeface="+mn-ea"/>
            </a:endParaRPr>
          </a:p>
        </p:txBody>
      </p:sp>
      <p:cxnSp>
        <p:nvCxnSpPr>
          <p:cNvPr id="35" name="直線矢印コネクタ 34"/>
          <p:cNvCxnSpPr/>
          <p:nvPr/>
        </p:nvCxnSpPr>
        <p:spPr>
          <a:xfrm>
            <a:off x="6627868" y="3006447"/>
            <a:ext cx="645156" cy="361628"/>
          </a:xfrm>
          <a:prstGeom prst="straightConnector1">
            <a:avLst/>
          </a:prstGeom>
          <a:ln w="38100">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3731738" y="5941983"/>
            <a:ext cx="614271" cy="350865"/>
          </a:xfrm>
          <a:prstGeom prst="rect">
            <a:avLst/>
          </a:prstGeom>
          <a:noFill/>
        </p:spPr>
        <p:txBody>
          <a:bodyPr wrap="none" rtlCol="0">
            <a:spAutoFit/>
          </a:bodyPr>
          <a:lstStyle/>
          <a:p>
            <a:r>
              <a:rPr lang="ja-JP" altLang="en-US" sz="1600" dirty="0">
                <a:latin typeface="+mn-ea"/>
              </a:rPr>
              <a:t>男性</a:t>
            </a:r>
          </a:p>
        </p:txBody>
      </p:sp>
      <p:sp>
        <p:nvSpPr>
          <p:cNvPr id="37" name="テキスト ボックス 36"/>
          <p:cNvSpPr txBox="1"/>
          <p:nvPr/>
        </p:nvSpPr>
        <p:spPr>
          <a:xfrm>
            <a:off x="6475211" y="5956612"/>
            <a:ext cx="595035" cy="338554"/>
          </a:xfrm>
          <a:prstGeom prst="rect">
            <a:avLst/>
          </a:prstGeom>
          <a:noFill/>
        </p:spPr>
        <p:txBody>
          <a:bodyPr wrap="none" rtlCol="0">
            <a:spAutoFit/>
          </a:bodyPr>
          <a:lstStyle/>
          <a:p>
            <a:r>
              <a:rPr lang="ja-JP" altLang="en-US" sz="1600" dirty="0">
                <a:latin typeface="+mn-ea"/>
              </a:rPr>
              <a:t>女性</a:t>
            </a:r>
          </a:p>
        </p:txBody>
      </p:sp>
      <p:cxnSp>
        <p:nvCxnSpPr>
          <p:cNvPr id="38" name="直線矢印コネクタ 37"/>
          <p:cNvCxnSpPr/>
          <p:nvPr/>
        </p:nvCxnSpPr>
        <p:spPr>
          <a:xfrm>
            <a:off x="4044061" y="2635596"/>
            <a:ext cx="641230" cy="491202"/>
          </a:xfrm>
          <a:prstGeom prst="straightConnector1">
            <a:avLst/>
          </a:prstGeom>
          <a:ln w="38100">
            <a:solidFill>
              <a:srgbClr val="C00000"/>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4212684" y="5604259"/>
            <a:ext cx="614271" cy="350865"/>
          </a:xfrm>
          <a:prstGeom prst="rect">
            <a:avLst/>
          </a:prstGeom>
          <a:noFill/>
        </p:spPr>
        <p:txBody>
          <a:bodyPr wrap="none" rtlCol="0">
            <a:spAutoFit/>
          </a:bodyPr>
          <a:lstStyle/>
          <a:p>
            <a:r>
              <a:rPr lang="ja-JP" altLang="en-US" sz="1600" dirty="0">
                <a:latin typeface="+mn-ea"/>
              </a:rPr>
              <a:t>目標</a:t>
            </a:r>
          </a:p>
        </p:txBody>
      </p:sp>
      <p:sp>
        <p:nvSpPr>
          <p:cNvPr id="40" name="テキスト ボックス 39"/>
          <p:cNvSpPr txBox="1"/>
          <p:nvPr/>
        </p:nvSpPr>
        <p:spPr>
          <a:xfrm>
            <a:off x="6923842" y="5604259"/>
            <a:ext cx="595035" cy="338554"/>
          </a:xfrm>
          <a:prstGeom prst="rect">
            <a:avLst/>
          </a:prstGeom>
          <a:noFill/>
        </p:spPr>
        <p:txBody>
          <a:bodyPr wrap="none" rtlCol="0">
            <a:spAutoFit/>
          </a:bodyPr>
          <a:lstStyle/>
          <a:p>
            <a:r>
              <a:rPr lang="ja-JP" altLang="en-US" sz="1600" dirty="0">
                <a:latin typeface="+mn-ea"/>
              </a:rPr>
              <a:t>目標</a:t>
            </a:r>
          </a:p>
        </p:txBody>
      </p:sp>
      <p:sp>
        <p:nvSpPr>
          <p:cNvPr id="41" name="テキスト ボックス 40"/>
          <p:cNvSpPr txBox="1"/>
          <p:nvPr/>
        </p:nvSpPr>
        <p:spPr>
          <a:xfrm>
            <a:off x="1749073" y="1931375"/>
            <a:ext cx="940385" cy="286232"/>
          </a:xfrm>
          <a:prstGeom prst="rect">
            <a:avLst/>
          </a:prstGeom>
          <a:noFill/>
        </p:spPr>
        <p:txBody>
          <a:bodyPr wrap="square" rtlCol="0">
            <a:spAutoFit/>
          </a:bodyPr>
          <a:lstStyle/>
          <a:p>
            <a:r>
              <a:rPr lang="ja-JP" altLang="en-US" sz="1200" dirty="0">
                <a:latin typeface="+mn-ea"/>
              </a:rPr>
              <a:t>（ｇ</a:t>
            </a:r>
            <a:r>
              <a:rPr lang="en-US" altLang="ja-JP" sz="1200" dirty="0">
                <a:latin typeface="+mn-ea"/>
              </a:rPr>
              <a:t>/</a:t>
            </a:r>
            <a:r>
              <a:rPr lang="ja-JP" altLang="en-US" sz="1200" dirty="0">
                <a:latin typeface="+mn-ea"/>
              </a:rPr>
              <a:t>日）</a:t>
            </a:r>
          </a:p>
        </p:txBody>
      </p:sp>
      <p:sp>
        <p:nvSpPr>
          <p:cNvPr id="42" name="テキスト ボックス 41"/>
          <p:cNvSpPr txBox="1"/>
          <p:nvPr/>
        </p:nvSpPr>
        <p:spPr>
          <a:xfrm>
            <a:off x="4049624" y="3157275"/>
            <a:ext cx="922689" cy="338554"/>
          </a:xfrm>
          <a:prstGeom prst="rect">
            <a:avLst/>
          </a:prstGeom>
          <a:noFill/>
        </p:spPr>
        <p:txBody>
          <a:bodyPr wrap="square" rtlCol="0">
            <a:spAutoFit/>
          </a:bodyPr>
          <a:lstStyle/>
          <a:p>
            <a:pPr algn="ctr"/>
            <a:r>
              <a:rPr lang="ja-JP" altLang="en-US" sz="1600" dirty="0" smtClean="0">
                <a:latin typeface="+mn-ea"/>
              </a:rPr>
              <a:t>８</a:t>
            </a:r>
            <a:r>
              <a:rPr lang="en-US" altLang="ja-JP" sz="1600" dirty="0" smtClean="0">
                <a:latin typeface="+mn-ea"/>
              </a:rPr>
              <a:t>g</a:t>
            </a:r>
            <a:r>
              <a:rPr lang="ja-JP" altLang="en-US" sz="1600" dirty="0" smtClean="0">
                <a:latin typeface="+mn-ea"/>
              </a:rPr>
              <a:t>未満</a:t>
            </a:r>
            <a:endParaRPr lang="ja-JP" altLang="en-US" sz="1600" dirty="0">
              <a:latin typeface="+mn-ea"/>
            </a:endParaRPr>
          </a:p>
        </p:txBody>
      </p:sp>
      <p:sp>
        <p:nvSpPr>
          <p:cNvPr id="43" name="テキスト ボックス 42"/>
          <p:cNvSpPr txBox="1"/>
          <p:nvPr/>
        </p:nvSpPr>
        <p:spPr>
          <a:xfrm>
            <a:off x="6793903" y="3394867"/>
            <a:ext cx="830677" cy="338554"/>
          </a:xfrm>
          <a:prstGeom prst="rect">
            <a:avLst/>
          </a:prstGeom>
          <a:noFill/>
        </p:spPr>
        <p:txBody>
          <a:bodyPr wrap="none" rtlCol="0">
            <a:spAutoFit/>
          </a:bodyPr>
          <a:lstStyle/>
          <a:p>
            <a:pPr algn="ctr"/>
            <a:r>
              <a:rPr lang="ja-JP" altLang="en-US" sz="1600" dirty="0" smtClean="0">
                <a:latin typeface="+mn-ea"/>
              </a:rPr>
              <a:t>７</a:t>
            </a:r>
            <a:r>
              <a:rPr lang="en-US" altLang="ja-JP" sz="1600" dirty="0" smtClean="0">
                <a:latin typeface="+mn-ea"/>
              </a:rPr>
              <a:t>g</a:t>
            </a:r>
            <a:r>
              <a:rPr lang="ja-JP" altLang="en-US" sz="1600" dirty="0" smtClean="0">
                <a:latin typeface="+mn-ea"/>
              </a:rPr>
              <a:t>未満</a:t>
            </a:r>
            <a:endParaRPr lang="ja-JP" altLang="en-US" sz="1600" dirty="0">
              <a:latin typeface="+mn-ea"/>
            </a:endParaRPr>
          </a:p>
        </p:txBody>
      </p:sp>
      <p:sp>
        <p:nvSpPr>
          <p:cNvPr id="17" name="テキスト ボックス 16"/>
          <p:cNvSpPr txBox="1"/>
          <p:nvPr/>
        </p:nvSpPr>
        <p:spPr>
          <a:xfrm>
            <a:off x="2090056" y="141475"/>
            <a:ext cx="5300969" cy="492443"/>
          </a:xfrm>
          <a:prstGeom prst="rect">
            <a:avLst/>
          </a:prstGeom>
          <a:noFill/>
        </p:spPr>
        <p:txBody>
          <a:bodyPr wrap="square" rtlCol="0">
            <a:spAutoFit/>
          </a:bodyPr>
          <a:lstStyle/>
          <a:p>
            <a:r>
              <a:rPr lang="ja-JP" altLang="en-US" sz="2600" dirty="0">
                <a:latin typeface="+mn-ea"/>
              </a:rPr>
              <a:t>食塩摂取量を</a:t>
            </a:r>
            <a:r>
              <a:rPr lang="ja-JP" altLang="en-US" sz="2600" dirty="0" smtClean="0">
                <a:latin typeface="+mn-ea"/>
              </a:rPr>
              <a:t>減らす</a:t>
            </a:r>
            <a:endParaRPr lang="en-US" altLang="ja-JP" sz="2600" dirty="0">
              <a:latin typeface="+mn-ea"/>
            </a:endParaRPr>
          </a:p>
        </p:txBody>
      </p:sp>
      <p:sp>
        <p:nvSpPr>
          <p:cNvPr id="54" name="フローチャート: 論理積ゲート 53"/>
          <p:cNvSpPr/>
          <p:nvPr/>
        </p:nvSpPr>
        <p:spPr>
          <a:xfrm>
            <a:off x="14514" y="29028"/>
            <a:ext cx="2032000" cy="6840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smtClean="0">
                <a:latin typeface="+mn-ea"/>
              </a:rPr>
              <a:t>ヒント③</a:t>
            </a:r>
            <a:endParaRPr kumimoji="1" lang="ja-JP" altLang="en-US" sz="2600" dirty="0">
              <a:latin typeface="+mn-ea"/>
            </a:endParaRPr>
          </a:p>
        </p:txBody>
      </p:sp>
      <p:grpSp>
        <p:nvGrpSpPr>
          <p:cNvPr id="24" name="グループ化 23"/>
          <p:cNvGrpSpPr/>
          <p:nvPr/>
        </p:nvGrpSpPr>
        <p:grpSpPr>
          <a:xfrm>
            <a:off x="5155444" y="188821"/>
            <a:ext cx="504000" cy="396000"/>
            <a:chOff x="5577937" y="636206"/>
            <a:chExt cx="504000" cy="396000"/>
          </a:xfrm>
        </p:grpSpPr>
        <p:sp>
          <p:nvSpPr>
            <p:cNvPr id="25" name="角丸四角形 24"/>
            <p:cNvSpPr/>
            <p:nvPr/>
          </p:nvSpPr>
          <p:spPr>
            <a:xfrm>
              <a:off x="5577937" y="636206"/>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26" name="直線矢印コネクタ 25"/>
            <p:cNvCxnSpPr/>
            <p:nvPr/>
          </p:nvCxnSpPr>
          <p:spPr>
            <a:xfrm>
              <a:off x="5682552" y="711262"/>
              <a:ext cx="293619" cy="24844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正方形/長方形 21"/>
          <p:cNvSpPr/>
          <p:nvPr/>
        </p:nvSpPr>
        <p:spPr bwMode="auto">
          <a:xfrm>
            <a:off x="3414307" y="5953815"/>
            <a:ext cx="1166957" cy="318549"/>
          </a:xfrm>
          <a:prstGeom prst="rect">
            <a:avLst/>
          </a:prstGeom>
          <a:noFill/>
          <a:ln w="12700">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ja-JP" altLang="en-US" sz="1470" b="1" dirty="0">
              <a:solidFill>
                <a:schemeClr val="bg1"/>
              </a:solidFill>
              <a:latin typeface="+mn-ea"/>
            </a:endParaRPr>
          </a:p>
        </p:txBody>
      </p:sp>
      <p:sp>
        <p:nvSpPr>
          <p:cNvPr id="23" name="正方形/長方形 22"/>
          <p:cNvSpPr/>
          <p:nvPr/>
        </p:nvSpPr>
        <p:spPr bwMode="auto">
          <a:xfrm>
            <a:off x="6187177" y="5980732"/>
            <a:ext cx="1166957" cy="318549"/>
          </a:xfrm>
          <a:prstGeom prst="rect">
            <a:avLst/>
          </a:prstGeom>
          <a:noFill/>
          <a:ln w="12700">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ja-JP" altLang="en-US" sz="1470" b="1" dirty="0">
              <a:solidFill>
                <a:schemeClr val="bg1"/>
              </a:solidFill>
              <a:latin typeface="+mn-ea"/>
            </a:endParaRPr>
          </a:p>
        </p:txBody>
      </p:sp>
      <p:cxnSp>
        <p:nvCxnSpPr>
          <p:cNvPr id="28" name="直線コネクタ 27"/>
          <p:cNvCxnSpPr/>
          <p:nvPr/>
        </p:nvCxnSpPr>
        <p:spPr>
          <a:xfrm>
            <a:off x="744802" y="712351"/>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894777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テキスト ボックス 53"/>
          <p:cNvSpPr txBox="1"/>
          <p:nvPr/>
        </p:nvSpPr>
        <p:spPr>
          <a:xfrm>
            <a:off x="3899161" y="2691282"/>
            <a:ext cx="3238345" cy="3729093"/>
          </a:xfrm>
          <a:prstGeom prst="rect">
            <a:avLst/>
          </a:prstGeom>
          <a:noFill/>
          <a:ln w="12700">
            <a:noFill/>
          </a:ln>
        </p:spPr>
        <p:txBody>
          <a:bodyPr wrap="none" rtlCol="0">
            <a:prstTxWarp prst="textArchDown">
              <a:avLst/>
            </a:prstTxWarp>
            <a:spAutoFit/>
          </a:bodyPr>
          <a:lstStyle/>
          <a:p>
            <a:pPr algn="ctr"/>
            <a:r>
              <a:rPr lang="ja-JP" altLang="en-US" sz="1871" b="1" dirty="0">
                <a:solidFill>
                  <a:schemeClr val="accent2"/>
                </a:solidFill>
                <a:latin typeface="+mn-ea"/>
                <a:cs typeface="メイリオ" panose="020B0604030504040204" pitchFamily="50" charset="-128"/>
              </a:rPr>
              <a:t>　</a:t>
            </a:r>
            <a:r>
              <a:rPr lang="ja-JP" altLang="en-US" sz="1871" b="1" dirty="0">
                <a:latin typeface="+mn-ea"/>
                <a:cs typeface="メイリオ" panose="020B0604030504040204" pitchFamily="50" charset="-128"/>
              </a:rPr>
              <a:t>上手に食品を選ぶ</a:t>
            </a:r>
            <a:r>
              <a:rPr lang="ja-JP" altLang="en-US" sz="1871" b="1" dirty="0">
                <a:solidFill>
                  <a:schemeClr val="accent2"/>
                </a:solidFill>
                <a:latin typeface="+mn-ea"/>
                <a:cs typeface="メイリオ" panose="020B0604030504040204" pitchFamily="50" charset="-128"/>
              </a:rPr>
              <a:t>　</a:t>
            </a:r>
          </a:p>
        </p:txBody>
      </p:sp>
      <p:sp>
        <p:nvSpPr>
          <p:cNvPr id="49" name="テキスト ボックス 48"/>
          <p:cNvSpPr txBox="1"/>
          <p:nvPr/>
        </p:nvSpPr>
        <p:spPr>
          <a:xfrm>
            <a:off x="179906" y="1077978"/>
            <a:ext cx="10332000" cy="2246769"/>
          </a:xfrm>
          <a:prstGeom prst="rect">
            <a:avLst/>
          </a:prstGeom>
          <a:solidFill>
            <a:schemeClr val="accent4">
              <a:lumMod val="20000"/>
              <a:lumOff val="80000"/>
            </a:schemeClr>
          </a:solidFill>
        </p:spPr>
        <p:txBody>
          <a:bodyPr wrap="square" rtlCol="0">
            <a:spAutoFit/>
          </a:bodyPr>
          <a:lstStyle/>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平成</a:t>
            </a:r>
            <a:r>
              <a:rPr lang="en-US" altLang="ja-JP" sz="2000" dirty="0" smtClean="0">
                <a:latin typeface="+mn-ea"/>
                <a:cs typeface="メイリオ" panose="020B0604030504040204" pitchFamily="50" charset="-128"/>
              </a:rPr>
              <a:t>27</a:t>
            </a:r>
            <a:r>
              <a:rPr lang="ja-JP" altLang="en-US" sz="2000" dirty="0" smtClean="0">
                <a:latin typeface="+mn-ea"/>
                <a:cs typeface="メイリオ" panose="020B0604030504040204" pitchFamily="50" charset="-128"/>
              </a:rPr>
              <a:t>年４月１日に食品表示法が施行され、容器包装に入れられた加工食品には栄養成分表示として、熱量、たんぱく質、脂質、炭水化物、ナトリウム（食塩相当量で表示）が必ず表示されることになりました。</a:t>
            </a:r>
            <a:endParaRPr lang="en-US" altLang="ja-JP" sz="2000" dirty="0" smtClean="0">
              <a:latin typeface="+mn-ea"/>
              <a:cs typeface="メイリオ" panose="020B0604030504040204" pitchFamily="50" charset="-128"/>
            </a:endParaRPr>
          </a:p>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これらの５つの項目は、生命の維持に不可欠であるとともに、日本人の主要な生活習慣病と深く関わっています。栄養成分表示は、健康づくりに役立つ重要な情報源になります。</a:t>
            </a:r>
            <a:endParaRPr lang="en-US" altLang="ja-JP" sz="2000" dirty="0" smtClean="0">
              <a:latin typeface="+mn-ea"/>
              <a:cs typeface="メイリオ" panose="020B0604030504040204" pitchFamily="50" charset="-128"/>
            </a:endParaRPr>
          </a:p>
          <a:p>
            <a:pPr marL="261938" indent="-261938">
              <a:buClr>
                <a:schemeClr val="accent5">
                  <a:lumMod val="60000"/>
                  <a:lumOff val="40000"/>
                </a:schemeClr>
              </a:buClr>
              <a:buSzPct val="90000"/>
              <a:buFont typeface="Wingdings" panose="05000000000000000000" pitchFamily="2" charset="2"/>
              <a:buChar char="l"/>
            </a:pPr>
            <a:r>
              <a:rPr lang="ja-JP" altLang="en-US" sz="2000" dirty="0" smtClean="0">
                <a:latin typeface="+mn-ea"/>
                <a:cs typeface="メイリオ" panose="020B0604030504040204" pitchFamily="50" charset="-128"/>
              </a:rPr>
              <a:t>栄養成分表示を見て、上手に食品を選び、必要な栄養素を過不足なく摂取できれば、健康の維持・増進を図ることに役立ちます。</a:t>
            </a:r>
            <a:endParaRPr lang="ja-JP" altLang="en-US" sz="2000" dirty="0">
              <a:latin typeface="+mn-ea"/>
              <a:cs typeface="メイリオ" panose="020B0604030504040204" pitchFamily="50" charset="-128"/>
            </a:endParaRPr>
          </a:p>
        </p:txBody>
      </p:sp>
      <p:grpSp>
        <p:nvGrpSpPr>
          <p:cNvPr id="2" name="グループ化 1"/>
          <p:cNvGrpSpPr/>
          <p:nvPr/>
        </p:nvGrpSpPr>
        <p:grpSpPr>
          <a:xfrm>
            <a:off x="17906" y="178263"/>
            <a:ext cx="10656000" cy="506508"/>
            <a:chOff x="0" y="72129"/>
            <a:chExt cx="10691813" cy="493475"/>
          </a:xfrm>
        </p:grpSpPr>
        <p:sp>
          <p:nvSpPr>
            <p:cNvPr id="8" name="角丸四角形 7"/>
            <p:cNvSpPr/>
            <p:nvPr/>
          </p:nvSpPr>
          <p:spPr>
            <a:xfrm>
              <a:off x="0" y="72129"/>
              <a:ext cx="10691813" cy="49103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71906" y="85832"/>
              <a:ext cx="10548000" cy="479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a:latin typeface="+mn-ea"/>
                </a:rPr>
                <a:t>栄養成分表示を見れば、食品の熱量や栄養素の量が分かります</a:t>
              </a:r>
            </a:p>
          </p:txBody>
        </p:sp>
      </p:grpSp>
      <p:sp>
        <p:nvSpPr>
          <p:cNvPr id="61" name="アーチ 60"/>
          <p:cNvSpPr/>
          <p:nvPr/>
        </p:nvSpPr>
        <p:spPr>
          <a:xfrm flipH="1" flipV="1">
            <a:off x="4703403" y="4863785"/>
            <a:ext cx="1717347" cy="1338497"/>
          </a:xfrm>
          <a:prstGeom prst="blockArc">
            <a:avLst>
              <a:gd name="adj1" fmla="val 10800000"/>
              <a:gd name="adj2" fmla="val 21469108"/>
              <a:gd name="adj3" fmla="val 95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solidFill>
                <a:schemeClr val="tx1"/>
              </a:solidFill>
            </a:endParaRPr>
          </a:p>
        </p:txBody>
      </p:sp>
      <p:sp>
        <p:nvSpPr>
          <p:cNvPr id="62" name="二等辺三角形 61"/>
          <p:cNvSpPr/>
          <p:nvPr/>
        </p:nvSpPr>
        <p:spPr>
          <a:xfrm rot="19260000" flipH="1">
            <a:off x="4463328" y="5491198"/>
            <a:ext cx="630801" cy="23759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p>
        </p:txBody>
      </p:sp>
      <p:sp>
        <p:nvSpPr>
          <p:cNvPr id="59" name="アーチ 58"/>
          <p:cNvSpPr/>
          <p:nvPr/>
        </p:nvSpPr>
        <p:spPr>
          <a:xfrm>
            <a:off x="4640488" y="4598504"/>
            <a:ext cx="1717347" cy="1338497"/>
          </a:xfrm>
          <a:prstGeom prst="blockArc">
            <a:avLst>
              <a:gd name="adj1" fmla="val 10800000"/>
              <a:gd name="adj2" fmla="val 21469108"/>
              <a:gd name="adj3" fmla="val 9586"/>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solidFill>
                <a:schemeClr val="tx1"/>
              </a:solidFill>
            </a:endParaRPr>
          </a:p>
        </p:txBody>
      </p:sp>
      <p:sp>
        <p:nvSpPr>
          <p:cNvPr id="60" name="二等辺三角形 59"/>
          <p:cNvSpPr/>
          <p:nvPr/>
        </p:nvSpPr>
        <p:spPr>
          <a:xfrm rot="19260000" flipV="1">
            <a:off x="5967109" y="5071992"/>
            <a:ext cx="630801" cy="23759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p>
        </p:txBody>
      </p:sp>
      <p:sp>
        <p:nvSpPr>
          <p:cNvPr id="37" name="円弧 36"/>
          <p:cNvSpPr/>
          <p:nvPr/>
        </p:nvSpPr>
        <p:spPr>
          <a:xfrm rot="5760000" flipH="1">
            <a:off x="8633479" y="4902672"/>
            <a:ext cx="1499529" cy="1907697"/>
          </a:xfrm>
          <a:prstGeom prst="arc">
            <a:avLst>
              <a:gd name="adj1" fmla="val 11193028"/>
              <a:gd name="adj2" fmla="val 1646476"/>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808"/>
          </a:p>
        </p:txBody>
      </p:sp>
      <p:sp>
        <p:nvSpPr>
          <p:cNvPr id="39" name="テキスト ボックス 38"/>
          <p:cNvSpPr txBox="1"/>
          <p:nvPr/>
        </p:nvSpPr>
        <p:spPr>
          <a:xfrm>
            <a:off x="3975118" y="4758392"/>
            <a:ext cx="3116110" cy="4099019"/>
          </a:xfrm>
          <a:prstGeom prst="rect">
            <a:avLst/>
          </a:prstGeom>
          <a:noFill/>
          <a:ln w="12700">
            <a:noFill/>
          </a:ln>
        </p:spPr>
        <p:txBody>
          <a:bodyPr wrap="none" rtlCol="0">
            <a:prstTxWarp prst="textArchUp">
              <a:avLst>
                <a:gd name="adj" fmla="val 10157212"/>
              </a:avLst>
            </a:prstTxWarp>
            <a:spAutoFit/>
          </a:bodyPr>
          <a:lstStyle/>
          <a:p>
            <a:pPr algn="ctr"/>
            <a:r>
              <a:rPr lang="ja-JP" altLang="en-US" sz="1871" b="1" dirty="0">
                <a:latin typeface="+mn-ea"/>
                <a:cs typeface="メイリオ" panose="020B0604030504040204" pitchFamily="50" charset="-128"/>
              </a:rPr>
              <a:t>栄養成分の</a:t>
            </a:r>
            <a:r>
              <a:rPr lang="ja-JP" altLang="en-US" sz="1871" b="1" dirty="0" smtClean="0">
                <a:latin typeface="+mn-ea"/>
                <a:cs typeface="メイリオ" panose="020B0604030504040204" pitchFamily="50" charset="-128"/>
              </a:rPr>
              <a:t>量が分かる</a:t>
            </a:r>
            <a:endParaRPr lang="en-US" altLang="ja-JP" sz="1871" b="1" dirty="0">
              <a:latin typeface="+mn-ea"/>
              <a:cs typeface="メイリオ" panose="020B0604030504040204" pitchFamily="50" charset="-128"/>
            </a:endParaRPr>
          </a:p>
          <a:p>
            <a:pPr algn="ctr"/>
            <a:endParaRPr lang="en-US" altLang="ja-JP" sz="1871" b="1" dirty="0">
              <a:latin typeface="+mn-ea"/>
              <a:cs typeface="メイリオ" panose="020B0604030504040204" pitchFamily="50" charset="-128"/>
            </a:endParaRPr>
          </a:p>
        </p:txBody>
      </p:sp>
      <p:sp>
        <p:nvSpPr>
          <p:cNvPr id="41" name="二等辺三角形 40"/>
          <p:cNvSpPr/>
          <p:nvPr/>
        </p:nvSpPr>
        <p:spPr>
          <a:xfrm rot="5460000">
            <a:off x="1328869" y="5592996"/>
            <a:ext cx="431205" cy="36469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8"/>
          </a:p>
        </p:txBody>
      </p:sp>
      <p:sp>
        <p:nvSpPr>
          <p:cNvPr id="43" name="台形 42"/>
          <p:cNvSpPr/>
          <p:nvPr/>
        </p:nvSpPr>
        <p:spPr>
          <a:xfrm>
            <a:off x="1713594" y="4207296"/>
            <a:ext cx="2627598" cy="434387"/>
          </a:xfrm>
          <a:prstGeom prst="trapezoid">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p>
        </p:txBody>
      </p:sp>
      <p:pic>
        <p:nvPicPr>
          <p:cNvPr id="46" name="図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53460" y="4555829"/>
            <a:ext cx="930985" cy="1352690"/>
          </a:xfrm>
          <a:prstGeom prst="rect">
            <a:avLst/>
          </a:prstGeom>
        </p:spPr>
      </p:pic>
      <p:pic>
        <p:nvPicPr>
          <p:cNvPr id="47" name="図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10331" y="4488135"/>
            <a:ext cx="906381" cy="1412673"/>
          </a:xfrm>
          <a:prstGeom prst="rect">
            <a:avLst/>
          </a:prstGeom>
        </p:spPr>
      </p:pic>
      <p:sp>
        <p:nvSpPr>
          <p:cNvPr id="48" name="フローチャート: 端子 47"/>
          <p:cNvSpPr/>
          <p:nvPr/>
        </p:nvSpPr>
        <p:spPr>
          <a:xfrm>
            <a:off x="6293773" y="6280044"/>
            <a:ext cx="2852428" cy="697420"/>
          </a:xfrm>
          <a:prstGeom prst="flowChartTerminator">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183" dirty="0"/>
              <a:t>健康の維持・増進</a:t>
            </a:r>
          </a:p>
        </p:txBody>
      </p:sp>
      <p:sp>
        <p:nvSpPr>
          <p:cNvPr id="50" name="正方形/長方形 49"/>
          <p:cNvSpPr/>
          <p:nvPr/>
        </p:nvSpPr>
        <p:spPr>
          <a:xfrm>
            <a:off x="1724259" y="4650820"/>
            <a:ext cx="2603733" cy="22255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endParaRPr lang="ja-JP" altLang="en-US" sz="2808"/>
          </a:p>
        </p:txBody>
      </p:sp>
      <p:sp>
        <p:nvSpPr>
          <p:cNvPr id="51" name="正方形/長方形 50"/>
          <p:cNvSpPr/>
          <p:nvPr/>
        </p:nvSpPr>
        <p:spPr>
          <a:xfrm>
            <a:off x="1866286" y="4722303"/>
            <a:ext cx="2349104" cy="2112542"/>
          </a:xfrm>
          <a:prstGeom prst="rect">
            <a:avLst/>
          </a:prstGeom>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ctr"/>
            <a:r>
              <a:rPr lang="ja-JP" altLang="en-US" sz="1635" dirty="0">
                <a:latin typeface="+mn-ea"/>
              </a:rPr>
              <a:t>栄養成分表示</a:t>
            </a:r>
            <a:endParaRPr lang="en-US" altLang="ja-JP" sz="1635" dirty="0">
              <a:latin typeface="+mn-ea"/>
            </a:endParaRPr>
          </a:p>
          <a:p>
            <a:pPr algn="ctr"/>
            <a:r>
              <a:rPr lang="en-US" altLang="ja-JP" sz="1635" dirty="0">
                <a:latin typeface="+mn-ea"/>
              </a:rPr>
              <a:t>100</a:t>
            </a:r>
            <a:r>
              <a:rPr lang="ja-JP" altLang="en-US" sz="1635" dirty="0" err="1">
                <a:latin typeface="+mn-ea"/>
              </a:rPr>
              <a:t>ｇ</a:t>
            </a:r>
            <a:r>
              <a:rPr lang="ja-JP" altLang="en-US" sz="1635" dirty="0">
                <a:latin typeface="+mn-ea"/>
              </a:rPr>
              <a:t>当たり</a:t>
            </a:r>
            <a:endParaRPr lang="en-US" altLang="ja-JP" sz="1635" dirty="0">
              <a:latin typeface="+mn-ea"/>
            </a:endParaRPr>
          </a:p>
          <a:p>
            <a:endParaRPr lang="en-US" altLang="ja-JP" sz="1635" dirty="0">
              <a:latin typeface="+mn-ea"/>
            </a:endParaRPr>
          </a:p>
          <a:p>
            <a:r>
              <a:rPr lang="ja-JP" altLang="en-US" sz="1635" dirty="0">
                <a:latin typeface="+mn-ea"/>
              </a:rPr>
              <a:t>熱量</a:t>
            </a:r>
            <a:endParaRPr lang="en-US" altLang="ja-JP" sz="1635" dirty="0">
              <a:latin typeface="+mn-ea"/>
            </a:endParaRPr>
          </a:p>
          <a:p>
            <a:r>
              <a:rPr lang="ja-JP" altLang="en-US" sz="1635" dirty="0">
                <a:latin typeface="+mn-ea"/>
              </a:rPr>
              <a:t>たんぱく質</a:t>
            </a:r>
            <a:endParaRPr lang="en-US" altLang="ja-JP" sz="1635" dirty="0">
              <a:latin typeface="+mn-ea"/>
            </a:endParaRPr>
          </a:p>
          <a:p>
            <a:r>
              <a:rPr lang="ja-JP" altLang="en-US" sz="1635" dirty="0">
                <a:latin typeface="+mn-ea"/>
              </a:rPr>
              <a:t>脂質</a:t>
            </a:r>
            <a:endParaRPr lang="en-US" altLang="ja-JP" sz="1635" dirty="0">
              <a:latin typeface="+mn-ea"/>
            </a:endParaRPr>
          </a:p>
          <a:p>
            <a:r>
              <a:rPr lang="ja-JP" altLang="en-US" sz="1635" dirty="0">
                <a:latin typeface="+mn-ea"/>
              </a:rPr>
              <a:t>炭水化物　　</a:t>
            </a:r>
            <a:endParaRPr lang="en-US" altLang="ja-JP" sz="1635" dirty="0">
              <a:latin typeface="+mn-ea"/>
            </a:endParaRPr>
          </a:p>
          <a:p>
            <a:r>
              <a:rPr lang="ja-JP" altLang="en-US" sz="1635" dirty="0">
                <a:latin typeface="+mn-ea"/>
              </a:rPr>
              <a:t>食塩相当量</a:t>
            </a:r>
          </a:p>
        </p:txBody>
      </p:sp>
      <p:sp>
        <p:nvSpPr>
          <p:cNvPr id="53" name="フローチャート: 端子 52"/>
          <p:cNvSpPr/>
          <p:nvPr/>
        </p:nvSpPr>
        <p:spPr>
          <a:xfrm>
            <a:off x="347309" y="3712618"/>
            <a:ext cx="2856306" cy="694877"/>
          </a:xfrm>
          <a:prstGeom prst="flowChartTerminator">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2183" dirty="0"/>
              <a:t>食品表示法の施行</a:t>
            </a:r>
          </a:p>
        </p:txBody>
      </p:sp>
      <p:sp>
        <p:nvSpPr>
          <p:cNvPr id="55" name="二等辺三角形 54"/>
          <p:cNvSpPr/>
          <p:nvPr/>
        </p:nvSpPr>
        <p:spPr>
          <a:xfrm rot="16140000" flipH="1">
            <a:off x="9190174" y="6434644"/>
            <a:ext cx="345066" cy="34722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808"/>
          </a:p>
        </p:txBody>
      </p:sp>
      <p:sp>
        <p:nvSpPr>
          <p:cNvPr id="56" name="円弧 55"/>
          <p:cNvSpPr/>
          <p:nvPr/>
        </p:nvSpPr>
        <p:spPr>
          <a:xfrm rot="15840000">
            <a:off x="776593" y="4074538"/>
            <a:ext cx="1414141" cy="2080866"/>
          </a:xfrm>
          <a:prstGeom prst="arc">
            <a:avLst>
              <a:gd name="adj1" fmla="val 11331537"/>
              <a:gd name="adj2" fmla="val 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808"/>
          </a:p>
        </p:txBody>
      </p:sp>
      <p:sp>
        <p:nvSpPr>
          <p:cNvPr id="57" name="テキスト ボックス 56"/>
          <p:cNvSpPr txBox="1"/>
          <p:nvPr/>
        </p:nvSpPr>
        <p:spPr>
          <a:xfrm>
            <a:off x="8568165" y="5357231"/>
            <a:ext cx="1687428" cy="956031"/>
          </a:xfrm>
          <a:prstGeom prst="rect">
            <a:avLst/>
          </a:prstGeom>
          <a:noFill/>
        </p:spPr>
        <p:txBody>
          <a:bodyPr wrap="square" rtlCol="0">
            <a:spAutoFit/>
          </a:bodyPr>
          <a:lstStyle/>
          <a:p>
            <a:r>
              <a:rPr lang="ja-JP" altLang="en-US" sz="1871" dirty="0">
                <a:latin typeface="+mn-ea"/>
              </a:rPr>
              <a:t>必要な</a:t>
            </a:r>
            <a:r>
              <a:rPr lang="ja-JP" altLang="en-US" sz="1871" dirty="0" smtClean="0">
                <a:latin typeface="+mn-ea"/>
              </a:rPr>
              <a:t>栄養素</a:t>
            </a:r>
            <a:endParaRPr lang="en-US" altLang="ja-JP" sz="1871" dirty="0" smtClean="0">
              <a:latin typeface="+mn-ea"/>
            </a:endParaRPr>
          </a:p>
          <a:p>
            <a:r>
              <a:rPr lang="ja-JP" altLang="en-US" sz="1871" dirty="0" smtClean="0">
                <a:latin typeface="+mn-ea"/>
              </a:rPr>
              <a:t>を</a:t>
            </a:r>
            <a:r>
              <a:rPr lang="ja-JP" altLang="en-US" sz="1871" dirty="0">
                <a:latin typeface="+mn-ea"/>
              </a:rPr>
              <a:t>過不足なく</a:t>
            </a:r>
            <a:endParaRPr lang="en-US" altLang="ja-JP" sz="1871" dirty="0">
              <a:latin typeface="+mn-ea"/>
            </a:endParaRPr>
          </a:p>
          <a:p>
            <a:r>
              <a:rPr lang="ja-JP" altLang="en-US" sz="1871" dirty="0">
                <a:latin typeface="+mn-ea"/>
              </a:rPr>
              <a:t>摂取</a:t>
            </a:r>
          </a:p>
        </p:txBody>
      </p:sp>
      <p:sp>
        <p:nvSpPr>
          <p:cNvPr id="58" name="テキスト ボックス 57"/>
          <p:cNvSpPr txBox="1"/>
          <p:nvPr/>
        </p:nvSpPr>
        <p:spPr>
          <a:xfrm>
            <a:off x="598342" y="4623982"/>
            <a:ext cx="1800753" cy="956031"/>
          </a:xfrm>
          <a:prstGeom prst="rect">
            <a:avLst/>
          </a:prstGeom>
          <a:noFill/>
        </p:spPr>
        <p:txBody>
          <a:bodyPr wrap="square" rtlCol="0">
            <a:spAutoFit/>
          </a:bodyPr>
          <a:lstStyle/>
          <a:p>
            <a:r>
              <a:rPr lang="ja-JP" altLang="en-US" sz="1871" dirty="0">
                <a:latin typeface="+mn-ea"/>
              </a:rPr>
              <a:t>栄養成分</a:t>
            </a:r>
            <a:endParaRPr lang="en-US" altLang="ja-JP" sz="1871" dirty="0">
              <a:latin typeface="+mn-ea"/>
            </a:endParaRPr>
          </a:p>
          <a:p>
            <a:r>
              <a:rPr lang="ja-JP" altLang="en-US" sz="1871" dirty="0">
                <a:latin typeface="+mn-ea"/>
              </a:rPr>
              <a:t>表示を</a:t>
            </a:r>
            <a:endParaRPr lang="en-US" altLang="ja-JP" sz="1871" dirty="0">
              <a:latin typeface="+mn-ea"/>
            </a:endParaRPr>
          </a:p>
          <a:p>
            <a:r>
              <a:rPr lang="ja-JP" altLang="en-US" sz="1871" dirty="0">
                <a:latin typeface="+mn-ea"/>
              </a:rPr>
              <a:t>義務化</a:t>
            </a:r>
          </a:p>
        </p:txBody>
      </p:sp>
      <p:cxnSp>
        <p:nvCxnSpPr>
          <p:cNvPr id="45" name="直線コネクタ 44"/>
          <p:cNvCxnSpPr/>
          <p:nvPr/>
        </p:nvCxnSpPr>
        <p:spPr>
          <a:xfrm>
            <a:off x="1871833" y="5373161"/>
            <a:ext cx="2338462" cy="712"/>
          </a:xfrm>
          <a:prstGeom prst="line">
            <a:avLst/>
          </a:prstGeom>
        </p:spPr>
        <p:style>
          <a:lnRef idx="1">
            <a:schemeClr val="dk1"/>
          </a:lnRef>
          <a:fillRef idx="0">
            <a:schemeClr val="dk1"/>
          </a:fillRef>
          <a:effectRef idx="0">
            <a:schemeClr val="dk1"/>
          </a:effectRef>
          <a:fontRef idx="minor">
            <a:schemeClr val="tx1"/>
          </a:fontRef>
        </p:style>
      </p:cxnSp>
      <p:sp>
        <p:nvSpPr>
          <p:cNvPr id="36" name="正方形/長方形 35"/>
          <p:cNvSpPr/>
          <p:nvPr/>
        </p:nvSpPr>
        <p:spPr>
          <a:xfrm>
            <a:off x="3316968" y="5373161"/>
            <a:ext cx="877807" cy="1530920"/>
          </a:xfrm>
          <a:prstGeom prst="rect">
            <a:avLst/>
          </a:prstGeom>
          <a:noFill/>
          <a:ln>
            <a:noFill/>
          </a:ln>
        </p:spPr>
        <p:style>
          <a:lnRef idx="2">
            <a:schemeClr val="accent5"/>
          </a:lnRef>
          <a:fillRef idx="1">
            <a:schemeClr val="lt1"/>
          </a:fillRef>
          <a:effectRef idx="0">
            <a:schemeClr val="accent5"/>
          </a:effectRef>
          <a:fontRef idx="minor">
            <a:schemeClr val="dk1"/>
          </a:fontRef>
        </p:style>
        <p:txBody>
          <a:bodyPr rot="0" spcFirstLastPara="0" vertOverflow="overflow" horzOverflow="overflow" vert="horz" wrap="square" lIns="142558" tIns="71279" rIns="142558" bIns="71279" numCol="1" spcCol="0" rtlCol="0" fromWordArt="0" anchor="ctr" anchorCtr="0" forceAA="0" compatLnSpc="1">
            <a:prstTxWarp prst="textNoShape">
              <a:avLst/>
            </a:prstTxWarp>
            <a:noAutofit/>
          </a:bodyPr>
          <a:lstStyle/>
          <a:p>
            <a:pPr algn="r"/>
            <a:r>
              <a:rPr lang="ja-JP" altLang="en-US" sz="1635" dirty="0">
                <a:latin typeface="+mn-ea"/>
              </a:rPr>
              <a:t>○</a:t>
            </a:r>
            <a:r>
              <a:rPr lang="en-US" altLang="ja-JP" sz="1635" dirty="0">
                <a:latin typeface="+mn-ea"/>
              </a:rPr>
              <a:t>kcal</a:t>
            </a:r>
          </a:p>
          <a:p>
            <a:pPr algn="r"/>
            <a:r>
              <a:rPr lang="ja-JP" altLang="en-US" sz="1635" dirty="0">
                <a:latin typeface="+mn-ea"/>
              </a:rPr>
              <a:t>○ｇ</a:t>
            </a:r>
            <a:endParaRPr lang="en-US" altLang="ja-JP" sz="1635" dirty="0">
              <a:latin typeface="+mn-ea"/>
            </a:endParaRPr>
          </a:p>
          <a:p>
            <a:pPr algn="r"/>
            <a:r>
              <a:rPr lang="ja-JP" altLang="en-US" sz="1635" dirty="0">
                <a:latin typeface="+mn-ea"/>
              </a:rPr>
              <a:t>○ｇ</a:t>
            </a:r>
            <a:endParaRPr lang="en-US" altLang="ja-JP" sz="1635" dirty="0">
              <a:latin typeface="+mn-ea"/>
            </a:endParaRPr>
          </a:p>
          <a:p>
            <a:pPr algn="r"/>
            <a:r>
              <a:rPr lang="ja-JP" altLang="en-US" sz="1635" dirty="0">
                <a:latin typeface="+mn-ea"/>
              </a:rPr>
              <a:t>○ｇ　　</a:t>
            </a:r>
            <a:endParaRPr lang="en-US" altLang="ja-JP" sz="1635" dirty="0">
              <a:latin typeface="+mn-ea"/>
            </a:endParaRPr>
          </a:p>
          <a:p>
            <a:pPr algn="r"/>
            <a:r>
              <a:rPr lang="ja-JP" altLang="en-US" sz="1635" dirty="0">
                <a:latin typeface="+mn-ea"/>
              </a:rPr>
              <a:t>○ｇ</a:t>
            </a:r>
          </a:p>
        </p:txBody>
      </p:sp>
    </p:spTree>
    <p:extLst>
      <p:ext uri="{BB962C8B-B14F-4D97-AF65-F5344CB8AC3E}">
        <p14:creationId xmlns:p14="http://schemas.microsoft.com/office/powerpoint/2010/main" val="380987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正方形/長方形 53"/>
          <p:cNvSpPr/>
          <p:nvPr/>
        </p:nvSpPr>
        <p:spPr>
          <a:xfrm>
            <a:off x="868888" y="1526429"/>
            <a:ext cx="8954037" cy="560749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80" dirty="0"/>
          </a:p>
        </p:txBody>
      </p:sp>
      <p:sp>
        <p:nvSpPr>
          <p:cNvPr id="55" name="フローチャート: 端子 54"/>
          <p:cNvSpPr/>
          <p:nvPr/>
        </p:nvSpPr>
        <p:spPr>
          <a:xfrm>
            <a:off x="5084276" y="5325047"/>
            <a:ext cx="1693457" cy="781996"/>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80" dirty="0"/>
              <a:t>高血圧</a:t>
            </a:r>
          </a:p>
        </p:txBody>
      </p:sp>
      <p:sp>
        <p:nvSpPr>
          <p:cNvPr id="57" name="フローチャート: 端子 56"/>
          <p:cNvSpPr/>
          <p:nvPr/>
        </p:nvSpPr>
        <p:spPr>
          <a:xfrm>
            <a:off x="5071081" y="4311405"/>
            <a:ext cx="1028456" cy="774911"/>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t>高血糖</a:t>
            </a:r>
          </a:p>
        </p:txBody>
      </p:sp>
      <p:sp>
        <p:nvSpPr>
          <p:cNvPr id="58" name="フローチャート: 端子 57"/>
          <p:cNvSpPr/>
          <p:nvPr/>
        </p:nvSpPr>
        <p:spPr>
          <a:xfrm>
            <a:off x="5085142" y="3192669"/>
            <a:ext cx="2232757" cy="893830"/>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80" dirty="0"/>
          </a:p>
        </p:txBody>
      </p:sp>
      <p:sp>
        <p:nvSpPr>
          <p:cNvPr id="59" name="フローチャート: 端子 58"/>
          <p:cNvSpPr/>
          <p:nvPr/>
        </p:nvSpPr>
        <p:spPr>
          <a:xfrm>
            <a:off x="7879528" y="3472040"/>
            <a:ext cx="1726727" cy="2529561"/>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1890" dirty="0">
              <a:latin typeface="+mn-ea"/>
            </a:endParaRPr>
          </a:p>
          <a:p>
            <a:pPr algn="ctr"/>
            <a:endParaRPr lang="en-US" altLang="ja-JP" sz="1890" dirty="0">
              <a:latin typeface="+mn-ea"/>
            </a:endParaRPr>
          </a:p>
          <a:p>
            <a:pPr algn="ctr"/>
            <a:r>
              <a:rPr lang="ja-JP" altLang="en-US" sz="1890" dirty="0">
                <a:latin typeface="+mn-ea"/>
              </a:rPr>
              <a:t>脳血管疾患</a:t>
            </a:r>
            <a:endParaRPr lang="en-US" altLang="ja-JP" sz="1890" dirty="0">
              <a:latin typeface="+mn-ea"/>
            </a:endParaRPr>
          </a:p>
          <a:p>
            <a:pPr algn="ctr"/>
            <a:endParaRPr lang="en-US" altLang="ja-JP" sz="1890" dirty="0">
              <a:latin typeface="+mn-ea"/>
            </a:endParaRPr>
          </a:p>
          <a:p>
            <a:pPr algn="ctr"/>
            <a:r>
              <a:rPr lang="ja-JP" altLang="en-US" sz="1890" dirty="0">
                <a:latin typeface="+mn-ea"/>
              </a:rPr>
              <a:t>心疾患</a:t>
            </a:r>
            <a:endParaRPr lang="en-US" altLang="ja-JP" sz="1890" dirty="0">
              <a:latin typeface="+mn-ea"/>
            </a:endParaRPr>
          </a:p>
          <a:p>
            <a:pPr algn="ctr"/>
            <a:r>
              <a:rPr lang="ja-JP" altLang="en-US" sz="1680" dirty="0">
                <a:latin typeface="+mn-ea"/>
              </a:rPr>
              <a:t>（心筋梗塞等）</a:t>
            </a:r>
            <a:endParaRPr lang="en-US" altLang="ja-JP" sz="1680" dirty="0">
              <a:latin typeface="+mn-ea"/>
            </a:endParaRPr>
          </a:p>
          <a:p>
            <a:pPr algn="ctr"/>
            <a:endParaRPr lang="en-US" altLang="ja-JP" sz="1890" dirty="0">
              <a:latin typeface="+mn-ea"/>
            </a:endParaRPr>
          </a:p>
          <a:p>
            <a:pPr algn="ctr"/>
            <a:endParaRPr lang="en-US" altLang="ja-JP" sz="1890" dirty="0">
              <a:latin typeface="+mn-ea"/>
            </a:endParaRPr>
          </a:p>
          <a:p>
            <a:pPr algn="ctr"/>
            <a:r>
              <a:rPr lang="ja-JP" altLang="en-US" sz="1890" dirty="0">
                <a:latin typeface="+mn-ea"/>
              </a:rPr>
              <a:t>慢性腎臓病</a:t>
            </a:r>
            <a:endParaRPr lang="en-US" altLang="ja-JP" sz="1890" dirty="0">
              <a:latin typeface="+mn-ea"/>
            </a:endParaRPr>
          </a:p>
          <a:p>
            <a:pPr algn="ctr"/>
            <a:r>
              <a:rPr lang="ja-JP" altLang="en-US" sz="1890" dirty="0">
                <a:latin typeface="+mn-ea"/>
              </a:rPr>
              <a:t>　　　　　</a:t>
            </a:r>
            <a:endParaRPr lang="en-US" altLang="ja-JP" sz="1890" dirty="0">
              <a:latin typeface="+mn-ea"/>
            </a:endParaRPr>
          </a:p>
          <a:p>
            <a:pPr algn="ctr"/>
            <a:r>
              <a:rPr lang="ja-JP" altLang="en-US" sz="1890" dirty="0">
                <a:latin typeface="+mn-ea"/>
              </a:rPr>
              <a:t>　</a:t>
            </a:r>
          </a:p>
        </p:txBody>
      </p:sp>
      <p:cxnSp>
        <p:nvCxnSpPr>
          <p:cNvPr id="61" name="直線矢印コネクタ 60"/>
          <p:cNvCxnSpPr/>
          <p:nvPr/>
        </p:nvCxnSpPr>
        <p:spPr>
          <a:xfrm flipV="1">
            <a:off x="2524023" y="2369381"/>
            <a:ext cx="0" cy="344223"/>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2" name="フローチャート: 端子 61"/>
          <p:cNvSpPr/>
          <p:nvPr/>
        </p:nvSpPr>
        <p:spPr>
          <a:xfrm>
            <a:off x="6370157" y="4321674"/>
            <a:ext cx="1120679" cy="756757"/>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t>糖尿病</a:t>
            </a:r>
          </a:p>
        </p:txBody>
      </p:sp>
      <p:sp>
        <p:nvSpPr>
          <p:cNvPr id="63" name="フローチャート: 端子 62"/>
          <p:cNvSpPr/>
          <p:nvPr/>
        </p:nvSpPr>
        <p:spPr>
          <a:xfrm>
            <a:off x="3564644" y="1915248"/>
            <a:ext cx="1478566" cy="1078070"/>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890" dirty="0"/>
              <a:t>肥満</a:t>
            </a:r>
          </a:p>
        </p:txBody>
      </p:sp>
      <p:sp>
        <p:nvSpPr>
          <p:cNvPr id="64" name="角丸四角形 63"/>
          <p:cNvSpPr/>
          <p:nvPr/>
        </p:nvSpPr>
        <p:spPr>
          <a:xfrm>
            <a:off x="5319469" y="3652368"/>
            <a:ext cx="1804085" cy="286381"/>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lnSpc>
                <a:spcPts val="1119"/>
              </a:lnSpc>
              <a:spcBef>
                <a:spcPts val="840"/>
              </a:spcBef>
            </a:pPr>
            <a:r>
              <a:rPr lang="ja-JP" altLang="en-US" sz="1365" dirty="0">
                <a:latin typeface="+mn-ea"/>
              </a:rPr>
              <a:t>高</a:t>
            </a:r>
            <a:r>
              <a:rPr lang="en-US" altLang="ja-JP" sz="1365" dirty="0">
                <a:latin typeface="+mn-ea"/>
              </a:rPr>
              <a:t>LDL</a:t>
            </a:r>
            <a:r>
              <a:rPr lang="ja-JP" altLang="en-US" sz="1365" dirty="0">
                <a:latin typeface="+mn-ea"/>
              </a:rPr>
              <a:t>ｺﾚｽﾃﾛｰﾙ血症</a:t>
            </a:r>
          </a:p>
        </p:txBody>
      </p:sp>
      <p:sp>
        <p:nvSpPr>
          <p:cNvPr id="65" name="角丸四角形 64"/>
          <p:cNvSpPr/>
          <p:nvPr/>
        </p:nvSpPr>
        <p:spPr>
          <a:xfrm>
            <a:off x="1109060" y="1853858"/>
            <a:ext cx="2122244" cy="515523"/>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90" dirty="0">
                <a:latin typeface="+mj-ea"/>
              </a:rPr>
              <a:t>エネルギー</a:t>
            </a:r>
          </a:p>
        </p:txBody>
      </p:sp>
      <p:sp>
        <p:nvSpPr>
          <p:cNvPr id="66" name="角丸四角形 65"/>
          <p:cNvSpPr/>
          <p:nvPr/>
        </p:nvSpPr>
        <p:spPr>
          <a:xfrm>
            <a:off x="1368856" y="2646745"/>
            <a:ext cx="1629907" cy="351747"/>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90" dirty="0">
                <a:latin typeface="+mj-ea"/>
              </a:rPr>
              <a:t>たんぱく質</a:t>
            </a:r>
          </a:p>
        </p:txBody>
      </p:sp>
      <p:sp>
        <p:nvSpPr>
          <p:cNvPr id="68" name="角丸四角形 67"/>
          <p:cNvSpPr/>
          <p:nvPr/>
        </p:nvSpPr>
        <p:spPr>
          <a:xfrm>
            <a:off x="1368856" y="4216793"/>
            <a:ext cx="1615653" cy="963423"/>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80" dirty="0">
              <a:latin typeface="+mj-ea"/>
            </a:endParaRPr>
          </a:p>
        </p:txBody>
      </p:sp>
      <p:sp>
        <p:nvSpPr>
          <p:cNvPr id="69" name="テキスト ボックス 68"/>
          <p:cNvSpPr txBox="1"/>
          <p:nvPr/>
        </p:nvSpPr>
        <p:spPr>
          <a:xfrm>
            <a:off x="1430836" y="4204776"/>
            <a:ext cx="1439229" cy="383182"/>
          </a:xfrm>
          <a:prstGeom prst="rect">
            <a:avLst/>
          </a:prstGeom>
          <a:noFill/>
        </p:spPr>
        <p:txBody>
          <a:bodyPr wrap="square" rtlCol="0">
            <a:spAutoFit/>
          </a:bodyPr>
          <a:lstStyle/>
          <a:p>
            <a:pPr algn="ctr"/>
            <a:r>
              <a:rPr lang="ja-JP" altLang="en-US" sz="1890" dirty="0">
                <a:latin typeface="+mj-ea"/>
              </a:rPr>
              <a:t>炭水化物</a:t>
            </a:r>
            <a:endParaRPr lang="en-US" altLang="ja-JP" sz="1890" dirty="0">
              <a:latin typeface="+mj-ea"/>
            </a:endParaRPr>
          </a:p>
        </p:txBody>
      </p:sp>
      <p:sp>
        <p:nvSpPr>
          <p:cNvPr id="78" name="角丸四角形 77"/>
          <p:cNvSpPr/>
          <p:nvPr/>
        </p:nvSpPr>
        <p:spPr>
          <a:xfrm>
            <a:off x="1777826" y="4555176"/>
            <a:ext cx="1069145" cy="252176"/>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t>糖</a:t>
            </a:r>
          </a:p>
        </p:txBody>
      </p:sp>
      <p:sp>
        <p:nvSpPr>
          <p:cNvPr id="80" name="角丸四角形 79"/>
          <p:cNvSpPr/>
          <p:nvPr/>
        </p:nvSpPr>
        <p:spPr>
          <a:xfrm>
            <a:off x="1780015" y="4870217"/>
            <a:ext cx="1079478" cy="240133"/>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t>食物繊維</a:t>
            </a:r>
          </a:p>
        </p:txBody>
      </p:sp>
      <p:sp>
        <p:nvSpPr>
          <p:cNvPr id="83" name="角丸四角形 82"/>
          <p:cNvSpPr/>
          <p:nvPr/>
        </p:nvSpPr>
        <p:spPr>
          <a:xfrm>
            <a:off x="1210921" y="5468457"/>
            <a:ext cx="1848905" cy="472469"/>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890" dirty="0">
                <a:latin typeface="+mj-ea"/>
              </a:rPr>
              <a:t>ナトリウム</a:t>
            </a:r>
          </a:p>
        </p:txBody>
      </p:sp>
      <p:cxnSp>
        <p:nvCxnSpPr>
          <p:cNvPr id="85" name="直線矢印コネクタ 84"/>
          <p:cNvCxnSpPr/>
          <p:nvPr/>
        </p:nvCxnSpPr>
        <p:spPr>
          <a:xfrm>
            <a:off x="2846972" y="4695279"/>
            <a:ext cx="2250167" cy="70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p:nvPr/>
        </p:nvCxnSpPr>
        <p:spPr>
          <a:xfrm>
            <a:off x="4225777" y="4459479"/>
            <a:ext cx="869757" cy="33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p:nvPr/>
        </p:nvCxnSpPr>
        <p:spPr>
          <a:xfrm>
            <a:off x="3043539" y="5805621"/>
            <a:ext cx="2000024" cy="3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p:nvPr/>
        </p:nvCxnSpPr>
        <p:spPr>
          <a:xfrm flipV="1">
            <a:off x="2859268" y="4993067"/>
            <a:ext cx="2260769" cy="8781"/>
          </a:xfrm>
          <a:prstGeom prst="straightConnector1">
            <a:avLst/>
          </a:prstGeom>
          <a:ln w="28575">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91" name="直線矢印コネクタ 90"/>
          <p:cNvCxnSpPr>
            <a:cxnSpLocks/>
            <a:stCxn id="58" idx="3"/>
          </p:cNvCxnSpPr>
          <p:nvPr/>
        </p:nvCxnSpPr>
        <p:spPr>
          <a:xfrm>
            <a:off x="7317899" y="3639584"/>
            <a:ext cx="459807" cy="69059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2" name="直線矢印コネクタ 91"/>
          <p:cNvCxnSpPr>
            <a:cxnSpLocks/>
            <a:stCxn id="55" idx="3"/>
          </p:cNvCxnSpPr>
          <p:nvPr/>
        </p:nvCxnSpPr>
        <p:spPr>
          <a:xfrm flipV="1">
            <a:off x="6777734" y="4920967"/>
            <a:ext cx="1001019" cy="7950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4" name="直線矢印コネクタ 93"/>
          <p:cNvCxnSpPr>
            <a:cxnSpLocks/>
            <a:stCxn id="62" idx="3"/>
          </p:cNvCxnSpPr>
          <p:nvPr/>
        </p:nvCxnSpPr>
        <p:spPr>
          <a:xfrm flipV="1">
            <a:off x="7490836" y="4698860"/>
            <a:ext cx="286870" cy="11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5" name="直線矢印コネクタ 94"/>
          <p:cNvCxnSpPr>
            <a:stCxn id="57" idx="3"/>
            <a:endCxn id="62" idx="1"/>
          </p:cNvCxnSpPr>
          <p:nvPr/>
        </p:nvCxnSpPr>
        <p:spPr>
          <a:xfrm>
            <a:off x="6099537" y="4698860"/>
            <a:ext cx="270620" cy="119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a:off x="3231304" y="2171695"/>
            <a:ext cx="380559" cy="866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a:xfrm flipH="1">
            <a:off x="4229800" y="2998492"/>
            <a:ext cx="2063" cy="1476444"/>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02" name="直線コネクタ 101"/>
          <p:cNvCxnSpPr/>
          <p:nvPr/>
        </p:nvCxnSpPr>
        <p:spPr>
          <a:xfrm flipV="1">
            <a:off x="1250297" y="4750046"/>
            <a:ext cx="96031" cy="3124"/>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cxnSp>
        <p:nvCxnSpPr>
          <p:cNvPr id="103" name="直線コネクタ 102"/>
          <p:cNvCxnSpPr/>
          <p:nvPr/>
        </p:nvCxnSpPr>
        <p:spPr>
          <a:xfrm>
            <a:off x="2963440" y="3393451"/>
            <a:ext cx="126321" cy="3044"/>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cxnSp>
        <p:nvCxnSpPr>
          <p:cNvPr id="104" name="直線矢印コネクタ 103"/>
          <p:cNvCxnSpPr/>
          <p:nvPr/>
        </p:nvCxnSpPr>
        <p:spPr>
          <a:xfrm flipV="1">
            <a:off x="1262040" y="2369381"/>
            <a:ext cx="15816" cy="2381171"/>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flipV="1">
            <a:off x="5024984" y="2454284"/>
            <a:ext cx="1153476" cy="2262"/>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06" name="直線矢印コネクタ 105"/>
          <p:cNvCxnSpPr/>
          <p:nvPr/>
        </p:nvCxnSpPr>
        <p:spPr>
          <a:xfrm>
            <a:off x="6165856" y="2448108"/>
            <a:ext cx="0" cy="72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テキスト ボックス 106"/>
          <p:cNvSpPr txBox="1"/>
          <p:nvPr/>
        </p:nvSpPr>
        <p:spPr>
          <a:xfrm>
            <a:off x="5456701" y="3286401"/>
            <a:ext cx="1493007" cy="383182"/>
          </a:xfrm>
          <a:prstGeom prst="rect">
            <a:avLst/>
          </a:prstGeom>
          <a:noFill/>
        </p:spPr>
        <p:txBody>
          <a:bodyPr wrap="square" rtlCol="0">
            <a:spAutoFit/>
          </a:bodyPr>
          <a:lstStyle/>
          <a:p>
            <a:r>
              <a:rPr lang="ja-JP" altLang="en-US" sz="1890" dirty="0"/>
              <a:t>脂質異常症</a:t>
            </a:r>
          </a:p>
        </p:txBody>
      </p:sp>
      <p:cxnSp>
        <p:nvCxnSpPr>
          <p:cNvPr id="110" name="直線矢印コネクタ 109"/>
          <p:cNvCxnSpPr/>
          <p:nvPr/>
        </p:nvCxnSpPr>
        <p:spPr>
          <a:xfrm flipV="1">
            <a:off x="3104442" y="2366034"/>
            <a:ext cx="8534" cy="1030765"/>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11" name="角丸四角形 110"/>
          <p:cNvSpPr/>
          <p:nvPr/>
        </p:nvSpPr>
        <p:spPr>
          <a:xfrm>
            <a:off x="1352773" y="3220522"/>
            <a:ext cx="1614347" cy="802310"/>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80" dirty="0">
              <a:latin typeface="+mj-ea"/>
            </a:endParaRPr>
          </a:p>
        </p:txBody>
      </p:sp>
      <p:sp>
        <p:nvSpPr>
          <p:cNvPr id="112" name="角丸四角形 111"/>
          <p:cNvSpPr/>
          <p:nvPr/>
        </p:nvSpPr>
        <p:spPr>
          <a:xfrm>
            <a:off x="1493395" y="3638904"/>
            <a:ext cx="1353577" cy="289360"/>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1680" dirty="0"/>
              <a:t>飽和脂肪酸</a:t>
            </a:r>
          </a:p>
        </p:txBody>
      </p:sp>
      <p:sp>
        <p:nvSpPr>
          <p:cNvPr id="113" name="テキスト ボックス 112"/>
          <p:cNvSpPr txBox="1"/>
          <p:nvPr/>
        </p:nvSpPr>
        <p:spPr>
          <a:xfrm>
            <a:off x="1763369" y="3248731"/>
            <a:ext cx="744009" cy="383182"/>
          </a:xfrm>
          <a:prstGeom prst="rect">
            <a:avLst/>
          </a:prstGeom>
          <a:noFill/>
        </p:spPr>
        <p:txBody>
          <a:bodyPr wrap="square" rtlCol="0">
            <a:spAutoFit/>
          </a:bodyPr>
          <a:lstStyle/>
          <a:p>
            <a:r>
              <a:rPr lang="ja-JP" altLang="en-US" sz="1890" dirty="0"/>
              <a:t>脂質</a:t>
            </a:r>
          </a:p>
        </p:txBody>
      </p:sp>
      <p:cxnSp>
        <p:nvCxnSpPr>
          <p:cNvPr id="114" name="直線矢印コネクタ 113"/>
          <p:cNvCxnSpPr/>
          <p:nvPr/>
        </p:nvCxnSpPr>
        <p:spPr>
          <a:xfrm>
            <a:off x="1728679" y="6392292"/>
            <a:ext cx="31871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5" name="角丸四角形 114"/>
          <p:cNvSpPr/>
          <p:nvPr/>
        </p:nvSpPr>
        <p:spPr>
          <a:xfrm>
            <a:off x="1368855" y="6332866"/>
            <a:ext cx="348851" cy="118857"/>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80" dirty="0">
              <a:latin typeface="+mj-ea"/>
            </a:endParaRPr>
          </a:p>
        </p:txBody>
      </p:sp>
      <p:sp>
        <p:nvSpPr>
          <p:cNvPr id="116" name="テキスト ボックス 115"/>
          <p:cNvSpPr txBox="1"/>
          <p:nvPr/>
        </p:nvSpPr>
        <p:spPr>
          <a:xfrm>
            <a:off x="2025457" y="6267687"/>
            <a:ext cx="1613633" cy="318549"/>
          </a:xfrm>
          <a:prstGeom prst="rect">
            <a:avLst/>
          </a:prstGeom>
          <a:noFill/>
        </p:spPr>
        <p:txBody>
          <a:bodyPr wrap="square" rtlCol="0">
            <a:spAutoFit/>
          </a:bodyPr>
          <a:lstStyle/>
          <a:p>
            <a:r>
              <a:rPr lang="ja-JP" altLang="en-US" sz="1470" dirty="0"/>
              <a:t>過剰摂取が影響</a:t>
            </a:r>
          </a:p>
        </p:txBody>
      </p:sp>
      <p:cxnSp>
        <p:nvCxnSpPr>
          <p:cNvPr id="118" name="直線矢印コネクタ 117"/>
          <p:cNvCxnSpPr/>
          <p:nvPr/>
        </p:nvCxnSpPr>
        <p:spPr>
          <a:xfrm>
            <a:off x="3883085" y="6392292"/>
            <a:ext cx="318710" cy="0"/>
          </a:xfrm>
          <a:prstGeom prst="straightConnector1">
            <a:avLst/>
          </a:prstGeom>
          <a:ln w="1905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19" name="角丸四角形 118"/>
          <p:cNvSpPr/>
          <p:nvPr/>
        </p:nvSpPr>
        <p:spPr>
          <a:xfrm>
            <a:off x="3523261" y="6332866"/>
            <a:ext cx="348851" cy="118857"/>
          </a:xfrm>
          <a:prstGeom prst="roundRect">
            <a:avLst/>
          </a:prstGeom>
          <a:ln w="28575">
            <a:solidFill>
              <a:schemeClr val="accent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ja-JP" altLang="en-US" sz="1680" dirty="0">
              <a:latin typeface="+mj-ea"/>
            </a:endParaRPr>
          </a:p>
        </p:txBody>
      </p:sp>
      <p:sp>
        <p:nvSpPr>
          <p:cNvPr id="120" name="テキスト ボックス 119"/>
          <p:cNvSpPr txBox="1"/>
          <p:nvPr/>
        </p:nvSpPr>
        <p:spPr>
          <a:xfrm>
            <a:off x="4143335" y="6276325"/>
            <a:ext cx="2226823" cy="318549"/>
          </a:xfrm>
          <a:prstGeom prst="rect">
            <a:avLst/>
          </a:prstGeom>
          <a:noFill/>
        </p:spPr>
        <p:txBody>
          <a:bodyPr wrap="square" rtlCol="0">
            <a:spAutoFit/>
          </a:bodyPr>
          <a:lstStyle/>
          <a:p>
            <a:r>
              <a:rPr lang="ja-JP" altLang="en-US" sz="1470" dirty="0"/>
              <a:t>十分な摂取がリスク低減</a:t>
            </a:r>
          </a:p>
        </p:txBody>
      </p:sp>
      <p:cxnSp>
        <p:nvCxnSpPr>
          <p:cNvPr id="122" name="直線矢印コネクタ 121"/>
          <p:cNvCxnSpPr/>
          <p:nvPr/>
        </p:nvCxnSpPr>
        <p:spPr>
          <a:xfrm flipV="1">
            <a:off x="2859268" y="3805567"/>
            <a:ext cx="2463250" cy="82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4" name="テキスト ボックス 123"/>
          <p:cNvSpPr txBox="1"/>
          <p:nvPr/>
        </p:nvSpPr>
        <p:spPr>
          <a:xfrm>
            <a:off x="3640868" y="6719405"/>
            <a:ext cx="6182056" cy="286232"/>
          </a:xfrm>
          <a:prstGeom prst="rect">
            <a:avLst/>
          </a:prstGeom>
          <a:noFill/>
        </p:spPr>
        <p:txBody>
          <a:bodyPr wrap="square" rtlCol="0">
            <a:spAutoFit/>
          </a:bodyPr>
          <a:lstStyle/>
          <a:p>
            <a:r>
              <a:rPr lang="ja-JP" altLang="en-US" sz="1260" dirty="0">
                <a:latin typeface="+mn-ea"/>
              </a:rPr>
              <a:t>資料：厚生労働省「日本人の食事摂取基準（</a:t>
            </a:r>
            <a:r>
              <a:rPr lang="en-US" altLang="ja-JP" sz="1260" dirty="0">
                <a:latin typeface="+mn-ea"/>
              </a:rPr>
              <a:t>2015</a:t>
            </a:r>
            <a:r>
              <a:rPr lang="ja-JP" altLang="en-US" sz="1260" dirty="0">
                <a:latin typeface="+mn-ea"/>
              </a:rPr>
              <a:t>年版）」策定検討会報告書を参考に作成</a:t>
            </a:r>
          </a:p>
        </p:txBody>
      </p:sp>
      <p:cxnSp>
        <p:nvCxnSpPr>
          <p:cNvPr id="79" name="直線コネクタ 78"/>
          <p:cNvCxnSpPr/>
          <p:nvPr/>
        </p:nvCxnSpPr>
        <p:spPr>
          <a:xfrm>
            <a:off x="3926659" y="3012354"/>
            <a:ext cx="12087" cy="2521283"/>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1" name="直線矢印コネクタ 80"/>
          <p:cNvCxnSpPr/>
          <p:nvPr/>
        </p:nvCxnSpPr>
        <p:spPr>
          <a:xfrm>
            <a:off x="3926659" y="5533636"/>
            <a:ext cx="1144422" cy="65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p:cNvSpPr txBox="1"/>
          <p:nvPr/>
        </p:nvSpPr>
        <p:spPr>
          <a:xfrm>
            <a:off x="868888" y="1138733"/>
            <a:ext cx="4017487" cy="369332"/>
          </a:xfrm>
          <a:prstGeom prst="rect">
            <a:avLst/>
          </a:prstGeom>
          <a:noFill/>
        </p:spPr>
        <p:txBody>
          <a:bodyPr wrap="square" rtlCol="0">
            <a:spAutoFit/>
          </a:bodyPr>
          <a:lstStyle/>
          <a:p>
            <a:r>
              <a:rPr lang="ja-JP" altLang="en-US" dirty="0">
                <a:latin typeface="+mn-ea"/>
              </a:rPr>
              <a:t>栄養素摂取と主な生活習慣病の関連</a:t>
            </a:r>
          </a:p>
        </p:txBody>
      </p:sp>
      <p:grpSp>
        <p:nvGrpSpPr>
          <p:cNvPr id="50" name="グループ化 49"/>
          <p:cNvGrpSpPr/>
          <p:nvPr/>
        </p:nvGrpSpPr>
        <p:grpSpPr>
          <a:xfrm>
            <a:off x="17906" y="172534"/>
            <a:ext cx="10656000" cy="903334"/>
            <a:chOff x="231635" y="52635"/>
            <a:chExt cx="10274817" cy="903334"/>
          </a:xfrm>
        </p:grpSpPr>
        <p:sp>
          <p:nvSpPr>
            <p:cNvPr id="51" name="角丸四角形 50"/>
            <p:cNvSpPr/>
            <p:nvPr/>
          </p:nvSpPr>
          <p:spPr>
            <a:xfrm>
              <a:off x="231635" y="52635"/>
              <a:ext cx="10274817" cy="90333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52" name="テキスト ボックス 51"/>
            <p:cNvSpPr txBox="1"/>
            <p:nvPr/>
          </p:nvSpPr>
          <p:spPr>
            <a:xfrm>
              <a:off x="318416" y="64821"/>
              <a:ext cx="10101256" cy="8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a:latin typeface="+mn-ea"/>
                </a:rPr>
                <a:t>エネルギー、たんぱく質、脂質及び炭水化物を過不足なく摂取すること</a:t>
              </a:r>
              <a:r>
                <a:rPr lang="ja-JP" altLang="en-US" sz="2600" dirty="0" smtClean="0">
                  <a:latin typeface="+mn-ea"/>
                </a:rPr>
                <a:t>、</a:t>
              </a:r>
              <a:endParaRPr lang="en-US" altLang="ja-JP" sz="2600" dirty="0" smtClean="0">
                <a:latin typeface="+mn-ea"/>
              </a:endParaRPr>
            </a:p>
            <a:p>
              <a:pPr algn="ctr"/>
              <a:r>
                <a:rPr lang="ja-JP" altLang="en-US" sz="2600" dirty="0" smtClean="0">
                  <a:latin typeface="+mn-ea"/>
                </a:rPr>
                <a:t>ナトリウム</a:t>
              </a:r>
              <a:r>
                <a:rPr lang="ja-JP" altLang="en-US" sz="2600" dirty="0">
                  <a:latin typeface="+mn-ea"/>
                </a:rPr>
                <a:t>（食塩）をとり過ぎないことで、生活習慣病を防ぐことができます</a:t>
              </a:r>
            </a:p>
          </p:txBody>
        </p:sp>
      </p:grpSp>
    </p:spTree>
    <p:extLst>
      <p:ext uri="{BB962C8B-B14F-4D97-AF65-F5344CB8AC3E}">
        <p14:creationId xmlns:p14="http://schemas.microsoft.com/office/powerpoint/2010/main" val="3141482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305906" y="814319"/>
            <a:ext cx="8563774" cy="42016"/>
          </a:xfrm>
          <a:prstGeom prst="line">
            <a:avLst/>
          </a:prstGeom>
          <a:ln w="28575">
            <a:solidFill>
              <a:srgbClr val="ED7D31"/>
            </a:solidFill>
          </a:ln>
        </p:spPr>
        <p:style>
          <a:lnRef idx="3">
            <a:schemeClr val="accent5"/>
          </a:lnRef>
          <a:fillRef idx="0">
            <a:schemeClr val="accent5"/>
          </a:fillRef>
          <a:effectRef idx="2">
            <a:schemeClr val="accent5"/>
          </a:effectRef>
          <a:fontRef idx="minor">
            <a:schemeClr val="tx1"/>
          </a:fontRef>
        </p:style>
      </p:cxnSp>
      <p:sp>
        <p:nvSpPr>
          <p:cNvPr id="6" name="テキスト ボックス 5"/>
          <p:cNvSpPr txBox="1"/>
          <p:nvPr/>
        </p:nvSpPr>
        <p:spPr>
          <a:xfrm>
            <a:off x="444137" y="167988"/>
            <a:ext cx="8921931" cy="646331"/>
          </a:xfrm>
          <a:prstGeom prst="rect">
            <a:avLst/>
          </a:prstGeom>
          <a:noFill/>
          <a:ln>
            <a:noFill/>
          </a:ln>
        </p:spPr>
        <p:txBody>
          <a:bodyPr wrap="square" rtlCol="0">
            <a:spAutoFit/>
          </a:bodyPr>
          <a:lstStyle/>
          <a:p>
            <a:r>
              <a:rPr lang="ja-JP" altLang="en-US" sz="2600" b="1" dirty="0">
                <a:latin typeface="+mn-ea"/>
              </a:rPr>
              <a:t>栄養成分表示の読み方の</a:t>
            </a:r>
            <a:r>
              <a:rPr lang="ja-JP" altLang="en-US" sz="3600" b="1" dirty="0">
                <a:solidFill>
                  <a:srgbClr val="C00000"/>
                </a:solidFill>
                <a:latin typeface="+mn-ea"/>
              </a:rPr>
              <a:t>ポイント</a:t>
            </a:r>
          </a:p>
        </p:txBody>
      </p:sp>
      <p:sp>
        <p:nvSpPr>
          <p:cNvPr id="10" name="正方形/長方形 9"/>
          <p:cNvSpPr/>
          <p:nvPr/>
        </p:nvSpPr>
        <p:spPr>
          <a:xfrm>
            <a:off x="445588" y="1297669"/>
            <a:ext cx="8656489" cy="473069"/>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新たな食品表示制度では、栄養成分表示が義務化に</a:t>
            </a:r>
          </a:p>
        </p:txBody>
      </p:sp>
      <p:sp>
        <p:nvSpPr>
          <p:cNvPr id="11" name="正方形/長方形 10"/>
          <p:cNvSpPr/>
          <p:nvPr/>
        </p:nvSpPr>
        <p:spPr>
          <a:xfrm>
            <a:off x="665906" y="1904335"/>
            <a:ext cx="9360000" cy="1938992"/>
          </a:xfrm>
          <a:prstGeom prst="rect">
            <a:avLst/>
          </a:prstGeom>
        </p:spPr>
        <p:txBody>
          <a:bodyPr wrap="square">
            <a:spAutoFit/>
          </a:bodyPr>
          <a:lstStyle/>
          <a:p>
            <a:r>
              <a:rPr lang="ja-JP" altLang="en-US" sz="2000" dirty="0" smtClean="0">
                <a:latin typeface="+mn-ea"/>
                <a:cs typeface="メイリオ" panose="020B0604030504040204" pitchFamily="50" charset="-128"/>
              </a:rPr>
              <a:t>これ</a:t>
            </a:r>
            <a:r>
              <a:rPr lang="ja-JP" altLang="en-US" sz="2000" dirty="0">
                <a:latin typeface="+mn-ea"/>
                <a:cs typeface="メイリオ" panose="020B0604030504040204" pitchFamily="50" charset="-128"/>
              </a:rPr>
              <a:t>までの食品表示制度では、栄養成分表示をするかしないかは、事業者の判断に任されていましたが、食品表示法に基づく新たな食品表示制度により、栄養成分表示が義務付けられました。新たな制度の経過措置期間である平成</a:t>
            </a:r>
            <a:r>
              <a:rPr lang="en-US" altLang="ja-JP" sz="2000" dirty="0">
                <a:latin typeface="+mn-ea"/>
                <a:cs typeface="メイリオ" panose="020B0604030504040204" pitchFamily="50" charset="-128"/>
              </a:rPr>
              <a:t>32</a:t>
            </a:r>
            <a:r>
              <a:rPr lang="ja-JP" altLang="en-US" sz="2000" dirty="0">
                <a:latin typeface="+mn-ea"/>
                <a:cs typeface="メイリオ" panose="020B0604030504040204" pitchFamily="50" charset="-128"/>
              </a:rPr>
              <a:t>年３月までに、栄養成分が表示してある食品は増えていくことになります。</a:t>
            </a:r>
          </a:p>
          <a:p>
            <a:r>
              <a:rPr lang="ja-JP" altLang="en-US" sz="2000" dirty="0" smtClean="0">
                <a:latin typeface="+mn-ea"/>
                <a:cs typeface="メイリオ" panose="020B0604030504040204" pitchFamily="50" charset="-128"/>
              </a:rPr>
              <a:t>新た</a:t>
            </a:r>
            <a:r>
              <a:rPr lang="ja-JP" altLang="en-US" sz="2000" dirty="0">
                <a:latin typeface="+mn-ea"/>
                <a:cs typeface="メイリオ" panose="020B0604030504040204" pitchFamily="50" charset="-128"/>
              </a:rPr>
              <a:t>な食品表示制度では、５つの項目が義務化され、推奨表示（２つの項目）や任意表示の成分も定められました。</a:t>
            </a:r>
          </a:p>
        </p:txBody>
      </p:sp>
      <p:sp>
        <p:nvSpPr>
          <p:cNvPr id="7" name="正方形/長方形 6"/>
          <p:cNvSpPr/>
          <p:nvPr/>
        </p:nvSpPr>
        <p:spPr>
          <a:xfrm>
            <a:off x="445588" y="4277223"/>
            <a:ext cx="7364318" cy="461665"/>
          </a:xfrm>
          <a:prstGeom prst="rect">
            <a:avLst/>
          </a:prstGeom>
        </p:spPr>
        <p:txBody>
          <a:bodyPr wrap="square">
            <a:spAutoFit/>
          </a:bodyPr>
          <a:lstStyle/>
          <a:p>
            <a:pPr marL="285750" indent="-285750">
              <a:buFont typeface="Wingdings" panose="05000000000000000000" pitchFamily="2" charset="2"/>
              <a:buChar char="p"/>
            </a:pPr>
            <a:r>
              <a:rPr lang="ja-JP" altLang="en-US" sz="2400" dirty="0">
                <a:latin typeface="+mn-ea"/>
              </a:rPr>
              <a:t>食品の栄養的な特徴を知り、健康づくりに役立てる</a:t>
            </a:r>
          </a:p>
        </p:txBody>
      </p:sp>
      <p:sp>
        <p:nvSpPr>
          <p:cNvPr id="8" name="正方形/長方形 7"/>
          <p:cNvSpPr/>
          <p:nvPr/>
        </p:nvSpPr>
        <p:spPr>
          <a:xfrm>
            <a:off x="665906" y="5032195"/>
            <a:ext cx="9360000" cy="1323439"/>
          </a:xfrm>
          <a:prstGeom prst="rect">
            <a:avLst/>
          </a:prstGeom>
        </p:spPr>
        <p:txBody>
          <a:bodyPr wrap="square">
            <a:spAutoFit/>
          </a:bodyPr>
          <a:lstStyle/>
          <a:p>
            <a:r>
              <a:rPr lang="ja-JP" altLang="en-US" sz="2000" dirty="0">
                <a:latin typeface="+mn-ea"/>
                <a:cs typeface="メイリオ" panose="020B0604030504040204" pitchFamily="50" charset="-128"/>
              </a:rPr>
              <a:t>栄養成分表示は健康づくりに役立つ重要な情報源です。栄養成分表示を見れば、気になる栄養成分が、どのような食品に多いのか少ないのか、どのくらいの量が含まれているのかを知ることができます。その食品にどのような栄養的な特徴があるのかを知り、健康づくりに役立てることができます。</a:t>
            </a:r>
          </a:p>
        </p:txBody>
      </p:sp>
      <p:sp>
        <p:nvSpPr>
          <p:cNvPr id="9" name="角丸四角形 8"/>
          <p:cNvSpPr/>
          <p:nvPr/>
        </p:nvSpPr>
        <p:spPr>
          <a:xfrm>
            <a:off x="305906" y="4233566"/>
            <a:ext cx="10080000" cy="540000"/>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mn-ea"/>
            </a:endParaRPr>
          </a:p>
        </p:txBody>
      </p:sp>
      <p:sp>
        <p:nvSpPr>
          <p:cNvPr id="12" name="角丸四角形 11"/>
          <p:cNvSpPr/>
          <p:nvPr/>
        </p:nvSpPr>
        <p:spPr>
          <a:xfrm>
            <a:off x="305906" y="1272074"/>
            <a:ext cx="10080000" cy="540000"/>
          </a:xfrm>
          <a:prstGeom prst="roundRect">
            <a:avLst/>
          </a:prstGeom>
          <a:noFill/>
          <a:ln w="19050">
            <a:solidFill>
              <a:srgbClr val="ED7D3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latin typeface="+mn-ea"/>
            </a:endParaRPr>
          </a:p>
        </p:txBody>
      </p:sp>
    </p:spTree>
    <p:extLst>
      <p:ext uri="{BB962C8B-B14F-4D97-AF65-F5344CB8AC3E}">
        <p14:creationId xmlns:p14="http://schemas.microsoft.com/office/powerpoint/2010/main" val="2604443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234350" y="164749"/>
            <a:ext cx="8417229" cy="468000"/>
          </a:xfrm>
          <a:prstGeom prst="rect">
            <a:avLst/>
          </a:prstGeom>
        </p:spPr>
        <p:txBody>
          <a:bodyPr wrap="square">
            <a:spAutoFit/>
          </a:bodyPr>
          <a:lstStyle/>
          <a:p>
            <a:pPr algn="ctr"/>
            <a:r>
              <a:rPr lang="ja-JP" altLang="en-US" sz="2600" dirty="0">
                <a:latin typeface="+mn-ea"/>
              </a:rPr>
              <a:t>新たな食品表示制度では、栄養成分表示が義務化に</a:t>
            </a:r>
          </a:p>
        </p:txBody>
      </p:sp>
      <p:grpSp>
        <p:nvGrpSpPr>
          <p:cNvPr id="4" name="グループ化 3"/>
          <p:cNvGrpSpPr/>
          <p:nvPr/>
        </p:nvGrpSpPr>
        <p:grpSpPr>
          <a:xfrm>
            <a:off x="3397976" y="946604"/>
            <a:ext cx="4181453" cy="4505923"/>
            <a:chOff x="3397976" y="1178828"/>
            <a:chExt cx="4181453" cy="4505923"/>
          </a:xfrm>
        </p:grpSpPr>
        <p:sp>
          <p:nvSpPr>
            <p:cNvPr id="5" name="直方体 4"/>
            <p:cNvSpPr/>
            <p:nvPr/>
          </p:nvSpPr>
          <p:spPr>
            <a:xfrm>
              <a:off x="3611799" y="1178828"/>
              <a:ext cx="3542020" cy="3984884"/>
            </a:xfrm>
            <a:prstGeom prst="cube">
              <a:avLst>
                <a:gd name="adj" fmla="val 8107"/>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16" dirty="0">
                <a:latin typeface="+mn-ea"/>
              </a:endParaRPr>
            </a:p>
          </p:txBody>
        </p:sp>
        <p:sp>
          <p:nvSpPr>
            <p:cNvPr id="66" name="角丸四角形 65"/>
            <p:cNvSpPr/>
            <p:nvPr/>
          </p:nvSpPr>
          <p:spPr>
            <a:xfrm rot="3477856">
              <a:off x="5993986" y="4987386"/>
              <a:ext cx="1061186" cy="333543"/>
            </a:xfrm>
            <a:prstGeom prst="roundRect">
              <a:avLst/>
            </a:prstGeom>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8100000" scaled="1"/>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a:endParaRPr lang="ja-JP" altLang="en-US" sz="1077" dirty="0">
                <a:latin typeface="+mn-ea"/>
              </a:endParaRPr>
            </a:p>
          </p:txBody>
        </p:sp>
        <p:sp>
          <p:nvSpPr>
            <p:cNvPr id="67" name="円/楕円 66"/>
            <p:cNvSpPr/>
            <p:nvPr/>
          </p:nvSpPr>
          <p:spPr>
            <a:xfrm>
              <a:off x="3668806" y="1501483"/>
              <a:ext cx="3910623" cy="3662229"/>
            </a:xfrm>
            <a:prstGeom prst="ellipse">
              <a:avLst/>
            </a:prstGeom>
            <a:solidFill>
              <a:schemeClr val="bg1"/>
            </a:solidFill>
            <a:ln w="31750" cmpd="tri">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77" dirty="0">
                <a:latin typeface="+mn-ea"/>
              </a:endParaRPr>
            </a:p>
          </p:txBody>
        </p:sp>
        <p:sp>
          <p:nvSpPr>
            <p:cNvPr id="111" name="テキスト ボックス 110"/>
            <p:cNvSpPr txBox="1"/>
            <p:nvPr/>
          </p:nvSpPr>
          <p:spPr>
            <a:xfrm>
              <a:off x="4523693" y="2058473"/>
              <a:ext cx="2073421" cy="706347"/>
            </a:xfrm>
            <a:prstGeom prst="rect">
              <a:avLst/>
            </a:prstGeom>
            <a:noFill/>
          </p:spPr>
          <p:txBody>
            <a:bodyPr wrap="square" rtlCol="0">
              <a:spAutoFit/>
            </a:bodyPr>
            <a:lstStyle/>
            <a:p>
              <a:pPr algn="ctr"/>
              <a:r>
                <a:rPr lang="ja-JP" altLang="en-US" sz="2100" dirty="0">
                  <a:latin typeface="+mn-ea"/>
                </a:rPr>
                <a:t>栄養成分表示</a:t>
              </a:r>
              <a:endParaRPr lang="en-US" altLang="ja-JP" sz="2100" dirty="0">
                <a:latin typeface="+mn-ea"/>
              </a:endParaRPr>
            </a:p>
            <a:p>
              <a:pPr algn="ctr"/>
              <a:r>
                <a:rPr lang="en-US" altLang="ja-JP" sz="1890" dirty="0">
                  <a:latin typeface="+mn-ea"/>
                </a:rPr>
                <a:t>1</a:t>
              </a:r>
              <a:r>
                <a:rPr lang="ja-JP" altLang="en-US" sz="1890" dirty="0">
                  <a:latin typeface="+mn-ea"/>
                </a:rPr>
                <a:t>食（○ｇ）当たり</a:t>
              </a:r>
            </a:p>
          </p:txBody>
        </p:sp>
        <p:sp>
          <p:nvSpPr>
            <p:cNvPr id="113" name="テキスト ボックス 112"/>
            <p:cNvSpPr txBox="1"/>
            <p:nvPr/>
          </p:nvSpPr>
          <p:spPr>
            <a:xfrm>
              <a:off x="4485559" y="2930454"/>
              <a:ext cx="2064800" cy="1708160"/>
            </a:xfrm>
            <a:prstGeom prst="rect">
              <a:avLst/>
            </a:prstGeom>
            <a:noFill/>
          </p:spPr>
          <p:txBody>
            <a:bodyPr wrap="square" rtlCol="0">
              <a:spAutoFit/>
            </a:bodyPr>
            <a:lstStyle/>
            <a:p>
              <a:r>
                <a:rPr lang="ja-JP" altLang="en-US" sz="2100" dirty="0">
                  <a:latin typeface="+mn-ea"/>
                </a:rPr>
                <a:t>熱量</a:t>
              </a:r>
              <a:endParaRPr lang="en-US" altLang="ja-JP" sz="2100" dirty="0">
                <a:latin typeface="+mn-ea"/>
              </a:endParaRPr>
            </a:p>
            <a:p>
              <a:r>
                <a:rPr lang="ja-JP" altLang="en-US" sz="2100" dirty="0">
                  <a:latin typeface="+mn-ea"/>
                </a:rPr>
                <a:t>たんぱく質</a:t>
              </a:r>
              <a:endParaRPr lang="en-US" altLang="ja-JP" sz="2100" dirty="0">
                <a:latin typeface="+mn-ea"/>
              </a:endParaRPr>
            </a:p>
            <a:p>
              <a:r>
                <a:rPr lang="ja-JP" altLang="en-US" sz="2100" dirty="0">
                  <a:latin typeface="+mn-ea"/>
                </a:rPr>
                <a:t>脂質</a:t>
              </a:r>
              <a:endParaRPr lang="en-US" altLang="ja-JP" sz="2100" dirty="0">
                <a:latin typeface="+mn-ea"/>
              </a:endParaRPr>
            </a:p>
            <a:p>
              <a:r>
                <a:rPr lang="ja-JP" altLang="en-US" sz="2100" dirty="0">
                  <a:latin typeface="+mn-ea"/>
                </a:rPr>
                <a:t>炭水化物</a:t>
              </a:r>
              <a:endParaRPr lang="en-US" altLang="ja-JP" sz="2100" dirty="0">
                <a:latin typeface="+mn-ea"/>
              </a:endParaRPr>
            </a:p>
            <a:p>
              <a:r>
                <a:rPr lang="ja-JP" altLang="en-US" sz="2100" dirty="0">
                  <a:latin typeface="+mn-ea"/>
                </a:rPr>
                <a:t>食塩相当量</a:t>
              </a:r>
            </a:p>
          </p:txBody>
        </p:sp>
        <p:sp>
          <p:nvSpPr>
            <p:cNvPr id="114" name="テキスト ボックス 113"/>
            <p:cNvSpPr txBox="1"/>
            <p:nvPr/>
          </p:nvSpPr>
          <p:spPr>
            <a:xfrm>
              <a:off x="5626649" y="2915141"/>
              <a:ext cx="1137992" cy="1708160"/>
            </a:xfrm>
            <a:prstGeom prst="rect">
              <a:avLst/>
            </a:prstGeom>
            <a:noFill/>
          </p:spPr>
          <p:txBody>
            <a:bodyPr wrap="square" rtlCol="0">
              <a:spAutoFit/>
            </a:bodyPr>
            <a:lstStyle/>
            <a:p>
              <a:pPr algn="r"/>
              <a:r>
                <a:rPr lang="ja-JP" altLang="en-US" sz="2100" dirty="0">
                  <a:latin typeface="+mn-ea"/>
                </a:rPr>
                <a:t>○</a:t>
              </a:r>
              <a:r>
                <a:rPr lang="en-US" altLang="ja-JP" sz="2100" dirty="0">
                  <a:latin typeface="+mn-ea"/>
                </a:rPr>
                <a:t>kcal</a:t>
              </a:r>
            </a:p>
            <a:p>
              <a:pPr algn="r"/>
              <a:r>
                <a:rPr lang="ja-JP" altLang="en-US" sz="2100" dirty="0">
                  <a:latin typeface="+mn-ea"/>
                </a:rPr>
                <a:t>○ｇ</a:t>
              </a:r>
              <a:endParaRPr lang="en-US" altLang="ja-JP" sz="2100" dirty="0">
                <a:latin typeface="+mn-ea"/>
              </a:endParaRPr>
            </a:p>
            <a:p>
              <a:pPr algn="r"/>
              <a:r>
                <a:rPr lang="ja-JP" altLang="en-US" sz="2100" dirty="0">
                  <a:latin typeface="+mn-ea"/>
                </a:rPr>
                <a:t>○ｇ</a:t>
              </a:r>
              <a:endParaRPr lang="en-US" altLang="ja-JP" sz="2100" dirty="0">
                <a:latin typeface="+mn-ea"/>
              </a:endParaRPr>
            </a:p>
            <a:p>
              <a:pPr algn="r"/>
              <a:r>
                <a:rPr lang="ja-JP" altLang="en-US" sz="2100" dirty="0">
                  <a:latin typeface="+mn-ea"/>
                </a:rPr>
                <a:t>○ｇ</a:t>
              </a:r>
              <a:endParaRPr lang="en-US" altLang="ja-JP" sz="2100" dirty="0">
                <a:latin typeface="+mn-ea"/>
              </a:endParaRPr>
            </a:p>
            <a:p>
              <a:pPr algn="r"/>
              <a:r>
                <a:rPr lang="ja-JP" altLang="en-US" sz="2100" dirty="0">
                  <a:latin typeface="+mn-ea"/>
                </a:rPr>
                <a:t>○ｇ</a:t>
              </a:r>
            </a:p>
          </p:txBody>
        </p:sp>
        <p:sp>
          <p:nvSpPr>
            <p:cNvPr id="115" name="角丸四角形 114"/>
            <p:cNvSpPr/>
            <p:nvPr/>
          </p:nvSpPr>
          <p:spPr>
            <a:xfrm>
              <a:off x="4299015" y="1953595"/>
              <a:ext cx="2599101" cy="2775320"/>
            </a:xfrm>
            <a:prstGeom prst="roundRect">
              <a:avLst>
                <a:gd name="adj" fmla="val 9582"/>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077" dirty="0">
                <a:latin typeface="+mn-ea"/>
              </a:endParaRPr>
            </a:p>
          </p:txBody>
        </p:sp>
        <p:cxnSp>
          <p:nvCxnSpPr>
            <p:cNvPr id="116" name="直線コネクタ 115"/>
            <p:cNvCxnSpPr/>
            <p:nvPr/>
          </p:nvCxnSpPr>
          <p:spPr>
            <a:xfrm flipV="1">
              <a:off x="4295269" y="2815721"/>
              <a:ext cx="2602848" cy="553"/>
            </a:xfrm>
            <a:prstGeom prst="line">
              <a:avLst/>
            </a:prstGeom>
          </p:spPr>
          <p:style>
            <a:lnRef idx="1">
              <a:schemeClr val="dk1"/>
            </a:lnRef>
            <a:fillRef idx="0">
              <a:schemeClr val="dk1"/>
            </a:fillRef>
            <a:effectRef idx="0">
              <a:schemeClr val="dk1"/>
            </a:effectRef>
            <a:fontRef idx="minor">
              <a:schemeClr val="tx1"/>
            </a:fontRef>
          </p:style>
        </p:cxnSp>
        <p:sp>
          <p:nvSpPr>
            <p:cNvPr id="117" name="左大かっこ 116"/>
            <p:cNvSpPr/>
            <p:nvPr/>
          </p:nvSpPr>
          <p:spPr>
            <a:xfrm>
              <a:off x="4428584" y="2950117"/>
              <a:ext cx="411660" cy="1674574"/>
            </a:xfrm>
            <a:prstGeom prst="leftBracket">
              <a:avLst/>
            </a:prstGeom>
            <a:ln w="28575">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1077" dirty="0">
                <a:latin typeface="+mn-ea"/>
              </a:endParaRPr>
            </a:p>
          </p:txBody>
        </p:sp>
        <p:cxnSp>
          <p:nvCxnSpPr>
            <p:cNvPr id="118" name="直線コネクタ 117"/>
            <p:cNvCxnSpPr>
              <a:endCxn id="117" idx="1"/>
            </p:cNvCxnSpPr>
            <p:nvPr/>
          </p:nvCxnSpPr>
          <p:spPr>
            <a:xfrm>
              <a:off x="3397976" y="2480797"/>
              <a:ext cx="1030608" cy="1306608"/>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
          <p:nvSpPr>
            <p:cNvPr id="119" name="円/楕円 118"/>
            <p:cNvSpPr/>
            <p:nvPr/>
          </p:nvSpPr>
          <p:spPr>
            <a:xfrm flipH="1">
              <a:off x="6470061" y="2495557"/>
              <a:ext cx="141944" cy="14488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77" dirty="0">
                <a:latin typeface="+mn-ea"/>
              </a:endParaRPr>
            </a:p>
          </p:txBody>
        </p:sp>
        <p:sp>
          <p:nvSpPr>
            <p:cNvPr id="125" name="円/楕円 124"/>
            <p:cNvSpPr/>
            <p:nvPr/>
          </p:nvSpPr>
          <p:spPr>
            <a:xfrm flipH="1">
              <a:off x="5947295" y="4368124"/>
              <a:ext cx="141944" cy="144883"/>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077" dirty="0">
                <a:latin typeface="+mn-ea"/>
              </a:endParaRPr>
            </a:p>
          </p:txBody>
        </p:sp>
        <p:cxnSp>
          <p:nvCxnSpPr>
            <p:cNvPr id="126" name="直線コネクタ 125"/>
            <p:cNvCxnSpPr/>
            <p:nvPr/>
          </p:nvCxnSpPr>
          <p:spPr>
            <a:xfrm>
              <a:off x="6053938" y="4462761"/>
              <a:ext cx="1266449" cy="856384"/>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sp>
        <p:nvSpPr>
          <p:cNvPr id="127" name="テキスト ボックス 126"/>
          <p:cNvSpPr txBox="1"/>
          <p:nvPr/>
        </p:nvSpPr>
        <p:spPr>
          <a:xfrm>
            <a:off x="7962705" y="1894570"/>
            <a:ext cx="2736000" cy="1473480"/>
          </a:xfrm>
          <a:prstGeom prst="rect">
            <a:avLst/>
          </a:prstGeom>
          <a:noFill/>
        </p:spPr>
        <p:txBody>
          <a:bodyPr wrap="square" rtlCol="0">
            <a:spAutoFit/>
          </a:bodyPr>
          <a:lstStyle/>
          <a:p>
            <a:r>
              <a:rPr lang="en-US" altLang="ja-JP" sz="1795" dirty="0" smtClean="0">
                <a:latin typeface="+mn-ea"/>
                <a:cs typeface="メイリオ" panose="020B0604030504040204" pitchFamily="50" charset="-128"/>
              </a:rPr>
              <a:t>100g</a:t>
            </a:r>
            <a:r>
              <a:rPr lang="ja-JP" altLang="en-US" sz="1795" dirty="0">
                <a:latin typeface="+mn-ea"/>
                <a:cs typeface="メイリオ" panose="020B0604030504040204" pitchFamily="50" charset="-128"/>
              </a:rPr>
              <a:t>当たり、</a:t>
            </a:r>
            <a:r>
              <a:rPr lang="en-US" altLang="ja-JP" sz="1795" dirty="0">
                <a:latin typeface="+mn-ea"/>
                <a:cs typeface="メイリオ" panose="020B0604030504040204" pitchFamily="50" charset="-128"/>
              </a:rPr>
              <a:t>100ml</a:t>
            </a:r>
            <a:r>
              <a:rPr lang="ja-JP" altLang="en-US" sz="1795" dirty="0">
                <a:latin typeface="+mn-ea"/>
                <a:cs typeface="メイリオ" panose="020B0604030504040204" pitchFamily="50" charset="-128"/>
              </a:rPr>
              <a:t>当たり、１個当たり</a:t>
            </a:r>
            <a:r>
              <a:rPr lang="ja-JP" altLang="en-US" sz="1795" dirty="0" smtClean="0">
                <a:latin typeface="+mn-ea"/>
                <a:cs typeface="メイリオ" panose="020B0604030504040204" pitchFamily="50" charset="-128"/>
              </a:rPr>
              <a:t>、１食</a:t>
            </a:r>
            <a:r>
              <a:rPr lang="ja-JP" altLang="en-US" sz="1795" dirty="0">
                <a:latin typeface="+mn-ea"/>
                <a:cs typeface="メイリオ" panose="020B0604030504040204" pitchFamily="50" charset="-128"/>
              </a:rPr>
              <a:t>当たり</a:t>
            </a:r>
            <a:r>
              <a:rPr lang="ja-JP" altLang="en-US" sz="1795" dirty="0" smtClean="0">
                <a:latin typeface="+mn-ea"/>
                <a:cs typeface="メイリオ" panose="020B0604030504040204" pitchFamily="50" charset="-128"/>
              </a:rPr>
              <a:t>など、それぞれ</a:t>
            </a:r>
            <a:r>
              <a:rPr lang="ja-JP" altLang="en-US" sz="1795" dirty="0">
                <a:latin typeface="+mn-ea"/>
                <a:cs typeface="メイリオ" panose="020B0604030504040204" pitchFamily="50" charset="-128"/>
              </a:rPr>
              <a:t>の単位ごとに</a:t>
            </a:r>
            <a:r>
              <a:rPr lang="ja-JP" altLang="en-US" sz="1795" dirty="0" smtClean="0">
                <a:latin typeface="+mn-ea"/>
                <a:cs typeface="メイリオ" panose="020B0604030504040204" pitchFamily="50" charset="-128"/>
              </a:rPr>
              <a:t>栄養成分</a:t>
            </a:r>
            <a:r>
              <a:rPr lang="ja-JP" altLang="en-US" sz="1795" dirty="0">
                <a:latin typeface="+mn-ea"/>
                <a:cs typeface="メイリオ" panose="020B0604030504040204" pitchFamily="50" charset="-128"/>
              </a:rPr>
              <a:t>の含有量が表示されます。</a:t>
            </a:r>
          </a:p>
        </p:txBody>
      </p:sp>
      <p:sp>
        <p:nvSpPr>
          <p:cNvPr id="129" name="テキスト ボックス 128"/>
          <p:cNvSpPr txBox="1"/>
          <p:nvPr/>
        </p:nvSpPr>
        <p:spPr>
          <a:xfrm>
            <a:off x="7844977" y="1541670"/>
            <a:ext cx="1884595" cy="415498"/>
          </a:xfrm>
          <a:prstGeom prst="rect">
            <a:avLst/>
          </a:prstGeom>
          <a:noFill/>
        </p:spPr>
        <p:txBody>
          <a:bodyPr wrap="square" rtlCol="0">
            <a:spAutoFit/>
          </a:bodyPr>
          <a:lstStyle/>
          <a:p>
            <a:r>
              <a:rPr lang="en-US" altLang="ja-JP" sz="2100" dirty="0">
                <a:latin typeface="+mn-ea"/>
              </a:rPr>
              <a:t>【</a:t>
            </a:r>
            <a:r>
              <a:rPr lang="ja-JP" altLang="en-US" sz="2100" dirty="0">
                <a:latin typeface="+mn-ea"/>
              </a:rPr>
              <a:t>表示の単位</a:t>
            </a:r>
            <a:r>
              <a:rPr lang="en-US" altLang="ja-JP" sz="2100" dirty="0">
                <a:latin typeface="+mn-ea"/>
              </a:rPr>
              <a:t>】</a:t>
            </a:r>
            <a:endParaRPr lang="ja-JP" altLang="en-US" sz="2100" dirty="0">
              <a:latin typeface="+mn-ea"/>
            </a:endParaRPr>
          </a:p>
        </p:txBody>
      </p:sp>
      <p:sp>
        <p:nvSpPr>
          <p:cNvPr id="151" name="円形吹き出し 150"/>
          <p:cNvSpPr/>
          <p:nvPr/>
        </p:nvSpPr>
        <p:spPr>
          <a:xfrm>
            <a:off x="7555351" y="5731034"/>
            <a:ext cx="2982019" cy="1125321"/>
          </a:xfrm>
          <a:prstGeom prst="wedgeEllipseCallout">
            <a:avLst>
              <a:gd name="adj1" fmla="val -38374"/>
              <a:gd name="adj2" fmla="val -74988"/>
            </a:avLst>
          </a:prstGeom>
          <a:ln w="9525"/>
        </p:spPr>
        <p:style>
          <a:lnRef idx="2">
            <a:schemeClr val="dk1"/>
          </a:lnRef>
          <a:fillRef idx="1">
            <a:schemeClr val="lt1"/>
          </a:fillRef>
          <a:effectRef idx="0">
            <a:schemeClr val="dk1"/>
          </a:effectRef>
          <a:fontRef idx="minor">
            <a:schemeClr val="dk1"/>
          </a:fontRef>
        </p:style>
        <p:txBody>
          <a:bodyPr rtlCol="0" anchor="ctr"/>
          <a:lstStyle/>
          <a:p>
            <a:pPr>
              <a:lnSpc>
                <a:spcPct val="125000"/>
              </a:lnSpc>
            </a:pPr>
            <a:endParaRPr lang="en-US" altLang="ja-JP" sz="1077" dirty="0">
              <a:latin typeface="+mn-ea"/>
              <a:cs typeface="メイリオ" panose="020B0604030504040204" pitchFamily="50" charset="-128"/>
            </a:endParaRPr>
          </a:p>
        </p:txBody>
      </p:sp>
      <p:sp>
        <p:nvSpPr>
          <p:cNvPr id="152" name="テキスト ボックス 151"/>
          <p:cNvSpPr txBox="1"/>
          <p:nvPr/>
        </p:nvSpPr>
        <p:spPr>
          <a:xfrm>
            <a:off x="7872747" y="5937978"/>
            <a:ext cx="2562981" cy="790409"/>
          </a:xfrm>
          <a:prstGeom prst="rect">
            <a:avLst/>
          </a:prstGeom>
          <a:noFill/>
        </p:spPr>
        <p:txBody>
          <a:bodyPr wrap="square" rtlCol="0">
            <a:spAutoFit/>
          </a:bodyPr>
          <a:lstStyle/>
          <a:p>
            <a:pPr>
              <a:lnSpc>
                <a:spcPct val="90000"/>
              </a:lnSpc>
            </a:pPr>
            <a:r>
              <a:rPr lang="ja-JP" altLang="en-US" sz="1680" dirty="0">
                <a:latin typeface="+mn-ea"/>
                <a:cs typeface="メイリオ" panose="020B0604030504040204" pitchFamily="50" charset="-128"/>
              </a:rPr>
              <a:t>高血圧予防の観点から、</a:t>
            </a:r>
          </a:p>
          <a:p>
            <a:pPr>
              <a:lnSpc>
                <a:spcPct val="90000"/>
              </a:lnSpc>
            </a:pPr>
            <a:r>
              <a:rPr lang="ja-JP" altLang="en-US" sz="1680" dirty="0">
                <a:latin typeface="+mn-ea"/>
                <a:cs typeface="メイリオ" panose="020B0604030504040204" pitchFamily="50" charset="-128"/>
              </a:rPr>
              <a:t>食塩摂取量の目標と比較しやすくなりました。</a:t>
            </a:r>
          </a:p>
        </p:txBody>
      </p:sp>
      <p:sp>
        <p:nvSpPr>
          <p:cNvPr id="31" name="テキスト ボックス 30"/>
          <p:cNvSpPr txBox="1"/>
          <p:nvPr/>
        </p:nvSpPr>
        <p:spPr>
          <a:xfrm>
            <a:off x="7334901" y="4778933"/>
            <a:ext cx="3053607" cy="674031"/>
          </a:xfrm>
          <a:prstGeom prst="rect">
            <a:avLst/>
          </a:prstGeom>
          <a:noFill/>
        </p:spPr>
        <p:txBody>
          <a:bodyPr wrap="square" rtlCol="0">
            <a:spAutoFit/>
          </a:bodyPr>
          <a:lstStyle/>
          <a:p>
            <a:r>
              <a:rPr lang="ja-JP" altLang="en-US" sz="1890" dirty="0">
                <a:latin typeface="+mn-ea"/>
                <a:cs typeface="メイリオ" panose="020B0604030504040204" pitchFamily="50" charset="-128"/>
              </a:rPr>
              <a:t>ナトリウムの含有量は食塩相当量として</a:t>
            </a:r>
            <a:r>
              <a:rPr lang="ja-JP" altLang="en-US" sz="1890" dirty="0" smtClean="0">
                <a:latin typeface="+mn-ea"/>
                <a:cs typeface="メイリオ" panose="020B0604030504040204" pitchFamily="50" charset="-128"/>
              </a:rPr>
              <a:t>表示</a:t>
            </a:r>
            <a:endParaRPr lang="ja-JP" altLang="en-US" sz="1890" dirty="0">
              <a:latin typeface="+mn-ea"/>
              <a:cs typeface="メイリオ" panose="020B0604030504040204" pitchFamily="50" charset="-128"/>
            </a:endParaRPr>
          </a:p>
        </p:txBody>
      </p:sp>
      <p:sp>
        <p:nvSpPr>
          <p:cNvPr id="33" name="テキスト ボックス 32"/>
          <p:cNvSpPr txBox="1"/>
          <p:nvPr/>
        </p:nvSpPr>
        <p:spPr>
          <a:xfrm>
            <a:off x="246403" y="4212244"/>
            <a:ext cx="1837175" cy="415498"/>
          </a:xfrm>
          <a:prstGeom prst="rect">
            <a:avLst/>
          </a:prstGeom>
          <a:noFill/>
        </p:spPr>
        <p:txBody>
          <a:bodyPr wrap="square" rtlCol="0">
            <a:spAutoFit/>
          </a:bodyPr>
          <a:lstStyle/>
          <a:p>
            <a:r>
              <a:rPr lang="en-US" altLang="ja-JP" sz="2100" dirty="0">
                <a:latin typeface="+mn-ea"/>
              </a:rPr>
              <a:t>【</a:t>
            </a:r>
            <a:r>
              <a:rPr lang="ja-JP" altLang="en-US" sz="2100" dirty="0">
                <a:latin typeface="+mn-ea"/>
              </a:rPr>
              <a:t>推奨表示</a:t>
            </a:r>
            <a:r>
              <a:rPr lang="en-US" altLang="ja-JP" sz="2100" dirty="0">
                <a:latin typeface="+mn-ea"/>
              </a:rPr>
              <a:t>】</a:t>
            </a:r>
            <a:endParaRPr lang="ja-JP" altLang="en-US" sz="2100" dirty="0">
              <a:latin typeface="+mn-ea"/>
            </a:endParaRPr>
          </a:p>
        </p:txBody>
      </p:sp>
      <p:sp>
        <p:nvSpPr>
          <p:cNvPr id="34" name="テキスト ボックス 33"/>
          <p:cNvSpPr txBox="1"/>
          <p:nvPr/>
        </p:nvSpPr>
        <p:spPr>
          <a:xfrm>
            <a:off x="246403" y="4595755"/>
            <a:ext cx="3046268" cy="1837426"/>
          </a:xfrm>
          <a:prstGeom prst="rect">
            <a:avLst/>
          </a:prstGeom>
          <a:noFill/>
        </p:spPr>
        <p:txBody>
          <a:bodyPr wrap="square" rtlCol="0">
            <a:spAutoFit/>
          </a:bodyPr>
          <a:lstStyle/>
          <a:p>
            <a:r>
              <a:rPr lang="ja-JP" altLang="en-US" sz="1890" dirty="0" smtClean="0">
                <a:latin typeface="+mn-ea"/>
                <a:cs typeface="メイリオ" panose="020B0604030504040204" pitchFamily="50" charset="-128"/>
              </a:rPr>
              <a:t>脂質</a:t>
            </a:r>
            <a:r>
              <a:rPr lang="ja-JP" altLang="en-US" sz="1890" dirty="0">
                <a:latin typeface="+mn-ea"/>
                <a:cs typeface="メイリオ" panose="020B0604030504040204" pitchFamily="50" charset="-128"/>
              </a:rPr>
              <a:t>のうち「飽和脂肪酸」、炭水化物のうち「食物繊維」は、日本人の摂取状況や生活習慣病予防との関連</a:t>
            </a:r>
            <a:r>
              <a:rPr lang="ja-JP" altLang="en-US" sz="1890" dirty="0" smtClean="0">
                <a:latin typeface="+mn-ea"/>
                <a:cs typeface="メイリオ" panose="020B0604030504040204" pitchFamily="50" charset="-128"/>
              </a:rPr>
              <a:t>から表示</a:t>
            </a:r>
            <a:r>
              <a:rPr lang="ja-JP" altLang="en-US" sz="1890" dirty="0">
                <a:latin typeface="+mn-ea"/>
                <a:cs typeface="メイリオ" panose="020B0604030504040204" pitchFamily="50" charset="-128"/>
              </a:rPr>
              <a:t>することが推奨される成分です。</a:t>
            </a:r>
          </a:p>
        </p:txBody>
      </p:sp>
      <p:sp>
        <p:nvSpPr>
          <p:cNvPr id="56" name="テキスト ボックス 55"/>
          <p:cNvSpPr txBox="1"/>
          <p:nvPr/>
        </p:nvSpPr>
        <p:spPr>
          <a:xfrm>
            <a:off x="3331760" y="5271994"/>
            <a:ext cx="1855948" cy="415498"/>
          </a:xfrm>
          <a:prstGeom prst="rect">
            <a:avLst/>
          </a:prstGeom>
          <a:noFill/>
        </p:spPr>
        <p:txBody>
          <a:bodyPr wrap="square" rtlCol="0">
            <a:spAutoFit/>
          </a:bodyPr>
          <a:lstStyle/>
          <a:p>
            <a:r>
              <a:rPr lang="en-US" altLang="ja-JP" sz="2100" dirty="0">
                <a:latin typeface="+mn-ea"/>
              </a:rPr>
              <a:t>【</a:t>
            </a:r>
            <a:r>
              <a:rPr lang="ja-JP" altLang="en-US" sz="2100" dirty="0">
                <a:latin typeface="+mn-ea"/>
              </a:rPr>
              <a:t>任意表示</a:t>
            </a:r>
            <a:r>
              <a:rPr lang="en-US" altLang="ja-JP" sz="2100" dirty="0">
                <a:latin typeface="+mn-ea"/>
              </a:rPr>
              <a:t>】</a:t>
            </a:r>
            <a:endParaRPr lang="ja-JP" altLang="en-US" sz="2100" dirty="0">
              <a:latin typeface="+mn-ea"/>
            </a:endParaRPr>
          </a:p>
        </p:txBody>
      </p:sp>
      <p:sp>
        <p:nvSpPr>
          <p:cNvPr id="57" name="テキスト ボックス 56"/>
          <p:cNvSpPr txBox="1"/>
          <p:nvPr/>
        </p:nvSpPr>
        <p:spPr>
          <a:xfrm>
            <a:off x="3499574" y="5693411"/>
            <a:ext cx="3936926" cy="1473480"/>
          </a:xfrm>
          <a:prstGeom prst="rect">
            <a:avLst/>
          </a:prstGeom>
          <a:noFill/>
        </p:spPr>
        <p:txBody>
          <a:bodyPr wrap="square" rtlCol="0">
            <a:spAutoFit/>
          </a:bodyPr>
          <a:lstStyle/>
          <a:p>
            <a:r>
              <a:rPr lang="ja-JP" altLang="en-US" sz="1795" dirty="0" smtClean="0">
                <a:latin typeface="+mn-ea"/>
                <a:cs typeface="メイリオ" panose="020B0604030504040204" pitchFamily="50" charset="-128"/>
              </a:rPr>
              <a:t>ミネラル</a:t>
            </a:r>
            <a:r>
              <a:rPr lang="ja-JP" altLang="en-US" sz="1795" dirty="0">
                <a:latin typeface="+mn-ea"/>
                <a:cs typeface="メイリオ" panose="020B0604030504040204" pitchFamily="50" charset="-128"/>
              </a:rPr>
              <a:t>（カルシウム、鉄など）</a:t>
            </a:r>
            <a:r>
              <a:rPr lang="ja-JP" altLang="en-US" sz="1795" dirty="0" smtClean="0">
                <a:latin typeface="+mn-ea"/>
                <a:cs typeface="メイリオ" panose="020B0604030504040204" pitchFamily="50" charset="-128"/>
              </a:rPr>
              <a:t>、</a:t>
            </a:r>
            <a:endParaRPr lang="en-US" altLang="ja-JP" sz="1795" dirty="0" smtClean="0">
              <a:latin typeface="+mn-ea"/>
              <a:cs typeface="メイリオ" panose="020B0604030504040204" pitchFamily="50" charset="-128"/>
            </a:endParaRPr>
          </a:p>
          <a:p>
            <a:r>
              <a:rPr lang="ja-JP" altLang="en-US" sz="1795" dirty="0" smtClean="0">
                <a:latin typeface="+mn-ea"/>
                <a:cs typeface="メイリオ" panose="020B0604030504040204" pitchFamily="50" charset="-128"/>
              </a:rPr>
              <a:t>ビタミン</a:t>
            </a:r>
            <a:r>
              <a:rPr lang="ja-JP" altLang="en-US" sz="1795" dirty="0">
                <a:latin typeface="+mn-ea"/>
                <a:cs typeface="メイリオ" panose="020B0604030504040204" pitchFamily="50" charset="-128"/>
              </a:rPr>
              <a:t>（ビタミン</a:t>
            </a:r>
            <a:r>
              <a:rPr lang="en-US" altLang="ja-JP" sz="1795" dirty="0">
                <a:latin typeface="+mn-ea"/>
                <a:cs typeface="メイリオ" panose="020B0604030504040204" pitchFamily="50" charset="-128"/>
              </a:rPr>
              <a:t>A</a:t>
            </a:r>
            <a:r>
              <a:rPr lang="ja-JP" altLang="en-US" sz="1795" dirty="0" err="1">
                <a:latin typeface="+mn-ea"/>
                <a:cs typeface="メイリオ" panose="020B0604030504040204" pitchFamily="50" charset="-128"/>
              </a:rPr>
              <a:t>、</a:t>
            </a:r>
            <a:r>
              <a:rPr lang="ja-JP" altLang="en-US" sz="1795" dirty="0">
                <a:latin typeface="+mn-ea"/>
                <a:cs typeface="メイリオ" panose="020B0604030504040204" pitchFamily="50" charset="-128"/>
              </a:rPr>
              <a:t>ビタミン</a:t>
            </a:r>
            <a:r>
              <a:rPr lang="en-US" altLang="ja-JP" sz="1795" dirty="0">
                <a:latin typeface="+mn-ea"/>
                <a:cs typeface="メイリオ" panose="020B0604030504040204" pitchFamily="50" charset="-128"/>
              </a:rPr>
              <a:t>C</a:t>
            </a:r>
            <a:r>
              <a:rPr lang="ja-JP" altLang="en-US" sz="1795" dirty="0">
                <a:latin typeface="+mn-ea"/>
                <a:cs typeface="メイリオ" panose="020B0604030504040204" pitchFamily="50" charset="-128"/>
              </a:rPr>
              <a:t>など）</a:t>
            </a:r>
            <a:r>
              <a:rPr lang="ja-JP" altLang="en-US" sz="1795" dirty="0" smtClean="0">
                <a:latin typeface="+mn-ea"/>
                <a:cs typeface="メイリオ" panose="020B0604030504040204" pitchFamily="50" charset="-128"/>
              </a:rPr>
              <a:t>、</a:t>
            </a:r>
            <a:endParaRPr lang="en-US" altLang="ja-JP" sz="1795" dirty="0" smtClean="0">
              <a:latin typeface="+mn-ea"/>
              <a:cs typeface="メイリオ" panose="020B0604030504040204" pitchFamily="50" charset="-128"/>
            </a:endParaRPr>
          </a:p>
          <a:p>
            <a:r>
              <a:rPr lang="en-US" altLang="ja-JP" sz="1795" dirty="0" smtClean="0">
                <a:latin typeface="+mn-ea"/>
                <a:cs typeface="メイリオ" panose="020B0604030504040204" pitchFamily="50" charset="-128"/>
              </a:rPr>
              <a:t>n-</a:t>
            </a:r>
            <a:r>
              <a:rPr lang="ja-JP" altLang="en-US" sz="1795" dirty="0" smtClean="0">
                <a:latin typeface="+mn-ea"/>
                <a:cs typeface="メイリオ" panose="020B0604030504040204" pitchFamily="50" charset="-128"/>
              </a:rPr>
              <a:t>３系</a:t>
            </a:r>
            <a:r>
              <a:rPr lang="ja-JP" altLang="en-US" sz="1795" dirty="0">
                <a:latin typeface="+mn-ea"/>
                <a:cs typeface="メイリオ" panose="020B0604030504040204" pitchFamily="50" charset="-128"/>
              </a:rPr>
              <a:t>脂肪酸、</a:t>
            </a:r>
            <a:r>
              <a:rPr lang="en-US" altLang="ja-JP" sz="1795" dirty="0" smtClean="0">
                <a:latin typeface="+mn-ea"/>
                <a:cs typeface="メイリオ" panose="020B0604030504040204" pitchFamily="50" charset="-128"/>
              </a:rPr>
              <a:t>n-</a:t>
            </a:r>
            <a:r>
              <a:rPr lang="ja-JP" altLang="en-US" sz="1795" dirty="0" smtClean="0">
                <a:latin typeface="+mn-ea"/>
                <a:cs typeface="メイリオ" panose="020B0604030504040204" pitchFamily="50" charset="-128"/>
              </a:rPr>
              <a:t>６系脂肪</a:t>
            </a:r>
            <a:r>
              <a:rPr lang="ja-JP" altLang="en-US" sz="1795" dirty="0">
                <a:latin typeface="+mn-ea"/>
                <a:cs typeface="メイリオ" panose="020B0604030504040204" pitchFamily="50" charset="-128"/>
              </a:rPr>
              <a:t>酸</a:t>
            </a:r>
            <a:r>
              <a:rPr lang="ja-JP" altLang="en-US" sz="1795" dirty="0" smtClean="0">
                <a:latin typeface="+mn-ea"/>
                <a:cs typeface="メイリオ" panose="020B0604030504040204" pitchFamily="50" charset="-128"/>
              </a:rPr>
              <a:t>、コレステロール</a:t>
            </a:r>
            <a:r>
              <a:rPr lang="ja-JP" altLang="en-US" sz="1795" dirty="0">
                <a:latin typeface="+mn-ea"/>
                <a:cs typeface="メイリオ" panose="020B0604030504040204" pitchFamily="50" charset="-128"/>
              </a:rPr>
              <a:t>、糖質及び糖類は、任意で表示されます。</a:t>
            </a:r>
          </a:p>
        </p:txBody>
      </p:sp>
      <p:grpSp>
        <p:nvGrpSpPr>
          <p:cNvPr id="2" name="グループ化 1"/>
          <p:cNvGrpSpPr/>
          <p:nvPr/>
        </p:nvGrpSpPr>
        <p:grpSpPr>
          <a:xfrm>
            <a:off x="246403" y="1115613"/>
            <a:ext cx="3500140" cy="2534126"/>
            <a:chOff x="565766" y="1315621"/>
            <a:chExt cx="3500140" cy="2534126"/>
          </a:xfrm>
        </p:grpSpPr>
        <p:sp>
          <p:nvSpPr>
            <p:cNvPr id="112" name="テキスト ボックス 111"/>
            <p:cNvSpPr txBox="1"/>
            <p:nvPr/>
          </p:nvSpPr>
          <p:spPr>
            <a:xfrm>
              <a:off x="565766" y="1682298"/>
              <a:ext cx="3050625" cy="1837426"/>
            </a:xfrm>
            <a:prstGeom prst="rect">
              <a:avLst/>
            </a:prstGeom>
            <a:noFill/>
          </p:spPr>
          <p:txBody>
            <a:bodyPr wrap="square" rtlCol="0">
              <a:spAutoFit/>
            </a:bodyPr>
            <a:lstStyle/>
            <a:p>
              <a:r>
                <a:rPr lang="ja-JP" altLang="en-US" sz="1890" dirty="0" smtClean="0">
                  <a:latin typeface="+mn-ea"/>
                  <a:cs typeface="メイリオ" panose="020B0604030504040204" pitchFamily="50" charset="-128"/>
                </a:rPr>
                <a:t>食品</a:t>
              </a:r>
              <a:r>
                <a:rPr lang="ja-JP" altLang="en-US" sz="1890" dirty="0">
                  <a:latin typeface="+mn-ea"/>
                  <a:cs typeface="メイリオ" panose="020B0604030504040204" pitchFamily="50" charset="-128"/>
                </a:rPr>
                <a:t>表示法により、表示が義務付けられた５つの項目です。</a:t>
              </a:r>
            </a:p>
            <a:p>
              <a:r>
                <a:rPr lang="ja-JP" altLang="en-US" sz="1890" dirty="0" smtClean="0">
                  <a:latin typeface="+mn-ea"/>
                  <a:cs typeface="メイリオ" panose="020B0604030504040204" pitchFamily="50" charset="-128"/>
                </a:rPr>
                <a:t>これら</a:t>
              </a:r>
              <a:r>
                <a:rPr lang="ja-JP" altLang="en-US" sz="1890" dirty="0">
                  <a:latin typeface="+mn-ea"/>
                  <a:cs typeface="メイリオ" panose="020B0604030504040204" pitchFamily="50" charset="-128"/>
                </a:rPr>
                <a:t>は、生活習慣病予防や健康の維持・増進に深く関わる重要な成分です。</a:t>
              </a:r>
            </a:p>
          </p:txBody>
        </p:sp>
        <p:sp>
          <p:nvSpPr>
            <p:cNvPr id="130" name="テキスト ボックス 129"/>
            <p:cNvSpPr txBox="1"/>
            <p:nvPr/>
          </p:nvSpPr>
          <p:spPr>
            <a:xfrm>
              <a:off x="565766" y="1315621"/>
              <a:ext cx="1548000" cy="415498"/>
            </a:xfrm>
            <a:prstGeom prst="rect">
              <a:avLst/>
            </a:prstGeom>
            <a:noFill/>
          </p:spPr>
          <p:txBody>
            <a:bodyPr wrap="square" rtlCol="0">
              <a:spAutoFit/>
            </a:bodyPr>
            <a:lstStyle/>
            <a:p>
              <a:r>
                <a:rPr lang="en-US" altLang="ja-JP" sz="2100" dirty="0">
                  <a:latin typeface="+mn-ea"/>
                </a:rPr>
                <a:t>【</a:t>
              </a:r>
              <a:r>
                <a:rPr lang="ja-JP" altLang="en-US" sz="2100" dirty="0">
                  <a:latin typeface="+mn-ea"/>
                </a:rPr>
                <a:t>義務表示</a:t>
              </a:r>
              <a:r>
                <a:rPr lang="en-US" altLang="ja-JP" sz="2100" dirty="0">
                  <a:latin typeface="+mn-ea"/>
                </a:rPr>
                <a:t>】</a:t>
              </a:r>
              <a:endParaRPr lang="ja-JP" altLang="en-US" sz="2100" dirty="0">
                <a:latin typeface="+mn-ea"/>
              </a:endParaRPr>
            </a:p>
          </p:txBody>
        </p:sp>
        <p:sp>
          <p:nvSpPr>
            <p:cNvPr id="35" name="テキスト ボックス 34"/>
            <p:cNvSpPr txBox="1"/>
            <p:nvPr/>
          </p:nvSpPr>
          <p:spPr>
            <a:xfrm>
              <a:off x="565766" y="3531198"/>
              <a:ext cx="3500140" cy="318549"/>
            </a:xfrm>
            <a:prstGeom prst="rect">
              <a:avLst/>
            </a:prstGeom>
            <a:noFill/>
          </p:spPr>
          <p:txBody>
            <a:bodyPr wrap="square" rtlCol="0">
              <a:spAutoFit/>
            </a:bodyPr>
            <a:lstStyle/>
            <a:p>
              <a:r>
                <a:rPr lang="en-US" altLang="ja-JP" sz="1470" dirty="0">
                  <a:latin typeface="+mn-ea"/>
                  <a:cs typeface="メイリオ" panose="020B0604030504040204" pitchFamily="50" charset="-128"/>
                </a:rPr>
                <a:t>※</a:t>
              </a:r>
              <a:r>
                <a:rPr lang="ja-JP" altLang="en-US" sz="1470" dirty="0">
                  <a:latin typeface="+mn-ea"/>
                  <a:cs typeface="メイリオ" panose="020B0604030504040204" pitchFamily="50" charset="-128"/>
                </a:rPr>
                <a:t>熱量はエネルギーと表示できます</a:t>
              </a:r>
            </a:p>
          </p:txBody>
        </p:sp>
      </p:grpSp>
      <p:sp>
        <p:nvSpPr>
          <p:cNvPr id="29" name="ホームベース 28"/>
          <p:cNvSpPr/>
          <p:nvPr/>
        </p:nvSpPr>
        <p:spPr>
          <a:xfrm>
            <a:off x="0" y="17416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smtClean="0">
                <a:latin typeface="+mn-ea"/>
              </a:rPr>
              <a:t>ポイント①</a:t>
            </a:r>
            <a:endParaRPr kumimoji="1" lang="ja-JP" altLang="en-US" sz="2600" dirty="0">
              <a:latin typeface="+mn-ea"/>
            </a:endParaRPr>
          </a:p>
        </p:txBody>
      </p:sp>
      <p:sp>
        <p:nvSpPr>
          <p:cNvPr id="32" name="角丸四角形 31"/>
          <p:cNvSpPr/>
          <p:nvPr/>
        </p:nvSpPr>
        <p:spPr>
          <a:xfrm>
            <a:off x="2083579" y="192168"/>
            <a:ext cx="8568000" cy="4752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latin typeface="+mn-ea"/>
            </a:endParaRPr>
          </a:p>
        </p:txBody>
      </p:sp>
      <p:cxnSp>
        <p:nvCxnSpPr>
          <p:cNvPr id="120" name="直線コネクタ 119"/>
          <p:cNvCxnSpPr/>
          <p:nvPr/>
        </p:nvCxnSpPr>
        <p:spPr>
          <a:xfrm flipV="1">
            <a:off x="6582977" y="2104577"/>
            <a:ext cx="1189562" cy="216684"/>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7257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ホームベース 19"/>
          <p:cNvSpPr/>
          <p:nvPr/>
        </p:nvSpPr>
        <p:spPr>
          <a:xfrm>
            <a:off x="0" y="162328"/>
            <a:ext cx="2455817" cy="504000"/>
          </a:xfrm>
          <a:prstGeom prst="homePlate">
            <a:avLst/>
          </a:prstGeom>
          <a:solidFill>
            <a:srgbClr val="EB4125"/>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600" dirty="0">
                <a:latin typeface="+mn-ea"/>
              </a:rPr>
              <a:t>ポイント②</a:t>
            </a:r>
          </a:p>
        </p:txBody>
      </p:sp>
      <p:sp>
        <p:nvSpPr>
          <p:cNvPr id="25" name="正方形/長方形 24"/>
          <p:cNvSpPr/>
          <p:nvPr/>
        </p:nvSpPr>
        <p:spPr>
          <a:xfrm>
            <a:off x="2205788" y="142910"/>
            <a:ext cx="8568000" cy="475200"/>
          </a:xfrm>
          <a:prstGeom prst="rect">
            <a:avLst/>
          </a:prstGeom>
        </p:spPr>
        <p:txBody>
          <a:bodyPr wrap="square">
            <a:spAutoFit/>
          </a:bodyPr>
          <a:lstStyle/>
          <a:p>
            <a:pPr algn="ctr"/>
            <a:r>
              <a:rPr lang="ja-JP" altLang="en-US" sz="2600" dirty="0">
                <a:latin typeface="+mn-ea"/>
              </a:rPr>
              <a:t>食品の栄養的な特徴を知り、健康づくりに役立てる</a:t>
            </a:r>
          </a:p>
        </p:txBody>
      </p:sp>
      <p:sp>
        <p:nvSpPr>
          <p:cNvPr id="7" name="正方形/長方形 6"/>
          <p:cNvSpPr/>
          <p:nvPr/>
        </p:nvSpPr>
        <p:spPr>
          <a:xfrm>
            <a:off x="2205790" y="1189167"/>
            <a:ext cx="7650249" cy="400110"/>
          </a:xfrm>
          <a:prstGeom prst="rect">
            <a:avLst/>
          </a:prstGeom>
        </p:spPr>
        <p:txBody>
          <a:bodyPr wrap="square">
            <a:spAutoFit/>
          </a:bodyPr>
          <a:lstStyle/>
          <a:p>
            <a:r>
              <a:rPr lang="ja-JP" altLang="en-US" sz="2000" dirty="0">
                <a:latin typeface="+mn-ea"/>
                <a:cs typeface="メイリオ" panose="020B0604030504040204" pitchFamily="50" charset="-128"/>
              </a:rPr>
              <a:t>生活習慣病予防や虚弱予防のために、適正体重を維持します</a:t>
            </a:r>
          </a:p>
        </p:txBody>
      </p:sp>
      <p:sp>
        <p:nvSpPr>
          <p:cNvPr id="8" name="正方形/長方形 7"/>
          <p:cNvSpPr/>
          <p:nvPr/>
        </p:nvSpPr>
        <p:spPr>
          <a:xfrm>
            <a:off x="2277534" y="1608914"/>
            <a:ext cx="6845155" cy="646331"/>
          </a:xfrm>
          <a:prstGeom prst="rect">
            <a:avLst/>
          </a:prstGeom>
        </p:spPr>
        <p:txBody>
          <a:bodyPr wrap="square">
            <a:spAutoFit/>
          </a:bodyPr>
          <a:lstStyle/>
          <a:p>
            <a:pPr marL="360363" indent="-360363">
              <a:buFont typeface="Wingdings" panose="05000000000000000000" pitchFamily="2" charset="2"/>
              <a:buChar char="p"/>
            </a:pPr>
            <a:r>
              <a:rPr lang="ja-JP" altLang="en-US" dirty="0">
                <a:latin typeface="+mn-ea"/>
                <a:cs typeface="メイリオ" panose="020B0604030504040204" pitchFamily="50" charset="-128"/>
              </a:rPr>
              <a:t>食品のもつエネルギーを確認して、選ぶ</a:t>
            </a:r>
          </a:p>
          <a:p>
            <a:pPr marL="360363" indent="-360363">
              <a:buFont typeface="Wingdings" panose="05000000000000000000" pitchFamily="2" charset="2"/>
              <a:buChar char="p"/>
            </a:pPr>
            <a:r>
              <a:rPr lang="ja-JP" altLang="en-US" dirty="0">
                <a:latin typeface="+mn-ea"/>
                <a:cs typeface="メイリオ" panose="020B0604030504040204" pitchFamily="50" charset="-128"/>
              </a:rPr>
              <a:t>自分の体格（</a:t>
            </a:r>
            <a:r>
              <a:rPr lang="en-US" altLang="ja-JP" dirty="0">
                <a:latin typeface="+mn-ea"/>
                <a:cs typeface="メイリオ" panose="020B0604030504040204" pitchFamily="50" charset="-128"/>
              </a:rPr>
              <a:t>BMI</a:t>
            </a:r>
            <a:r>
              <a:rPr lang="ja-JP" altLang="en-US" dirty="0">
                <a:latin typeface="+mn-ea"/>
                <a:cs typeface="メイリオ" panose="020B0604030504040204" pitchFamily="50" charset="-128"/>
              </a:rPr>
              <a:t>）を知り、体重の変化を確認する</a:t>
            </a:r>
          </a:p>
        </p:txBody>
      </p:sp>
      <p:sp>
        <p:nvSpPr>
          <p:cNvPr id="12" name="正方形/長方形 11"/>
          <p:cNvSpPr/>
          <p:nvPr/>
        </p:nvSpPr>
        <p:spPr>
          <a:xfrm>
            <a:off x="1869879" y="2943169"/>
            <a:ext cx="8573068" cy="461665"/>
          </a:xfrm>
          <a:prstGeom prst="rect">
            <a:avLst/>
          </a:prstGeom>
        </p:spPr>
        <p:txBody>
          <a:bodyPr wrap="square">
            <a:spAutoFit/>
          </a:bodyPr>
          <a:lstStyle/>
          <a:p>
            <a:pPr marL="342900" indent="-342900">
              <a:buFont typeface="Wingdings" panose="05000000000000000000" pitchFamily="2" charset="2"/>
              <a:buChar char="l"/>
            </a:pPr>
            <a:r>
              <a:rPr lang="ja-JP" altLang="en-US" sz="2400" dirty="0">
                <a:solidFill>
                  <a:srgbClr val="EB4125"/>
                </a:solidFill>
                <a:latin typeface="+mn-ea"/>
              </a:rPr>
              <a:t>たんぱく質、脂質、炭水化物の量を見て、食事の質をチェック！</a:t>
            </a:r>
          </a:p>
        </p:txBody>
      </p:sp>
      <p:sp>
        <p:nvSpPr>
          <p:cNvPr id="13" name="正方形/長方形 12"/>
          <p:cNvSpPr/>
          <p:nvPr/>
        </p:nvSpPr>
        <p:spPr>
          <a:xfrm>
            <a:off x="1869879" y="5090049"/>
            <a:ext cx="7988879" cy="461665"/>
          </a:xfrm>
          <a:prstGeom prst="rect">
            <a:avLst/>
          </a:prstGeom>
        </p:spPr>
        <p:txBody>
          <a:bodyPr wrap="square">
            <a:spAutoFit/>
          </a:bodyPr>
          <a:lstStyle/>
          <a:p>
            <a:pPr marL="342900" indent="-342900">
              <a:buFont typeface="Wingdings" panose="05000000000000000000" pitchFamily="2" charset="2"/>
              <a:buChar char="l"/>
            </a:pPr>
            <a:r>
              <a:rPr lang="ja-JP" altLang="en-US" sz="2400" dirty="0">
                <a:solidFill>
                  <a:srgbClr val="EB4125"/>
                </a:solidFill>
                <a:latin typeface="+mn-ea"/>
              </a:rPr>
              <a:t>高血圧予防のため、食塩相当量をチェック！</a:t>
            </a:r>
          </a:p>
        </p:txBody>
      </p:sp>
      <p:sp>
        <p:nvSpPr>
          <p:cNvPr id="14" name="角丸四角形 13"/>
          <p:cNvSpPr/>
          <p:nvPr/>
        </p:nvSpPr>
        <p:spPr>
          <a:xfrm>
            <a:off x="187172" y="898925"/>
            <a:ext cx="1645592" cy="1779927"/>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00">
              <a:latin typeface="+mn-ea"/>
            </a:endParaRPr>
          </a:p>
        </p:txBody>
      </p:sp>
      <p:sp>
        <p:nvSpPr>
          <p:cNvPr id="15" name="テキスト ボックス 14"/>
          <p:cNvSpPr txBox="1"/>
          <p:nvPr/>
        </p:nvSpPr>
        <p:spPr>
          <a:xfrm>
            <a:off x="-189895" y="885805"/>
            <a:ext cx="2399726" cy="584775"/>
          </a:xfrm>
          <a:prstGeom prst="rect">
            <a:avLst/>
          </a:prstGeom>
          <a:noFill/>
        </p:spPr>
        <p:txBody>
          <a:bodyPr wrap="square" rtlCol="0">
            <a:spAutoFit/>
          </a:bodyPr>
          <a:lstStyle/>
          <a:p>
            <a:pPr algn="ctr"/>
            <a:r>
              <a:rPr lang="ja-JP" altLang="en-US" sz="1600" dirty="0">
                <a:latin typeface="+mn-ea"/>
              </a:rPr>
              <a:t>栄養成分表示</a:t>
            </a:r>
            <a:endParaRPr lang="en-US" altLang="ja-JP" sz="1600" dirty="0">
              <a:latin typeface="+mn-ea"/>
            </a:endParaRPr>
          </a:p>
          <a:p>
            <a:pPr algn="ctr"/>
            <a:r>
              <a:rPr lang="ja-JP" altLang="en-US" sz="1600" dirty="0">
                <a:latin typeface="+mn-ea"/>
              </a:rPr>
              <a:t>１食（○</a:t>
            </a:r>
            <a:r>
              <a:rPr lang="en-US" altLang="ja-JP" sz="1600" dirty="0">
                <a:latin typeface="+mn-ea"/>
              </a:rPr>
              <a:t>g</a:t>
            </a:r>
            <a:r>
              <a:rPr lang="ja-JP" altLang="en-US" sz="1600" dirty="0">
                <a:latin typeface="+mn-ea"/>
              </a:rPr>
              <a:t>）当たり</a:t>
            </a:r>
          </a:p>
        </p:txBody>
      </p:sp>
      <p:sp>
        <p:nvSpPr>
          <p:cNvPr id="16" name="テキスト ボックス 15"/>
          <p:cNvSpPr txBox="1"/>
          <p:nvPr/>
        </p:nvSpPr>
        <p:spPr>
          <a:xfrm>
            <a:off x="188594" y="1509301"/>
            <a:ext cx="1549155" cy="1169551"/>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p>
        </p:txBody>
      </p:sp>
      <p:sp>
        <p:nvSpPr>
          <p:cNvPr id="17" name="テキスト ボックス 16"/>
          <p:cNvSpPr txBox="1"/>
          <p:nvPr/>
        </p:nvSpPr>
        <p:spPr>
          <a:xfrm>
            <a:off x="824635" y="1500578"/>
            <a:ext cx="1008129" cy="1169551"/>
          </a:xfrm>
          <a:prstGeom prst="rect">
            <a:avLst/>
          </a:prstGeom>
          <a:noFill/>
        </p:spPr>
        <p:txBody>
          <a:bodyPr wrap="square" rtlCol="0">
            <a:spAutoFit/>
          </a:bodyPr>
          <a:lstStyle/>
          <a:p>
            <a:pPr algn="r"/>
            <a:r>
              <a:rPr lang="ja-JP" altLang="en-US" sz="1400" dirty="0">
                <a:latin typeface="+mn-ea"/>
              </a:rPr>
              <a:t>○</a:t>
            </a:r>
            <a:r>
              <a:rPr lang="en-US" altLang="ja-JP" sz="1400" dirty="0">
                <a:latin typeface="+mn-ea"/>
              </a:rPr>
              <a:t>kcal</a:t>
            </a: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p:txBody>
      </p:sp>
      <p:cxnSp>
        <p:nvCxnSpPr>
          <p:cNvPr id="19" name="直線コネクタ 18"/>
          <p:cNvCxnSpPr/>
          <p:nvPr/>
        </p:nvCxnSpPr>
        <p:spPr>
          <a:xfrm flipV="1">
            <a:off x="201549" y="1421357"/>
            <a:ext cx="1616838" cy="858"/>
          </a:xfrm>
          <a:prstGeom prst="line">
            <a:avLst/>
          </a:prstGeom>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120587" y="1498157"/>
            <a:ext cx="1860844" cy="278075"/>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12">
              <a:latin typeface="+mn-ea"/>
            </a:endParaRPr>
          </a:p>
        </p:txBody>
      </p:sp>
      <p:sp>
        <p:nvSpPr>
          <p:cNvPr id="26" name="角丸四角形 25"/>
          <p:cNvSpPr/>
          <p:nvPr/>
        </p:nvSpPr>
        <p:spPr>
          <a:xfrm>
            <a:off x="224287" y="3008304"/>
            <a:ext cx="1645592" cy="1779927"/>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00">
              <a:latin typeface="+mn-ea"/>
            </a:endParaRPr>
          </a:p>
        </p:txBody>
      </p:sp>
      <p:sp>
        <p:nvSpPr>
          <p:cNvPr id="27" name="テキスト ボックス 26"/>
          <p:cNvSpPr txBox="1"/>
          <p:nvPr/>
        </p:nvSpPr>
        <p:spPr>
          <a:xfrm>
            <a:off x="-152780" y="2995184"/>
            <a:ext cx="2399726" cy="584775"/>
          </a:xfrm>
          <a:prstGeom prst="rect">
            <a:avLst/>
          </a:prstGeom>
          <a:noFill/>
        </p:spPr>
        <p:txBody>
          <a:bodyPr wrap="square" rtlCol="0">
            <a:spAutoFit/>
          </a:bodyPr>
          <a:lstStyle/>
          <a:p>
            <a:pPr algn="ctr"/>
            <a:r>
              <a:rPr lang="ja-JP" altLang="en-US" sz="1600" dirty="0">
                <a:latin typeface="+mn-ea"/>
              </a:rPr>
              <a:t>栄養成分表示</a:t>
            </a:r>
            <a:endParaRPr lang="en-US" altLang="ja-JP" sz="1600" dirty="0">
              <a:latin typeface="+mn-ea"/>
            </a:endParaRPr>
          </a:p>
          <a:p>
            <a:pPr algn="ctr"/>
            <a:r>
              <a:rPr lang="ja-JP" altLang="en-US" sz="1600" dirty="0">
                <a:latin typeface="+mn-ea"/>
              </a:rPr>
              <a:t>１食（○</a:t>
            </a:r>
            <a:r>
              <a:rPr lang="en-US" altLang="ja-JP" sz="1600" dirty="0">
                <a:latin typeface="+mn-ea"/>
              </a:rPr>
              <a:t>g</a:t>
            </a:r>
            <a:r>
              <a:rPr lang="ja-JP" altLang="en-US" sz="1600" dirty="0">
                <a:latin typeface="+mn-ea"/>
              </a:rPr>
              <a:t>）当たり</a:t>
            </a:r>
          </a:p>
        </p:txBody>
      </p:sp>
      <p:sp>
        <p:nvSpPr>
          <p:cNvPr id="29" name="テキスト ボックス 28"/>
          <p:cNvSpPr txBox="1"/>
          <p:nvPr/>
        </p:nvSpPr>
        <p:spPr>
          <a:xfrm>
            <a:off x="225709" y="3618680"/>
            <a:ext cx="1549155" cy="1169551"/>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p>
        </p:txBody>
      </p:sp>
      <p:sp>
        <p:nvSpPr>
          <p:cNvPr id="30" name="テキスト ボックス 29"/>
          <p:cNvSpPr txBox="1"/>
          <p:nvPr/>
        </p:nvSpPr>
        <p:spPr>
          <a:xfrm>
            <a:off x="861750" y="3609957"/>
            <a:ext cx="1008129" cy="1169551"/>
          </a:xfrm>
          <a:prstGeom prst="rect">
            <a:avLst/>
          </a:prstGeom>
          <a:noFill/>
        </p:spPr>
        <p:txBody>
          <a:bodyPr wrap="square" rtlCol="0">
            <a:spAutoFit/>
          </a:bodyPr>
          <a:lstStyle/>
          <a:p>
            <a:pPr algn="r"/>
            <a:r>
              <a:rPr lang="ja-JP" altLang="en-US" sz="1400" dirty="0">
                <a:latin typeface="+mn-ea"/>
              </a:rPr>
              <a:t>○</a:t>
            </a:r>
            <a:r>
              <a:rPr lang="en-US" altLang="ja-JP" sz="1400" dirty="0">
                <a:latin typeface="+mn-ea"/>
              </a:rPr>
              <a:t>kcal</a:t>
            </a: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p:txBody>
      </p:sp>
      <p:cxnSp>
        <p:nvCxnSpPr>
          <p:cNvPr id="31" name="直線コネクタ 30"/>
          <p:cNvCxnSpPr/>
          <p:nvPr/>
        </p:nvCxnSpPr>
        <p:spPr>
          <a:xfrm flipV="1">
            <a:off x="238664" y="3530736"/>
            <a:ext cx="1616838" cy="858"/>
          </a:xfrm>
          <a:prstGeom prst="line">
            <a:avLst/>
          </a:prstGeom>
        </p:spPr>
        <p:style>
          <a:lnRef idx="1">
            <a:schemeClr val="dk1"/>
          </a:lnRef>
          <a:fillRef idx="0">
            <a:schemeClr val="dk1"/>
          </a:fillRef>
          <a:effectRef idx="0">
            <a:schemeClr val="dk1"/>
          </a:effectRef>
          <a:fontRef idx="minor">
            <a:schemeClr val="tx1"/>
          </a:fontRef>
        </p:style>
      </p:cxnSp>
      <p:sp>
        <p:nvSpPr>
          <p:cNvPr id="32" name="正方形/長方形 31"/>
          <p:cNvSpPr/>
          <p:nvPr/>
        </p:nvSpPr>
        <p:spPr>
          <a:xfrm>
            <a:off x="137937" y="3883185"/>
            <a:ext cx="1860844" cy="648000"/>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12">
              <a:latin typeface="+mn-ea"/>
            </a:endParaRPr>
          </a:p>
        </p:txBody>
      </p:sp>
      <p:sp>
        <p:nvSpPr>
          <p:cNvPr id="34" name="角丸四角形 33"/>
          <p:cNvSpPr/>
          <p:nvPr/>
        </p:nvSpPr>
        <p:spPr>
          <a:xfrm>
            <a:off x="224287" y="5095945"/>
            <a:ext cx="1645592" cy="1779927"/>
          </a:xfrm>
          <a:prstGeom prst="roundRect">
            <a:avLst>
              <a:gd name="adj" fmla="val 7267"/>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sz="1600">
              <a:latin typeface="+mn-ea"/>
            </a:endParaRPr>
          </a:p>
        </p:txBody>
      </p:sp>
      <p:sp>
        <p:nvSpPr>
          <p:cNvPr id="35" name="テキスト ボックス 34"/>
          <p:cNvSpPr txBox="1"/>
          <p:nvPr/>
        </p:nvSpPr>
        <p:spPr>
          <a:xfrm>
            <a:off x="-152780" y="5082825"/>
            <a:ext cx="2399726" cy="584775"/>
          </a:xfrm>
          <a:prstGeom prst="rect">
            <a:avLst/>
          </a:prstGeom>
          <a:noFill/>
        </p:spPr>
        <p:txBody>
          <a:bodyPr wrap="square" rtlCol="0">
            <a:spAutoFit/>
          </a:bodyPr>
          <a:lstStyle/>
          <a:p>
            <a:pPr algn="ctr"/>
            <a:r>
              <a:rPr lang="ja-JP" altLang="en-US" sz="1600" dirty="0">
                <a:latin typeface="+mn-ea"/>
              </a:rPr>
              <a:t>栄養成分表示</a:t>
            </a:r>
            <a:endParaRPr lang="en-US" altLang="ja-JP" sz="1600" dirty="0">
              <a:latin typeface="+mn-ea"/>
            </a:endParaRPr>
          </a:p>
          <a:p>
            <a:pPr algn="ctr"/>
            <a:r>
              <a:rPr lang="ja-JP" altLang="en-US" sz="1600" dirty="0">
                <a:latin typeface="+mn-ea"/>
              </a:rPr>
              <a:t>１食（○</a:t>
            </a:r>
            <a:r>
              <a:rPr lang="en-US" altLang="ja-JP" sz="1600" dirty="0">
                <a:latin typeface="+mn-ea"/>
              </a:rPr>
              <a:t>g</a:t>
            </a:r>
            <a:r>
              <a:rPr lang="ja-JP" altLang="en-US" sz="1600" dirty="0">
                <a:latin typeface="+mn-ea"/>
              </a:rPr>
              <a:t>）当たり</a:t>
            </a:r>
          </a:p>
        </p:txBody>
      </p:sp>
      <p:sp>
        <p:nvSpPr>
          <p:cNvPr id="36" name="テキスト ボックス 35"/>
          <p:cNvSpPr txBox="1"/>
          <p:nvPr/>
        </p:nvSpPr>
        <p:spPr>
          <a:xfrm>
            <a:off x="225709" y="5706321"/>
            <a:ext cx="1549155" cy="1169551"/>
          </a:xfrm>
          <a:prstGeom prst="rect">
            <a:avLst/>
          </a:prstGeom>
          <a:noFill/>
        </p:spPr>
        <p:txBody>
          <a:bodyPr wrap="square" rtlCol="0">
            <a:spAutoFit/>
          </a:bodyPr>
          <a:lstStyle/>
          <a:p>
            <a:r>
              <a:rPr lang="ja-JP" altLang="en-US" sz="1400" dirty="0">
                <a:latin typeface="+mn-ea"/>
              </a:rPr>
              <a:t>エネルギー</a:t>
            </a:r>
            <a:endParaRPr lang="en-US" altLang="ja-JP" sz="1400" dirty="0">
              <a:latin typeface="+mn-ea"/>
            </a:endParaRPr>
          </a:p>
          <a:p>
            <a:r>
              <a:rPr lang="ja-JP" altLang="en-US" sz="1400" dirty="0">
                <a:latin typeface="+mn-ea"/>
              </a:rPr>
              <a:t>たんぱく質</a:t>
            </a:r>
            <a:endParaRPr lang="en-US" altLang="ja-JP" sz="1400" dirty="0">
              <a:latin typeface="+mn-ea"/>
            </a:endParaRPr>
          </a:p>
          <a:p>
            <a:r>
              <a:rPr lang="ja-JP" altLang="en-US" sz="1400" dirty="0">
                <a:latin typeface="+mn-ea"/>
              </a:rPr>
              <a:t>脂質</a:t>
            </a:r>
            <a:endParaRPr lang="en-US" altLang="ja-JP" sz="1400" dirty="0">
              <a:latin typeface="+mn-ea"/>
            </a:endParaRPr>
          </a:p>
          <a:p>
            <a:r>
              <a:rPr lang="ja-JP" altLang="en-US" sz="1400" dirty="0">
                <a:latin typeface="+mn-ea"/>
              </a:rPr>
              <a:t>炭水化物</a:t>
            </a:r>
            <a:endParaRPr lang="en-US" altLang="ja-JP" sz="1400" dirty="0">
              <a:latin typeface="+mn-ea"/>
            </a:endParaRPr>
          </a:p>
          <a:p>
            <a:r>
              <a:rPr lang="ja-JP" altLang="en-US" sz="1400" dirty="0">
                <a:latin typeface="+mn-ea"/>
              </a:rPr>
              <a:t>食塩相当量</a:t>
            </a:r>
          </a:p>
        </p:txBody>
      </p:sp>
      <p:sp>
        <p:nvSpPr>
          <p:cNvPr id="37" name="テキスト ボックス 36"/>
          <p:cNvSpPr txBox="1"/>
          <p:nvPr/>
        </p:nvSpPr>
        <p:spPr>
          <a:xfrm>
            <a:off x="861750" y="5697598"/>
            <a:ext cx="1008129" cy="1169551"/>
          </a:xfrm>
          <a:prstGeom prst="rect">
            <a:avLst/>
          </a:prstGeom>
          <a:noFill/>
        </p:spPr>
        <p:txBody>
          <a:bodyPr wrap="square" rtlCol="0">
            <a:spAutoFit/>
          </a:bodyPr>
          <a:lstStyle/>
          <a:p>
            <a:pPr algn="r"/>
            <a:r>
              <a:rPr lang="ja-JP" altLang="en-US" sz="1400" dirty="0">
                <a:latin typeface="+mn-ea"/>
              </a:rPr>
              <a:t>○</a:t>
            </a:r>
            <a:r>
              <a:rPr lang="en-US" altLang="ja-JP" sz="1400" dirty="0">
                <a:latin typeface="+mn-ea"/>
              </a:rPr>
              <a:t>kcal</a:t>
            </a: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a:p>
            <a:pPr algn="r"/>
            <a:r>
              <a:rPr lang="ja-JP" altLang="en-US" sz="1400" dirty="0">
                <a:latin typeface="+mn-ea"/>
              </a:rPr>
              <a:t>○ｇ</a:t>
            </a:r>
            <a:endParaRPr lang="en-US" altLang="ja-JP" sz="1400" dirty="0">
              <a:latin typeface="+mn-ea"/>
            </a:endParaRPr>
          </a:p>
        </p:txBody>
      </p:sp>
      <p:cxnSp>
        <p:nvCxnSpPr>
          <p:cNvPr id="38" name="直線コネクタ 37"/>
          <p:cNvCxnSpPr/>
          <p:nvPr/>
        </p:nvCxnSpPr>
        <p:spPr>
          <a:xfrm flipV="1">
            <a:off x="238664" y="5618377"/>
            <a:ext cx="1616838" cy="858"/>
          </a:xfrm>
          <a:prstGeom prst="line">
            <a:avLst/>
          </a:prstGeom>
        </p:spPr>
        <p:style>
          <a:lnRef idx="1">
            <a:schemeClr val="dk1"/>
          </a:lnRef>
          <a:fillRef idx="0">
            <a:schemeClr val="dk1"/>
          </a:fillRef>
          <a:effectRef idx="0">
            <a:schemeClr val="dk1"/>
          </a:effectRef>
          <a:fontRef idx="minor">
            <a:schemeClr val="tx1"/>
          </a:fontRef>
        </p:style>
      </p:cxnSp>
      <p:sp>
        <p:nvSpPr>
          <p:cNvPr id="39" name="正方形/長方形 38"/>
          <p:cNvSpPr/>
          <p:nvPr/>
        </p:nvSpPr>
        <p:spPr>
          <a:xfrm>
            <a:off x="116661" y="6607322"/>
            <a:ext cx="1860844" cy="252000"/>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1212">
              <a:latin typeface="+mn-ea"/>
            </a:endParaRPr>
          </a:p>
        </p:txBody>
      </p:sp>
      <p:sp>
        <p:nvSpPr>
          <p:cNvPr id="41" name="正方形/長方形 40"/>
          <p:cNvSpPr/>
          <p:nvPr/>
        </p:nvSpPr>
        <p:spPr>
          <a:xfrm>
            <a:off x="2277534" y="3989797"/>
            <a:ext cx="6478977" cy="646331"/>
          </a:xfrm>
          <a:prstGeom prst="rect">
            <a:avLst/>
          </a:prstGeom>
        </p:spPr>
        <p:txBody>
          <a:bodyPr wrap="square">
            <a:spAutoFit/>
          </a:bodyPr>
          <a:lstStyle/>
          <a:p>
            <a:pPr marL="360363" indent="-360363">
              <a:buFont typeface="Wingdings" panose="05000000000000000000" pitchFamily="2" charset="2"/>
              <a:buChar char="p"/>
            </a:pPr>
            <a:r>
              <a:rPr lang="ja-JP" altLang="en-US" dirty="0">
                <a:latin typeface="+mn-ea"/>
                <a:cs typeface="メイリオ" panose="020B0604030504040204" pitchFamily="50" charset="-128"/>
              </a:rPr>
              <a:t>栄養的な特徴の違う食品を組み合わせて、選ぶ</a:t>
            </a:r>
          </a:p>
          <a:p>
            <a:pPr marL="360363" indent="-360363">
              <a:buFont typeface="Wingdings" panose="05000000000000000000" pitchFamily="2" charset="2"/>
              <a:buChar char="p"/>
            </a:pPr>
            <a:r>
              <a:rPr lang="ja-JP" altLang="en-US" dirty="0">
                <a:latin typeface="+mn-ea"/>
                <a:cs typeface="メイリオ" panose="020B0604030504040204" pitchFamily="50" charset="-128"/>
              </a:rPr>
              <a:t>生活習慣病予防のために食物繊維を十分に摂取する</a:t>
            </a:r>
          </a:p>
        </p:txBody>
      </p:sp>
      <p:sp>
        <p:nvSpPr>
          <p:cNvPr id="42" name="正方形/長方形 41"/>
          <p:cNvSpPr/>
          <p:nvPr/>
        </p:nvSpPr>
        <p:spPr>
          <a:xfrm>
            <a:off x="2205790" y="3355573"/>
            <a:ext cx="8056239" cy="713493"/>
          </a:xfrm>
          <a:prstGeom prst="rect">
            <a:avLst/>
          </a:prstGeom>
        </p:spPr>
        <p:txBody>
          <a:bodyPr wrap="square">
            <a:spAutoFit/>
          </a:bodyPr>
          <a:lstStyle/>
          <a:p>
            <a:r>
              <a:rPr lang="ja-JP" altLang="en-US" sz="2000" dirty="0">
                <a:latin typeface="+mn-ea"/>
                <a:cs typeface="メイリオ" panose="020B0604030504040204" pitchFamily="50" charset="-128"/>
              </a:rPr>
              <a:t>生活習慣病予防のために、たんぱく質、脂質、炭水化物をバランスよくとります</a:t>
            </a:r>
          </a:p>
        </p:txBody>
      </p:sp>
      <p:sp>
        <p:nvSpPr>
          <p:cNvPr id="43" name="正方形/長方形 42"/>
          <p:cNvSpPr/>
          <p:nvPr/>
        </p:nvSpPr>
        <p:spPr>
          <a:xfrm>
            <a:off x="2277534" y="5959208"/>
            <a:ext cx="5960689" cy="646331"/>
          </a:xfrm>
          <a:prstGeom prst="rect">
            <a:avLst/>
          </a:prstGeom>
        </p:spPr>
        <p:txBody>
          <a:bodyPr wrap="square">
            <a:spAutoFit/>
          </a:bodyPr>
          <a:lstStyle/>
          <a:p>
            <a:pPr marL="360363" indent="-360363">
              <a:buFont typeface="Wingdings" panose="05000000000000000000" pitchFamily="2" charset="2"/>
              <a:buChar char="p"/>
            </a:pPr>
            <a:r>
              <a:rPr lang="ja-JP" altLang="en-US" dirty="0">
                <a:latin typeface="+mn-ea"/>
                <a:cs typeface="メイリオ" panose="020B0604030504040204" pitchFamily="50" charset="-128"/>
              </a:rPr>
              <a:t>ふだんよく食べる食品からの食塩摂取量を減らす</a:t>
            </a:r>
          </a:p>
          <a:p>
            <a:pPr marL="360363" indent="-360363">
              <a:buFont typeface="Wingdings" panose="05000000000000000000" pitchFamily="2" charset="2"/>
              <a:buChar char="p"/>
            </a:pPr>
            <a:r>
              <a:rPr lang="ja-JP" altLang="en-US" dirty="0">
                <a:latin typeface="+mn-ea"/>
                <a:cs typeface="メイリオ" panose="020B0604030504040204" pitchFamily="50" charset="-128"/>
              </a:rPr>
              <a:t>調味料からの食塩摂取量を減らす</a:t>
            </a:r>
          </a:p>
        </p:txBody>
      </p:sp>
      <p:sp>
        <p:nvSpPr>
          <p:cNvPr id="44" name="正方形/長方形 43"/>
          <p:cNvSpPr/>
          <p:nvPr/>
        </p:nvSpPr>
        <p:spPr>
          <a:xfrm>
            <a:off x="2205790" y="5497543"/>
            <a:ext cx="5743583" cy="400110"/>
          </a:xfrm>
          <a:prstGeom prst="rect">
            <a:avLst/>
          </a:prstGeom>
        </p:spPr>
        <p:txBody>
          <a:bodyPr wrap="square">
            <a:spAutoFit/>
          </a:bodyPr>
          <a:lstStyle/>
          <a:p>
            <a:r>
              <a:rPr lang="ja-JP" altLang="en-US" sz="2000" dirty="0">
                <a:latin typeface="+mn-ea"/>
                <a:cs typeface="メイリオ" panose="020B0604030504040204" pitchFamily="50" charset="-128"/>
              </a:rPr>
              <a:t>減塩は、高血圧の予防や管理に効果があります</a:t>
            </a:r>
          </a:p>
        </p:txBody>
      </p:sp>
      <p:grpSp>
        <p:nvGrpSpPr>
          <p:cNvPr id="2" name="グループ化 1"/>
          <p:cNvGrpSpPr/>
          <p:nvPr/>
        </p:nvGrpSpPr>
        <p:grpSpPr>
          <a:xfrm>
            <a:off x="7853863" y="5982812"/>
            <a:ext cx="1020278" cy="636850"/>
            <a:chOff x="6529718" y="6299975"/>
            <a:chExt cx="1020278" cy="636850"/>
          </a:xfrm>
        </p:grpSpPr>
        <p:sp>
          <p:nvSpPr>
            <p:cNvPr id="46" name="テキスト ボックス 45"/>
            <p:cNvSpPr txBox="1"/>
            <p:nvPr/>
          </p:nvSpPr>
          <p:spPr>
            <a:xfrm>
              <a:off x="6557427" y="6387568"/>
              <a:ext cx="964860" cy="461665"/>
            </a:xfrm>
            <a:prstGeom prst="rect">
              <a:avLst/>
            </a:prstGeom>
            <a:noFill/>
          </p:spPr>
          <p:txBody>
            <a:bodyPr wrap="square" rtlCol="0">
              <a:spAutoFit/>
            </a:bodyPr>
            <a:lstStyle/>
            <a:p>
              <a:pPr algn="ctr"/>
              <a:r>
                <a:rPr lang="ja-JP" altLang="en-US" sz="1200" dirty="0">
                  <a:latin typeface="+mn-ea"/>
                </a:rPr>
                <a:t>食物繊維たっぷり！</a:t>
              </a:r>
            </a:p>
          </p:txBody>
        </p:sp>
        <p:sp>
          <p:nvSpPr>
            <p:cNvPr id="48" name="ドーナツ 47"/>
            <p:cNvSpPr/>
            <p:nvPr/>
          </p:nvSpPr>
          <p:spPr>
            <a:xfrm>
              <a:off x="6529718" y="6299975"/>
              <a:ext cx="1020278" cy="636850"/>
            </a:xfrm>
            <a:prstGeom prst="donut">
              <a:avLst>
                <a:gd name="adj" fmla="val 13931"/>
              </a:avLst>
            </a:prstGeom>
            <a:pattFill prst="dashUpDiag">
              <a:fgClr>
                <a:schemeClr val="tx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schemeClr val="tx1"/>
                </a:solidFill>
                <a:latin typeface="+mn-ea"/>
              </a:endParaRPr>
            </a:p>
          </p:txBody>
        </p:sp>
      </p:grpSp>
      <p:grpSp>
        <p:nvGrpSpPr>
          <p:cNvPr id="3" name="グループ化 2"/>
          <p:cNvGrpSpPr/>
          <p:nvPr/>
        </p:nvGrpSpPr>
        <p:grpSpPr>
          <a:xfrm>
            <a:off x="9021114" y="6124505"/>
            <a:ext cx="906744" cy="495157"/>
            <a:chOff x="9655239" y="6314844"/>
            <a:chExt cx="906744" cy="495157"/>
          </a:xfrm>
        </p:grpSpPr>
        <p:sp>
          <p:nvSpPr>
            <p:cNvPr id="47" name="テキスト ボックス 46"/>
            <p:cNvSpPr txBox="1"/>
            <p:nvPr/>
          </p:nvSpPr>
          <p:spPr>
            <a:xfrm>
              <a:off x="9655240" y="6348336"/>
              <a:ext cx="906743" cy="461665"/>
            </a:xfrm>
            <a:prstGeom prst="rect">
              <a:avLst/>
            </a:prstGeom>
            <a:noFill/>
          </p:spPr>
          <p:txBody>
            <a:bodyPr wrap="square" rtlCol="0">
              <a:spAutoFit/>
            </a:bodyPr>
            <a:lstStyle/>
            <a:p>
              <a:r>
                <a:rPr lang="ja-JP" altLang="en-US" sz="1200" dirty="0">
                  <a:latin typeface="+mn-ea"/>
                </a:rPr>
                <a:t>塩分</a:t>
              </a:r>
              <a:endParaRPr lang="en-US" altLang="ja-JP" sz="1200" dirty="0">
                <a:latin typeface="+mn-ea"/>
              </a:endParaRPr>
            </a:p>
            <a:p>
              <a:r>
                <a:rPr lang="en-US" altLang="ja-JP" sz="1200" b="1" dirty="0">
                  <a:latin typeface="+mn-ea"/>
                </a:rPr>
                <a:t>40</a:t>
              </a:r>
              <a:r>
                <a:rPr lang="ja-JP" altLang="en-US" sz="1200" b="1" dirty="0">
                  <a:latin typeface="+mn-ea"/>
                </a:rPr>
                <a:t>％カット</a:t>
              </a:r>
              <a:endParaRPr lang="en-US" altLang="ja-JP" sz="1200" b="1" dirty="0">
                <a:latin typeface="+mn-ea"/>
              </a:endParaRPr>
            </a:p>
          </p:txBody>
        </p:sp>
        <p:sp>
          <p:nvSpPr>
            <p:cNvPr id="49" name="角丸四角形 48"/>
            <p:cNvSpPr/>
            <p:nvPr/>
          </p:nvSpPr>
          <p:spPr>
            <a:xfrm>
              <a:off x="9655239" y="6314844"/>
              <a:ext cx="906743" cy="495157"/>
            </a:xfrm>
            <a:prstGeom prst="round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sz="1212">
                <a:latin typeface="+mn-ea"/>
              </a:endParaRPr>
            </a:p>
          </p:txBody>
        </p:sp>
      </p:grpSp>
      <p:grpSp>
        <p:nvGrpSpPr>
          <p:cNvPr id="4" name="グループ化 3"/>
          <p:cNvGrpSpPr/>
          <p:nvPr/>
        </p:nvGrpSpPr>
        <p:grpSpPr>
          <a:xfrm>
            <a:off x="8330935" y="3941162"/>
            <a:ext cx="2227389" cy="1892813"/>
            <a:chOff x="8425659" y="4009148"/>
            <a:chExt cx="2227389" cy="1892813"/>
          </a:xfrm>
        </p:grpSpPr>
        <p:sp>
          <p:nvSpPr>
            <p:cNvPr id="45" name="テキスト ボックス 44"/>
            <p:cNvSpPr txBox="1"/>
            <p:nvPr/>
          </p:nvSpPr>
          <p:spPr>
            <a:xfrm>
              <a:off x="8555125" y="4442474"/>
              <a:ext cx="2026513" cy="1200329"/>
            </a:xfrm>
            <a:prstGeom prst="rect">
              <a:avLst/>
            </a:prstGeom>
            <a:noFill/>
          </p:spPr>
          <p:txBody>
            <a:bodyPr wrap="square" rtlCol="0">
              <a:spAutoFit/>
            </a:bodyPr>
            <a:lstStyle/>
            <a:p>
              <a:r>
                <a:rPr lang="ja-JP" altLang="en-US" dirty="0">
                  <a:latin typeface="+mn-ea"/>
                </a:rPr>
                <a:t>「たっぷり」や「○％カット」などの栄養強調表示も参考にできます</a:t>
              </a:r>
              <a:endParaRPr lang="ja-JP" altLang="en-US" dirty="0">
                <a:latin typeface="+mn-ea"/>
                <a:cs typeface="メイリオ" panose="020B0604030504040204" pitchFamily="50" charset="-128"/>
              </a:endParaRPr>
            </a:p>
          </p:txBody>
        </p:sp>
        <p:sp>
          <p:nvSpPr>
            <p:cNvPr id="50" name="円形吹き出し 49"/>
            <p:cNvSpPr/>
            <p:nvPr/>
          </p:nvSpPr>
          <p:spPr>
            <a:xfrm>
              <a:off x="8425659" y="4009148"/>
              <a:ext cx="2227389" cy="1892813"/>
            </a:xfrm>
            <a:prstGeom prst="wedgeEllipseCallout">
              <a:avLst>
                <a:gd name="adj1" fmla="val -22498"/>
                <a:gd name="adj2" fmla="val 62504"/>
              </a:avLst>
            </a:prstGeom>
            <a:noFill/>
            <a:ln w="9525"/>
          </p:spPr>
          <p:style>
            <a:lnRef idx="2">
              <a:schemeClr val="dk1"/>
            </a:lnRef>
            <a:fillRef idx="1">
              <a:schemeClr val="lt1"/>
            </a:fillRef>
            <a:effectRef idx="0">
              <a:schemeClr val="dk1"/>
            </a:effectRef>
            <a:fontRef idx="minor">
              <a:schemeClr val="dk1"/>
            </a:fontRef>
          </p:style>
          <p:txBody>
            <a:bodyPr rtlCol="0" anchor="ctr"/>
            <a:lstStyle/>
            <a:p>
              <a:endParaRPr lang="en-US" altLang="ja-JP" sz="1200" dirty="0">
                <a:latin typeface="+mn-ea"/>
                <a:cs typeface="メイリオ" panose="020B0604030504040204" pitchFamily="50" charset="-128"/>
              </a:endParaRPr>
            </a:p>
          </p:txBody>
        </p:sp>
      </p:grpSp>
      <p:sp>
        <p:nvSpPr>
          <p:cNvPr id="6" name="正方形/長方形 5"/>
          <p:cNvSpPr/>
          <p:nvPr/>
        </p:nvSpPr>
        <p:spPr>
          <a:xfrm>
            <a:off x="1869879" y="834185"/>
            <a:ext cx="8748000" cy="446276"/>
          </a:xfrm>
          <a:prstGeom prst="rect">
            <a:avLst/>
          </a:prstGeom>
        </p:spPr>
        <p:txBody>
          <a:bodyPr wrap="square">
            <a:spAutoFit/>
          </a:bodyPr>
          <a:lstStyle/>
          <a:p>
            <a:pPr marL="342900" indent="-342900">
              <a:buFont typeface="Wingdings" panose="05000000000000000000" pitchFamily="2" charset="2"/>
              <a:buChar char="l"/>
            </a:pPr>
            <a:r>
              <a:rPr lang="ja-JP" altLang="en-US" sz="2300" dirty="0">
                <a:solidFill>
                  <a:srgbClr val="EB4125"/>
                </a:solidFill>
                <a:latin typeface="+mn-ea"/>
              </a:rPr>
              <a:t>肥満ややせの予防のため、食品のエネルギー値と体重をチェック！</a:t>
            </a:r>
          </a:p>
        </p:txBody>
      </p:sp>
      <p:sp>
        <p:nvSpPr>
          <p:cNvPr id="51" name="角丸四角形 50"/>
          <p:cNvSpPr/>
          <p:nvPr/>
        </p:nvSpPr>
        <p:spPr>
          <a:xfrm>
            <a:off x="2083579" y="172895"/>
            <a:ext cx="8568000" cy="486000"/>
          </a:xfrm>
          <a:prstGeom prst="roundRect">
            <a:avLst/>
          </a:prstGeom>
          <a:noFill/>
          <a:ln w="19050">
            <a:solidFill>
              <a:srgbClr val="EB4125"/>
            </a:solidFill>
          </a:ln>
        </p:spPr>
        <p:style>
          <a:lnRef idx="2">
            <a:schemeClr val="accent2"/>
          </a:lnRef>
          <a:fillRef idx="1">
            <a:schemeClr val="lt1"/>
          </a:fillRef>
          <a:effectRef idx="0">
            <a:schemeClr val="accent2"/>
          </a:effectRef>
          <a:fontRef idx="minor">
            <a:schemeClr val="dk1"/>
          </a:fontRef>
        </p:style>
        <p:txBody>
          <a:bodyPr rtlCol="0" anchor="b"/>
          <a:lstStyle/>
          <a:p>
            <a:pPr algn="ctr"/>
            <a:endParaRPr kumimoji="1" lang="ja-JP" altLang="en-US" dirty="0">
              <a:latin typeface="+mn-ea"/>
            </a:endParaRPr>
          </a:p>
        </p:txBody>
      </p:sp>
    </p:spTree>
    <p:extLst>
      <p:ext uri="{BB962C8B-B14F-4D97-AF65-F5344CB8AC3E}">
        <p14:creationId xmlns:p14="http://schemas.microsoft.com/office/powerpoint/2010/main" val="4149264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アーチ 31"/>
          <p:cNvSpPr/>
          <p:nvPr/>
        </p:nvSpPr>
        <p:spPr>
          <a:xfrm>
            <a:off x="946485" y="3402237"/>
            <a:ext cx="8876400" cy="4757177"/>
          </a:xfrm>
          <a:prstGeom prst="blockArc">
            <a:avLst>
              <a:gd name="adj1" fmla="val 10118789"/>
              <a:gd name="adj2" fmla="val 522698"/>
              <a:gd name="adj3" fmla="val 394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8" name="角丸四角形 67"/>
          <p:cNvSpPr/>
          <p:nvPr/>
        </p:nvSpPr>
        <p:spPr>
          <a:xfrm>
            <a:off x="2518763" y="2402860"/>
            <a:ext cx="5580000" cy="252000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7" name="円/楕円 46"/>
          <p:cNvSpPr/>
          <p:nvPr/>
        </p:nvSpPr>
        <p:spPr>
          <a:xfrm>
            <a:off x="1049925" y="5281336"/>
            <a:ext cx="2700000" cy="175923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p>
        </p:txBody>
      </p:sp>
      <p:sp>
        <p:nvSpPr>
          <p:cNvPr id="2" name="円/楕円 1"/>
          <p:cNvSpPr/>
          <p:nvPr/>
        </p:nvSpPr>
        <p:spPr>
          <a:xfrm>
            <a:off x="7023027" y="5272821"/>
            <a:ext cx="2700000" cy="1759239"/>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nvGrpSpPr>
          <p:cNvPr id="24" name="グループ化 23"/>
          <p:cNvGrpSpPr/>
          <p:nvPr/>
        </p:nvGrpSpPr>
        <p:grpSpPr>
          <a:xfrm>
            <a:off x="17906" y="156629"/>
            <a:ext cx="10656000" cy="507600"/>
            <a:chOff x="190182" y="52634"/>
            <a:chExt cx="10316271" cy="898123"/>
          </a:xfrm>
        </p:grpSpPr>
        <p:sp>
          <p:nvSpPr>
            <p:cNvPr id="25" name="角丸四角形 24"/>
            <p:cNvSpPr/>
            <p:nvPr/>
          </p:nvSpPr>
          <p:spPr>
            <a:xfrm>
              <a:off x="190182" y="52634"/>
              <a:ext cx="10316271" cy="898123"/>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6" name="テキスト ボックス 25"/>
            <p:cNvSpPr txBox="1"/>
            <p:nvPr/>
          </p:nvSpPr>
          <p:spPr>
            <a:xfrm>
              <a:off x="365596" y="106177"/>
              <a:ext cx="9965442" cy="431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ja-JP" altLang="en-US" sz="2600" dirty="0" smtClean="0">
                  <a:latin typeface="+mn-ea"/>
                </a:rPr>
                <a:t>栄養</a:t>
              </a:r>
              <a:r>
                <a:rPr lang="ja-JP" altLang="en-US" sz="2600" dirty="0">
                  <a:latin typeface="+mn-ea"/>
                </a:rPr>
                <a:t>成分表示を</a:t>
              </a:r>
              <a:r>
                <a:rPr lang="ja-JP" altLang="en-US" sz="2600" dirty="0" smtClean="0">
                  <a:latin typeface="+mn-ea"/>
                </a:rPr>
                <a:t>使って</a:t>
              </a:r>
              <a:r>
                <a:rPr lang="ja-JP" altLang="en-US" sz="2600" dirty="0">
                  <a:latin typeface="+mn-ea"/>
                </a:rPr>
                <a:t>、</a:t>
              </a:r>
              <a:r>
                <a:rPr lang="ja-JP" altLang="en-US" sz="2600" dirty="0" smtClean="0">
                  <a:latin typeface="+mn-ea"/>
                </a:rPr>
                <a:t>なに</a:t>
              </a:r>
              <a:r>
                <a:rPr lang="ja-JP" altLang="en-US" sz="2600" dirty="0">
                  <a:latin typeface="+mn-ea"/>
                </a:rPr>
                <a:t>を減らす　　　　なにを増やす　</a:t>
              </a:r>
            </a:p>
          </p:txBody>
        </p:sp>
      </p:grpSp>
      <p:grpSp>
        <p:nvGrpSpPr>
          <p:cNvPr id="42" name="グループ化 41"/>
          <p:cNvGrpSpPr/>
          <p:nvPr/>
        </p:nvGrpSpPr>
        <p:grpSpPr>
          <a:xfrm>
            <a:off x="6753293" y="228926"/>
            <a:ext cx="504000" cy="396000"/>
            <a:chOff x="5577937" y="636206"/>
            <a:chExt cx="504000" cy="396000"/>
          </a:xfrm>
        </p:grpSpPr>
        <p:sp>
          <p:nvSpPr>
            <p:cNvPr id="43" name="角丸四角形 42"/>
            <p:cNvSpPr/>
            <p:nvPr/>
          </p:nvSpPr>
          <p:spPr>
            <a:xfrm>
              <a:off x="5577937" y="636206"/>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46" name="直線矢印コネクタ 45"/>
            <p:cNvCxnSpPr/>
            <p:nvPr/>
          </p:nvCxnSpPr>
          <p:spPr>
            <a:xfrm>
              <a:off x="5682552" y="711262"/>
              <a:ext cx="293619" cy="24844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9" name="グループ化 48"/>
          <p:cNvGrpSpPr/>
          <p:nvPr/>
        </p:nvGrpSpPr>
        <p:grpSpPr>
          <a:xfrm>
            <a:off x="9431178" y="228926"/>
            <a:ext cx="504000" cy="396000"/>
            <a:chOff x="7820394" y="1460227"/>
            <a:chExt cx="504000" cy="396000"/>
          </a:xfrm>
        </p:grpSpPr>
        <p:sp>
          <p:nvSpPr>
            <p:cNvPr id="50" name="角丸四角形 49"/>
            <p:cNvSpPr/>
            <p:nvPr/>
          </p:nvSpPr>
          <p:spPr>
            <a:xfrm>
              <a:off x="7820394" y="1460227"/>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51" name="直線矢印コネクタ 50"/>
            <p:cNvCxnSpPr/>
            <p:nvPr/>
          </p:nvCxnSpPr>
          <p:spPr>
            <a:xfrm flipV="1">
              <a:off x="7914815" y="1522081"/>
              <a:ext cx="315158" cy="2506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57" name="正方形/長方形 56"/>
          <p:cNvSpPr/>
          <p:nvPr/>
        </p:nvSpPr>
        <p:spPr>
          <a:xfrm>
            <a:off x="7353507" y="5518626"/>
            <a:ext cx="2146742" cy="1231106"/>
          </a:xfrm>
          <a:prstGeom prst="rect">
            <a:avLst/>
          </a:prstGeom>
        </p:spPr>
        <p:txBody>
          <a:bodyPr wrap="none">
            <a:spAutoFit/>
          </a:bodyPr>
          <a:lstStyle/>
          <a:p>
            <a:pPr algn="ctr"/>
            <a:r>
              <a:rPr lang="ja-JP" altLang="en-US" sz="2000" b="1" dirty="0" smtClean="0">
                <a:latin typeface="+mn-ea"/>
              </a:rPr>
              <a:t>目標</a:t>
            </a:r>
            <a:endParaRPr lang="en-US" altLang="ja-JP" sz="2000" b="1" dirty="0" smtClean="0">
              <a:latin typeface="+mn-ea"/>
            </a:endParaRPr>
          </a:p>
          <a:p>
            <a:pPr algn="ctr"/>
            <a:r>
              <a:rPr lang="ja-JP" altLang="en-US" dirty="0" smtClean="0">
                <a:latin typeface="+mn-ea"/>
              </a:rPr>
              <a:t>（生活習慣病予防や</a:t>
            </a:r>
            <a:endParaRPr lang="en-US" altLang="ja-JP" dirty="0" smtClean="0">
              <a:latin typeface="+mn-ea"/>
            </a:endParaRPr>
          </a:p>
          <a:p>
            <a:pPr algn="ctr"/>
            <a:r>
              <a:rPr lang="ja-JP" altLang="en-US" dirty="0" smtClean="0">
                <a:latin typeface="+mn-ea"/>
              </a:rPr>
              <a:t>健康増進のために</a:t>
            </a:r>
            <a:endParaRPr lang="en-US" altLang="ja-JP" dirty="0" smtClean="0">
              <a:latin typeface="+mn-ea"/>
            </a:endParaRPr>
          </a:p>
          <a:p>
            <a:pPr algn="ctr"/>
            <a:r>
              <a:rPr lang="ja-JP" altLang="en-US" dirty="0" smtClean="0">
                <a:latin typeface="+mn-ea"/>
              </a:rPr>
              <a:t>目標とする量）</a:t>
            </a:r>
            <a:endParaRPr lang="en-US" altLang="ja-JP" dirty="0">
              <a:latin typeface="+mn-ea"/>
            </a:endParaRPr>
          </a:p>
        </p:txBody>
      </p:sp>
      <p:sp>
        <p:nvSpPr>
          <p:cNvPr id="45" name="正方形/長方形 44"/>
          <p:cNvSpPr/>
          <p:nvPr/>
        </p:nvSpPr>
        <p:spPr>
          <a:xfrm>
            <a:off x="1418638" y="5841712"/>
            <a:ext cx="2031325" cy="677108"/>
          </a:xfrm>
          <a:prstGeom prst="rect">
            <a:avLst/>
          </a:prstGeom>
        </p:spPr>
        <p:txBody>
          <a:bodyPr wrap="none">
            <a:spAutoFit/>
          </a:bodyPr>
          <a:lstStyle/>
          <a:p>
            <a:pPr algn="ctr"/>
            <a:r>
              <a:rPr lang="ja-JP" altLang="en-US" sz="2000" b="1" dirty="0" smtClean="0">
                <a:latin typeface="+mn-ea"/>
              </a:rPr>
              <a:t>現状</a:t>
            </a:r>
            <a:endParaRPr lang="en-US" altLang="ja-JP" sz="2000" b="1" dirty="0" smtClean="0">
              <a:latin typeface="+mn-ea"/>
            </a:endParaRPr>
          </a:p>
          <a:p>
            <a:pPr algn="ctr"/>
            <a:r>
              <a:rPr lang="ja-JP" altLang="en-US" dirty="0" smtClean="0">
                <a:latin typeface="+mn-ea"/>
              </a:rPr>
              <a:t>（現在の摂取状況）</a:t>
            </a:r>
            <a:endParaRPr lang="en-US" altLang="ja-JP" dirty="0">
              <a:latin typeface="+mn-ea"/>
            </a:endParaRPr>
          </a:p>
        </p:txBody>
      </p:sp>
      <p:sp>
        <p:nvSpPr>
          <p:cNvPr id="5" name="テキスト ボックス 4"/>
          <p:cNvSpPr txBox="1"/>
          <p:nvPr/>
        </p:nvSpPr>
        <p:spPr>
          <a:xfrm>
            <a:off x="3634169" y="2205050"/>
            <a:ext cx="3503099" cy="400110"/>
          </a:xfrm>
          <a:prstGeom prst="rect">
            <a:avLst/>
          </a:prstGeom>
          <a:solidFill>
            <a:schemeClr val="bg1"/>
          </a:solidFill>
        </p:spPr>
        <p:txBody>
          <a:bodyPr wrap="square" rtlCol="0">
            <a:spAutoFit/>
          </a:bodyPr>
          <a:lstStyle/>
          <a:p>
            <a:pPr algn="ctr"/>
            <a:r>
              <a:rPr kumimoji="1" lang="ja-JP" altLang="en-US" sz="2000" b="1" dirty="0" smtClean="0"/>
              <a:t>食品に含まれる栄養成分</a:t>
            </a:r>
            <a:endParaRPr kumimoji="1" lang="ja-JP" altLang="en-US" sz="2000" b="1" dirty="0"/>
          </a:p>
        </p:txBody>
      </p:sp>
      <p:sp>
        <p:nvSpPr>
          <p:cNvPr id="6" name="正方形/長方形 5"/>
          <p:cNvSpPr/>
          <p:nvPr/>
        </p:nvSpPr>
        <p:spPr>
          <a:xfrm>
            <a:off x="3386182" y="3230426"/>
            <a:ext cx="1454244" cy="1477328"/>
          </a:xfrm>
          <a:prstGeom prst="rect">
            <a:avLst/>
          </a:prstGeom>
        </p:spPr>
        <p:txBody>
          <a:bodyPr wrap="none">
            <a:spAutoFit/>
          </a:bodyPr>
          <a:lstStyle/>
          <a:p>
            <a:r>
              <a:rPr lang="ja-JP" altLang="en-US" dirty="0" smtClean="0">
                <a:latin typeface="+mn-ea"/>
              </a:rPr>
              <a:t>・熱量</a:t>
            </a:r>
            <a:endParaRPr lang="en-US" altLang="ja-JP" dirty="0" smtClean="0">
              <a:latin typeface="+mn-ea"/>
            </a:endParaRPr>
          </a:p>
          <a:p>
            <a:r>
              <a:rPr lang="ja-JP" altLang="en-US" dirty="0" smtClean="0">
                <a:latin typeface="+mn-ea"/>
              </a:rPr>
              <a:t>・たんぱく質</a:t>
            </a:r>
            <a:endParaRPr lang="en-US" altLang="ja-JP" dirty="0" smtClean="0">
              <a:latin typeface="+mn-ea"/>
            </a:endParaRPr>
          </a:p>
          <a:p>
            <a:r>
              <a:rPr lang="ja-JP" altLang="en-US" dirty="0" smtClean="0">
                <a:latin typeface="+mn-ea"/>
              </a:rPr>
              <a:t>・脂質</a:t>
            </a:r>
            <a:endParaRPr lang="en-US" altLang="ja-JP" dirty="0" smtClean="0">
              <a:latin typeface="+mn-ea"/>
            </a:endParaRPr>
          </a:p>
          <a:p>
            <a:r>
              <a:rPr lang="ja-JP" altLang="en-US" dirty="0" smtClean="0">
                <a:latin typeface="+mn-ea"/>
              </a:rPr>
              <a:t>・炭水化物</a:t>
            </a:r>
            <a:endParaRPr lang="en-US" altLang="ja-JP" dirty="0" smtClean="0">
              <a:latin typeface="+mn-ea"/>
            </a:endParaRPr>
          </a:p>
          <a:p>
            <a:r>
              <a:rPr lang="ja-JP" altLang="en-US" dirty="0" smtClean="0">
                <a:latin typeface="+mn-ea"/>
              </a:rPr>
              <a:t>・食塩相当</a:t>
            </a:r>
            <a:r>
              <a:rPr lang="ja-JP" altLang="en-US" dirty="0">
                <a:latin typeface="+mn-ea"/>
              </a:rPr>
              <a:t>量</a:t>
            </a:r>
          </a:p>
        </p:txBody>
      </p:sp>
      <p:sp>
        <p:nvSpPr>
          <p:cNvPr id="44" name="正方形/長方形 43"/>
          <p:cNvSpPr/>
          <p:nvPr/>
        </p:nvSpPr>
        <p:spPr>
          <a:xfrm>
            <a:off x="5902090" y="3609348"/>
            <a:ext cx="1454244" cy="646331"/>
          </a:xfrm>
          <a:prstGeom prst="rect">
            <a:avLst/>
          </a:prstGeom>
        </p:spPr>
        <p:txBody>
          <a:bodyPr wrap="none">
            <a:spAutoFit/>
          </a:bodyPr>
          <a:lstStyle/>
          <a:p>
            <a:r>
              <a:rPr lang="ja-JP" altLang="en-US" dirty="0" smtClean="0">
                <a:latin typeface="+mn-ea"/>
              </a:rPr>
              <a:t>・飽和脂肪酸</a:t>
            </a:r>
            <a:endParaRPr lang="en-US" altLang="ja-JP" dirty="0" smtClean="0">
              <a:latin typeface="+mn-ea"/>
            </a:endParaRPr>
          </a:p>
          <a:p>
            <a:r>
              <a:rPr lang="ja-JP" altLang="en-US" dirty="0" smtClean="0">
                <a:latin typeface="+mn-ea"/>
              </a:rPr>
              <a:t>・食物</a:t>
            </a:r>
            <a:r>
              <a:rPr lang="ja-JP" altLang="en-US" dirty="0">
                <a:latin typeface="+mn-ea"/>
              </a:rPr>
              <a:t>繊維</a:t>
            </a:r>
            <a:endParaRPr lang="en-US" altLang="ja-JP" dirty="0" smtClean="0">
              <a:latin typeface="+mn-ea"/>
            </a:endParaRPr>
          </a:p>
        </p:txBody>
      </p:sp>
      <p:sp>
        <p:nvSpPr>
          <p:cNvPr id="30" name="正方形/長方形 29"/>
          <p:cNvSpPr/>
          <p:nvPr/>
        </p:nvSpPr>
        <p:spPr>
          <a:xfrm>
            <a:off x="3276081" y="2760137"/>
            <a:ext cx="4320000" cy="19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31" name="テキスト ボックス 30"/>
          <p:cNvSpPr txBox="1"/>
          <p:nvPr/>
        </p:nvSpPr>
        <p:spPr>
          <a:xfrm>
            <a:off x="4276727" y="2565553"/>
            <a:ext cx="2070357" cy="369332"/>
          </a:xfrm>
          <a:prstGeom prst="rect">
            <a:avLst/>
          </a:prstGeom>
          <a:solidFill>
            <a:schemeClr val="bg1"/>
          </a:solidFill>
        </p:spPr>
        <p:txBody>
          <a:bodyPr wrap="square" rtlCol="0">
            <a:spAutoFit/>
          </a:bodyPr>
          <a:lstStyle/>
          <a:p>
            <a:pPr algn="ctr"/>
            <a:r>
              <a:rPr kumimoji="1" lang="ja-JP" altLang="en-US" b="1" dirty="0" smtClean="0"/>
              <a:t>栄養成分表示</a:t>
            </a:r>
            <a:endParaRPr kumimoji="1" lang="ja-JP" altLang="en-US" b="1" dirty="0"/>
          </a:p>
        </p:txBody>
      </p:sp>
      <p:sp>
        <p:nvSpPr>
          <p:cNvPr id="9" name="加算記号 8"/>
          <p:cNvSpPr/>
          <p:nvPr/>
        </p:nvSpPr>
        <p:spPr>
          <a:xfrm>
            <a:off x="5128782" y="3560497"/>
            <a:ext cx="464457" cy="435429"/>
          </a:xfrm>
          <a:prstGeom prst="mathPlu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8" name="テキスト ボックス 47"/>
          <p:cNvSpPr txBox="1"/>
          <p:nvPr/>
        </p:nvSpPr>
        <p:spPr>
          <a:xfrm>
            <a:off x="3896781" y="5221062"/>
            <a:ext cx="2988000" cy="1918407"/>
          </a:xfrm>
          <a:prstGeom prst="rect">
            <a:avLst/>
          </a:prstGeom>
          <a:solidFill>
            <a:schemeClr val="bg1"/>
          </a:solidFill>
          <a:ln w="12700">
            <a:noFill/>
          </a:ln>
        </p:spPr>
        <p:txBody>
          <a:bodyPr wrap="none" rtlCol="0">
            <a:prstTxWarp prst="textArchUp">
              <a:avLst>
                <a:gd name="adj" fmla="val 10157212"/>
              </a:avLst>
            </a:prstTxWarp>
            <a:spAutoFit/>
          </a:bodyPr>
          <a:lstStyle/>
          <a:p>
            <a:pPr algn="ctr"/>
            <a:r>
              <a:rPr lang="ja-JP" altLang="en-US" sz="2000" b="1" dirty="0" smtClean="0">
                <a:latin typeface="+mn-ea"/>
                <a:cs typeface="メイリオ" panose="020B0604030504040204" pitchFamily="50" charset="-128"/>
              </a:rPr>
              <a:t>現状を目標に近づける</a:t>
            </a:r>
            <a:endParaRPr lang="en-US" altLang="ja-JP" sz="2000" b="1" dirty="0" smtClean="0">
              <a:latin typeface="+mn-ea"/>
              <a:cs typeface="メイリオ" panose="020B0604030504040204" pitchFamily="50" charset="-128"/>
            </a:endParaRPr>
          </a:p>
        </p:txBody>
      </p:sp>
      <p:cxnSp>
        <p:nvCxnSpPr>
          <p:cNvPr id="62" name="直線矢印コネクタ 61"/>
          <p:cNvCxnSpPr/>
          <p:nvPr/>
        </p:nvCxnSpPr>
        <p:spPr>
          <a:xfrm flipV="1">
            <a:off x="3860781" y="6226437"/>
            <a:ext cx="3060000" cy="1155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179906" y="829699"/>
            <a:ext cx="10332000" cy="1280351"/>
          </a:xfrm>
          <a:prstGeom prst="rect">
            <a:avLst/>
          </a:prstGeom>
          <a:solidFill>
            <a:schemeClr val="accent4">
              <a:lumMod val="20000"/>
              <a:lumOff val="80000"/>
            </a:schemeClr>
          </a:solidFill>
        </p:spPr>
        <p:txBody>
          <a:bodyPr wrap="square" rtlCol="0">
            <a:spAutoFit/>
          </a:bodyPr>
          <a:lstStyle/>
          <a:p>
            <a:pPr marL="261938" indent="-261938">
              <a:buClr>
                <a:schemeClr val="accent5">
                  <a:lumMod val="60000"/>
                  <a:lumOff val="40000"/>
                </a:schemeClr>
              </a:buClr>
              <a:buSzPct val="90000"/>
              <a:buFont typeface="Wingdings" panose="05000000000000000000" pitchFamily="2" charset="2"/>
              <a:buChar char="l"/>
            </a:pPr>
            <a:r>
              <a:rPr lang="ja-JP" altLang="en-US" sz="1930" dirty="0" smtClean="0">
                <a:latin typeface="+mn-ea"/>
                <a:cs typeface="メイリオ" panose="020B0604030504040204" pitchFamily="50" charset="-128"/>
              </a:rPr>
              <a:t>日本人におけるエネルギーや栄養素の摂取について、生活習慣病予防や健康増進の観点から、なにを減らし、なにを増やすことが必要でしょうか。</a:t>
            </a:r>
          </a:p>
          <a:p>
            <a:pPr marL="261938" indent="-261938">
              <a:buClr>
                <a:schemeClr val="accent5">
                  <a:lumMod val="60000"/>
                  <a:lumOff val="40000"/>
                </a:schemeClr>
              </a:buClr>
              <a:buSzPct val="90000"/>
              <a:buFont typeface="Wingdings" panose="05000000000000000000" pitchFamily="2" charset="2"/>
              <a:buChar char="l"/>
            </a:pPr>
            <a:r>
              <a:rPr lang="ja-JP" altLang="en-US" sz="1930" dirty="0" smtClean="0">
                <a:latin typeface="+mn-ea"/>
                <a:cs typeface="メイリオ" panose="020B0604030504040204" pitchFamily="50" charset="-128"/>
              </a:rPr>
              <a:t>現在</a:t>
            </a:r>
            <a:r>
              <a:rPr lang="ja-JP" altLang="en-US" sz="1930" dirty="0">
                <a:latin typeface="+mn-ea"/>
                <a:cs typeface="メイリオ" panose="020B0604030504040204" pitchFamily="50" charset="-128"/>
              </a:rPr>
              <a:t>の摂取量と生活習慣病予防や健康増進のために目標とする量を比べてみると、両者の間に隔たりがあるものがいくつかみられます。栄養成分表示を使って、目標に近づけていきましょう。</a:t>
            </a:r>
          </a:p>
        </p:txBody>
      </p:sp>
      <p:sp>
        <p:nvSpPr>
          <p:cNvPr id="7" name="正方形/長方形 6"/>
          <p:cNvSpPr/>
          <p:nvPr/>
        </p:nvSpPr>
        <p:spPr>
          <a:xfrm>
            <a:off x="3395473" y="2875328"/>
            <a:ext cx="1338828" cy="369332"/>
          </a:xfrm>
          <a:prstGeom prst="rect">
            <a:avLst/>
          </a:prstGeom>
          <a:noFill/>
        </p:spPr>
        <p:txBody>
          <a:bodyPr wrap="none">
            <a:spAutoFit/>
          </a:bodyPr>
          <a:lstStyle/>
          <a:p>
            <a:r>
              <a:rPr lang="en-US" altLang="ja-JP" dirty="0">
                <a:latin typeface="+mn-ea"/>
              </a:rPr>
              <a:t>【</a:t>
            </a:r>
            <a:r>
              <a:rPr lang="ja-JP" altLang="en-US" dirty="0">
                <a:latin typeface="+mn-ea"/>
              </a:rPr>
              <a:t>義務表示</a:t>
            </a:r>
            <a:r>
              <a:rPr lang="en-US" altLang="ja-JP" dirty="0">
                <a:latin typeface="+mn-ea"/>
              </a:rPr>
              <a:t>】</a:t>
            </a:r>
          </a:p>
        </p:txBody>
      </p:sp>
      <p:sp>
        <p:nvSpPr>
          <p:cNvPr id="8" name="正方形/長方形 7"/>
          <p:cNvSpPr/>
          <p:nvPr/>
        </p:nvSpPr>
        <p:spPr>
          <a:xfrm>
            <a:off x="5912381" y="2881839"/>
            <a:ext cx="1338828" cy="369332"/>
          </a:xfrm>
          <a:prstGeom prst="rect">
            <a:avLst/>
          </a:prstGeom>
          <a:noFill/>
        </p:spPr>
        <p:txBody>
          <a:bodyPr wrap="none">
            <a:spAutoFit/>
          </a:bodyPr>
          <a:lstStyle/>
          <a:p>
            <a:r>
              <a:rPr lang="en-US" altLang="ja-JP" dirty="0">
                <a:latin typeface="+mn-ea"/>
              </a:rPr>
              <a:t>【</a:t>
            </a:r>
            <a:r>
              <a:rPr lang="ja-JP" altLang="en-US" dirty="0">
                <a:latin typeface="+mn-ea"/>
              </a:rPr>
              <a:t>推奨表示</a:t>
            </a:r>
            <a:r>
              <a:rPr lang="en-US" altLang="ja-JP" dirty="0">
                <a:latin typeface="+mn-ea"/>
              </a:rPr>
              <a:t>】</a:t>
            </a:r>
          </a:p>
        </p:txBody>
      </p:sp>
    </p:spTree>
    <p:extLst>
      <p:ext uri="{BB962C8B-B14F-4D97-AF65-F5344CB8AC3E}">
        <p14:creationId xmlns:p14="http://schemas.microsoft.com/office/powerpoint/2010/main" val="14354311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p:cNvSpPr txBox="1"/>
          <p:nvPr/>
        </p:nvSpPr>
        <p:spPr>
          <a:xfrm>
            <a:off x="1987569" y="1679723"/>
            <a:ext cx="3204000" cy="461665"/>
          </a:xfrm>
          <a:prstGeom prst="rect">
            <a:avLst/>
          </a:prstGeom>
          <a:noFill/>
        </p:spPr>
        <p:txBody>
          <a:bodyPr wrap="square" rtlCol="0">
            <a:spAutoFit/>
          </a:bodyPr>
          <a:lstStyle/>
          <a:p>
            <a:pPr algn="ctr"/>
            <a:r>
              <a:rPr lang="en-US" altLang="ja-JP" sz="2400" dirty="0">
                <a:latin typeface="+mn-ea"/>
              </a:rPr>
              <a:t>BMI</a:t>
            </a:r>
            <a:r>
              <a:rPr lang="ja-JP" altLang="en-US" sz="2400" dirty="0">
                <a:latin typeface="+mn-ea"/>
              </a:rPr>
              <a:t>の状況</a:t>
            </a:r>
            <a:r>
              <a:rPr lang="ja-JP" altLang="en-US" sz="1600" dirty="0">
                <a:latin typeface="+mn-ea"/>
              </a:rPr>
              <a:t>（</a:t>
            </a:r>
            <a:r>
              <a:rPr lang="en-US" altLang="ja-JP" sz="1600" dirty="0">
                <a:latin typeface="+mn-ea"/>
              </a:rPr>
              <a:t>20</a:t>
            </a:r>
            <a:r>
              <a:rPr lang="ja-JP" altLang="en-US" sz="1600" dirty="0">
                <a:latin typeface="+mn-ea"/>
              </a:rPr>
              <a:t>歳以上）</a:t>
            </a:r>
            <a:endParaRPr lang="en-US" altLang="ja-JP" sz="1600" dirty="0">
              <a:latin typeface="+mn-ea"/>
            </a:endParaRPr>
          </a:p>
        </p:txBody>
      </p:sp>
      <p:graphicFrame>
        <p:nvGraphicFramePr>
          <p:cNvPr id="13" name="グラフ 12"/>
          <p:cNvGraphicFramePr/>
          <p:nvPr>
            <p:extLst>
              <p:ext uri="{D42A27DB-BD31-4B8C-83A1-F6EECF244321}">
                <p14:modId xmlns:p14="http://schemas.microsoft.com/office/powerpoint/2010/main" val="1379157972"/>
              </p:ext>
            </p:extLst>
          </p:nvPr>
        </p:nvGraphicFramePr>
        <p:xfrm>
          <a:off x="-32439" y="1758312"/>
          <a:ext cx="6259465" cy="4563597"/>
        </p:xfrm>
        <a:graphic>
          <a:graphicData uri="http://schemas.openxmlformats.org/drawingml/2006/chart">
            <c:chart xmlns:c="http://schemas.openxmlformats.org/drawingml/2006/chart" xmlns:r="http://schemas.openxmlformats.org/officeDocument/2006/relationships" r:id="rId2"/>
          </a:graphicData>
        </a:graphic>
      </p:graphicFrame>
      <p:sp>
        <p:nvSpPr>
          <p:cNvPr id="14" name="角丸四角形吹き出し 13"/>
          <p:cNvSpPr/>
          <p:nvPr/>
        </p:nvSpPr>
        <p:spPr>
          <a:xfrm>
            <a:off x="5630968" y="1919171"/>
            <a:ext cx="1050649" cy="500830"/>
          </a:xfrm>
          <a:prstGeom prst="wedgeRoundRectCallout">
            <a:avLst>
              <a:gd name="adj1" fmla="val -37995"/>
              <a:gd name="adj2" fmla="val 105239"/>
              <a:gd name="adj3" fmla="val 16667"/>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a:latin typeface="+mn-ea"/>
              </a:rPr>
              <a:t>肥満予防</a:t>
            </a:r>
          </a:p>
        </p:txBody>
      </p:sp>
      <p:sp>
        <p:nvSpPr>
          <p:cNvPr id="15" name="テキスト ボックス 14"/>
          <p:cNvSpPr txBox="1"/>
          <p:nvPr/>
        </p:nvSpPr>
        <p:spPr>
          <a:xfrm>
            <a:off x="2423203" y="6278760"/>
            <a:ext cx="3686043" cy="253916"/>
          </a:xfrm>
          <a:prstGeom prst="rect">
            <a:avLst/>
          </a:prstGeom>
          <a:noFill/>
        </p:spPr>
        <p:txBody>
          <a:bodyPr wrap="square" rtlCol="0">
            <a:spAutoFit/>
          </a:bodyPr>
          <a:lstStyle/>
          <a:p>
            <a:pPr algn="r"/>
            <a:r>
              <a:rPr lang="ja-JP" altLang="en-US" sz="1050" dirty="0">
                <a:latin typeface="+mn-ea"/>
              </a:rPr>
              <a:t>資料：厚生労働省「平成</a:t>
            </a:r>
            <a:r>
              <a:rPr lang="en-US" altLang="ja-JP" sz="1050" dirty="0">
                <a:latin typeface="+mn-ea"/>
              </a:rPr>
              <a:t>28</a:t>
            </a:r>
            <a:r>
              <a:rPr lang="ja-JP" altLang="en-US" sz="1050" dirty="0">
                <a:latin typeface="+mn-ea"/>
              </a:rPr>
              <a:t>年国民健康・栄養調査」</a:t>
            </a:r>
            <a:endParaRPr lang="en-US" altLang="ja-JP" sz="1050" dirty="0">
              <a:latin typeface="+mn-ea"/>
            </a:endParaRPr>
          </a:p>
        </p:txBody>
      </p:sp>
      <p:sp>
        <p:nvSpPr>
          <p:cNvPr id="16" name="角丸四角形吹き出し 15"/>
          <p:cNvSpPr/>
          <p:nvPr/>
        </p:nvSpPr>
        <p:spPr>
          <a:xfrm>
            <a:off x="196582" y="5752320"/>
            <a:ext cx="860515" cy="569589"/>
          </a:xfrm>
          <a:prstGeom prst="wedgeRoundRectCallout">
            <a:avLst>
              <a:gd name="adj1" fmla="val 88738"/>
              <a:gd name="adj2" fmla="val -83909"/>
              <a:gd name="adj3" fmla="val 16667"/>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600" dirty="0">
                <a:latin typeface="+mn-ea"/>
              </a:rPr>
              <a:t>低栄養予防</a:t>
            </a:r>
          </a:p>
        </p:txBody>
      </p:sp>
      <p:sp>
        <p:nvSpPr>
          <p:cNvPr id="17" name="テキスト ボックス 16"/>
          <p:cNvSpPr txBox="1"/>
          <p:nvPr/>
        </p:nvSpPr>
        <p:spPr>
          <a:xfrm>
            <a:off x="1072835" y="2292613"/>
            <a:ext cx="1386823" cy="338554"/>
          </a:xfrm>
          <a:prstGeom prst="rect">
            <a:avLst/>
          </a:prstGeom>
          <a:noFill/>
        </p:spPr>
        <p:txBody>
          <a:bodyPr wrap="square" rtlCol="0">
            <a:spAutoFit/>
          </a:bodyPr>
          <a:lstStyle/>
          <a:p>
            <a:pPr algn="ctr"/>
            <a:r>
              <a:rPr lang="ja-JP" altLang="en-US" sz="1600" dirty="0">
                <a:latin typeface="+mn-ea"/>
              </a:rPr>
              <a:t>下回る人</a:t>
            </a:r>
          </a:p>
        </p:txBody>
      </p:sp>
      <p:sp>
        <p:nvSpPr>
          <p:cNvPr id="18" name="テキスト ボックス 17"/>
          <p:cNvSpPr txBox="1"/>
          <p:nvPr/>
        </p:nvSpPr>
        <p:spPr>
          <a:xfrm>
            <a:off x="4520043" y="2280932"/>
            <a:ext cx="1471423" cy="338554"/>
          </a:xfrm>
          <a:prstGeom prst="rect">
            <a:avLst/>
          </a:prstGeom>
          <a:noFill/>
        </p:spPr>
        <p:txBody>
          <a:bodyPr wrap="square" rtlCol="0">
            <a:spAutoFit/>
          </a:bodyPr>
          <a:lstStyle/>
          <a:p>
            <a:pPr algn="ctr"/>
            <a:r>
              <a:rPr lang="ja-JP" altLang="en-US" sz="1600" dirty="0">
                <a:latin typeface="+mn-ea"/>
              </a:rPr>
              <a:t>上回る人</a:t>
            </a:r>
          </a:p>
        </p:txBody>
      </p:sp>
      <p:sp>
        <p:nvSpPr>
          <p:cNvPr id="19" name="テキスト ボックス 18"/>
          <p:cNvSpPr txBox="1"/>
          <p:nvPr/>
        </p:nvSpPr>
        <p:spPr>
          <a:xfrm>
            <a:off x="1821894" y="2273067"/>
            <a:ext cx="3426318" cy="338554"/>
          </a:xfrm>
          <a:prstGeom prst="rect">
            <a:avLst/>
          </a:prstGeom>
          <a:noFill/>
        </p:spPr>
        <p:txBody>
          <a:bodyPr wrap="square" rtlCol="0">
            <a:spAutoFit/>
          </a:bodyPr>
          <a:lstStyle/>
          <a:p>
            <a:pPr algn="ctr"/>
            <a:r>
              <a:rPr lang="ja-JP" altLang="en-US" sz="1600" dirty="0">
                <a:latin typeface="+mn-ea"/>
              </a:rPr>
              <a:t>目標とする</a:t>
            </a:r>
            <a:r>
              <a:rPr lang="en-US" altLang="ja-JP" sz="1600" dirty="0">
                <a:latin typeface="+mn-ea"/>
              </a:rPr>
              <a:t>BMI</a:t>
            </a:r>
            <a:r>
              <a:rPr lang="ja-JP" altLang="en-US" sz="1600" dirty="0">
                <a:latin typeface="+mn-ea"/>
              </a:rPr>
              <a:t>の範囲内の人</a:t>
            </a:r>
          </a:p>
        </p:txBody>
      </p:sp>
      <p:sp>
        <p:nvSpPr>
          <p:cNvPr id="41" name="テキスト ボックス 40"/>
          <p:cNvSpPr txBox="1"/>
          <p:nvPr/>
        </p:nvSpPr>
        <p:spPr>
          <a:xfrm>
            <a:off x="6680896" y="5086128"/>
            <a:ext cx="3824339" cy="253916"/>
          </a:xfrm>
          <a:prstGeom prst="rect">
            <a:avLst/>
          </a:prstGeom>
          <a:noFill/>
        </p:spPr>
        <p:txBody>
          <a:bodyPr wrap="square" rtlCol="0">
            <a:spAutoFit/>
          </a:bodyPr>
          <a:lstStyle/>
          <a:p>
            <a:pPr algn="r"/>
            <a:r>
              <a:rPr lang="ja-JP" altLang="en-US" sz="1050" dirty="0">
                <a:latin typeface="+mn-ea"/>
              </a:rPr>
              <a:t>資料：厚生労働省「日本人の食事摂取基準（</a:t>
            </a:r>
            <a:r>
              <a:rPr lang="en-US" altLang="ja-JP" sz="1050" dirty="0">
                <a:latin typeface="+mn-ea"/>
              </a:rPr>
              <a:t>2015</a:t>
            </a:r>
            <a:r>
              <a:rPr lang="ja-JP" altLang="en-US" sz="1050" dirty="0">
                <a:latin typeface="+mn-ea"/>
              </a:rPr>
              <a:t>年版）」</a:t>
            </a:r>
          </a:p>
        </p:txBody>
      </p:sp>
      <p:graphicFrame>
        <p:nvGraphicFramePr>
          <p:cNvPr id="2" name="表 1"/>
          <p:cNvGraphicFramePr>
            <a:graphicFrameLocks noGrp="1"/>
          </p:cNvGraphicFramePr>
          <p:nvPr>
            <p:extLst>
              <p:ext uri="{D42A27DB-BD31-4B8C-83A1-F6EECF244321}">
                <p14:modId xmlns:p14="http://schemas.microsoft.com/office/powerpoint/2010/main" val="775480869"/>
              </p:ext>
            </p:extLst>
          </p:nvPr>
        </p:nvGraphicFramePr>
        <p:xfrm>
          <a:off x="6328624" y="2618289"/>
          <a:ext cx="4124316" cy="2374624"/>
        </p:xfrm>
        <a:graphic>
          <a:graphicData uri="http://schemas.openxmlformats.org/drawingml/2006/table">
            <a:tbl>
              <a:tblPr firstRow="1" bandRow="1">
                <a:tableStyleId>{5C22544A-7EE6-4342-B048-85BDC9FD1C3A}</a:tableStyleId>
              </a:tblPr>
              <a:tblGrid>
                <a:gridCol w="1990715"/>
                <a:gridCol w="2133601"/>
              </a:tblGrid>
              <a:tr h="771208">
                <a:tc>
                  <a:txBody>
                    <a:bodyPr/>
                    <a:lstStyle/>
                    <a:p>
                      <a:pPr algn="ctr"/>
                      <a:r>
                        <a:rPr kumimoji="1" lang="ja-JP" altLang="en-US" dirty="0" smtClean="0">
                          <a:solidFill>
                            <a:schemeClr val="tx1"/>
                          </a:solidFill>
                          <a:latin typeface="+mn-ea"/>
                          <a:ea typeface="+mn-ea"/>
                        </a:rPr>
                        <a:t>年齢</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latin typeface="+mn-ea"/>
                          <a:ea typeface="+mn-ea"/>
                        </a:rPr>
                        <a:t>目標とする</a:t>
                      </a:r>
                      <a:r>
                        <a:rPr kumimoji="1" lang="en-US" altLang="ja-JP" dirty="0" smtClean="0">
                          <a:solidFill>
                            <a:schemeClr val="tx1"/>
                          </a:solidFill>
                          <a:latin typeface="+mn-ea"/>
                          <a:ea typeface="+mn-ea"/>
                        </a:rPr>
                        <a:t>BMI</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kg/m</a:t>
                      </a:r>
                      <a:r>
                        <a:rPr kumimoji="1" lang="en-US" altLang="ja-JP" baseline="30000" dirty="0" smtClean="0">
                          <a:solidFill>
                            <a:schemeClr val="tx1"/>
                          </a:solidFill>
                          <a:latin typeface="+mn-ea"/>
                          <a:ea typeface="+mn-ea"/>
                        </a:rPr>
                        <a:t>2</a:t>
                      </a:r>
                      <a:r>
                        <a:rPr kumimoji="1" lang="ja-JP" altLang="en-US" dirty="0" smtClean="0">
                          <a:solidFill>
                            <a:schemeClr val="tx1"/>
                          </a:solidFill>
                          <a:latin typeface="+mn-ea"/>
                          <a:ea typeface="+mn-ea"/>
                        </a:rPr>
                        <a:t>）</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4472">
                <a:tc>
                  <a:txBody>
                    <a:bodyPr/>
                    <a:lstStyle/>
                    <a:p>
                      <a:pPr algn="ctr"/>
                      <a:r>
                        <a:rPr kumimoji="1" lang="en-US" altLang="ja-JP" dirty="0" smtClean="0">
                          <a:solidFill>
                            <a:schemeClr val="tx1"/>
                          </a:solidFill>
                          <a:latin typeface="+mn-ea"/>
                          <a:ea typeface="+mn-ea"/>
                        </a:rPr>
                        <a:t>20</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40</a:t>
                      </a:r>
                      <a:r>
                        <a:rPr kumimoji="1" lang="ja-JP" altLang="en-US" dirty="0" smtClean="0">
                          <a:solidFill>
                            <a:schemeClr val="tx1"/>
                          </a:solidFill>
                          <a:latin typeface="+mn-ea"/>
                          <a:ea typeface="+mn-ea"/>
                        </a:rPr>
                        <a:t>歳代</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smtClean="0">
                          <a:solidFill>
                            <a:schemeClr val="tx1"/>
                          </a:solidFill>
                          <a:latin typeface="+mn-ea"/>
                          <a:ea typeface="+mn-ea"/>
                        </a:rPr>
                        <a:t>18.5</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24.9</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4472">
                <a:tc>
                  <a:txBody>
                    <a:bodyPr/>
                    <a:lstStyle/>
                    <a:p>
                      <a:pPr algn="ctr"/>
                      <a:r>
                        <a:rPr kumimoji="1" lang="en-US" altLang="ja-JP" dirty="0" smtClean="0">
                          <a:solidFill>
                            <a:schemeClr val="tx1"/>
                          </a:solidFill>
                          <a:latin typeface="+mn-ea"/>
                          <a:ea typeface="+mn-ea"/>
                        </a:rPr>
                        <a:t>50</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60</a:t>
                      </a:r>
                      <a:r>
                        <a:rPr kumimoji="1" lang="ja-JP" altLang="en-US" dirty="0" smtClean="0">
                          <a:solidFill>
                            <a:schemeClr val="tx1"/>
                          </a:solidFill>
                          <a:latin typeface="+mn-ea"/>
                          <a:ea typeface="+mn-ea"/>
                        </a:rPr>
                        <a:t>歳代</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en-US" altLang="ja-JP" dirty="0" smtClean="0">
                          <a:solidFill>
                            <a:schemeClr val="tx1"/>
                          </a:solidFill>
                          <a:latin typeface="+mn-ea"/>
                          <a:ea typeface="+mn-ea"/>
                        </a:rPr>
                        <a:t>20.0</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24.9</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4472">
                <a:tc>
                  <a:txBody>
                    <a:bodyPr/>
                    <a:lstStyle/>
                    <a:p>
                      <a:pPr algn="ctr"/>
                      <a:r>
                        <a:rPr kumimoji="1" lang="en-US" altLang="ja-JP" dirty="0" smtClean="0">
                          <a:solidFill>
                            <a:schemeClr val="tx1"/>
                          </a:solidFill>
                          <a:latin typeface="+mn-ea"/>
                          <a:ea typeface="+mn-ea"/>
                        </a:rPr>
                        <a:t>70</a:t>
                      </a:r>
                      <a:r>
                        <a:rPr kumimoji="1" lang="ja-JP" altLang="en-US" dirty="0" smtClean="0">
                          <a:solidFill>
                            <a:schemeClr val="tx1"/>
                          </a:solidFill>
                          <a:latin typeface="+mn-ea"/>
                          <a:ea typeface="+mn-ea"/>
                        </a:rPr>
                        <a:t>歳以上</a:t>
                      </a:r>
                      <a:endParaRPr kumimoji="1" lang="ja-JP" altLang="en-US"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59937"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solidFill>
                          <a:latin typeface="+mn-ea"/>
                          <a:ea typeface="+mn-ea"/>
                        </a:rPr>
                        <a:t>21.5</a:t>
                      </a:r>
                      <a:r>
                        <a:rPr kumimoji="1" lang="ja-JP" altLang="en-US" dirty="0" smtClean="0">
                          <a:solidFill>
                            <a:schemeClr val="tx1"/>
                          </a:solidFill>
                          <a:latin typeface="+mn-ea"/>
                          <a:ea typeface="+mn-ea"/>
                        </a:rPr>
                        <a:t>～</a:t>
                      </a:r>
                      <a:r>
                        <a:rPr kumimoji="1" lang="en-US" altLang="ja-JP" dirty="0" smtClean="0">
                          <a:solidFill>
                            <a:schemeClr val="tx1"/>
                          </a:solidFill>
                          <a:latin typeface="+mn-ea"/>
                          <a:ea typeface="+mn-ea"/>
                        </a:rPr>
                        <a:t>24.9</a:t>
                      </a:r>
                      <a:endParaRPr kumimoji="1" lang="ja-JP" altLang="en-US"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4" name="テキスト ボックス 53"/>
          <p:cNvSpPr txBox="1"/>
          <p:nvPr/>
        </p:nvSpPr>
        <p:spPr>
          <a:xfrm>
            <a:off x="6841272" y="1687549"/>
            <a:ext cx="3211585" cy="461665"/>
          </a:xfrm>
          <a:prstGeom prst="rect">
            <a:avLst/>
          </a:prstGeom>
          <a:noFill/>
        </p:spPr>
        <p:txBody>
          <a:bodyPr wrap="square" rtlCol="0">
            <a:spAutoFit/>
          </a:bodyPr>
          <a:lstStyle/>
          <a:p>
            <a:pPr algn="ctr"/>
            <a:r>
              <a:rPr lang="ja-JP" altLang="en-US" sz="2400" dirty="0" smtClean="0">
                <a:latin typeface="+mn-ea"/>
              </a:rPr>
              <a:t>目標とする</a:t>
            </a:r>
            <a:r>
              <a:rPr lang="en-US" altLang="ja-JP" sz="2400" dirty="0" smtClean="0">
                <a:latin typeface="+mn-ea"/>
              </a:rPr>
              <a:t>BMI</a:t>
            </a:r>
            <a:endParaRPr lang="en-US" altLang="ja-JP" sz="2400" dirty="0">
              <a:latin typeface="+mn-ea"/>
            </a:endParaRPr>
          </a:p>
        </p:txBody>
      </p:sp>
      <p:sp>
        <p:nvSpPr>
          <p:cNvPr id="39" name="テキスト ボックス 38"/>
          <p:cNvSpPr txBox="1"/>
          <p:nvPr/>
        </p:nvSpPr>
        <p:spPr>
          <a:xfrm>
            <a:off x="2104575" y="114966"/>
            <a:ext cx="6328226" cy="492443"/>
          </a:xfrm>
          <a:prstGeom prst="rect">
            <a:avLst/>
          </a:prstGeom>
          <a:noFill/>
        </p:spPr>
        <p:txBody>
          <a:bodyPr wrap="square" rtlCol="0">
            <a:spAutoFit/>
          </a:bodyPr>
          <a:lstStyle/>
          <a:p>
            <a:r>
              <a:rPr lang="ja-JP" altLang="en-US" sz="2600" dirty="0">
                <a:latin typeface="+mn-ea"/>
              </a:rPr>
              <a:t>「肥満」や「やせ」を減らす　</a:t>
            </a:r>
          </a:p>
        </p:txBody>
      </p:sp>
      <p:grpSp>
        <p:nvGrpSpPr>
          <p:cNvPr id="31" name="グループ化 30"/>
          <p:cNvGrpSpPr/>
          <p:nvPr/>
        </p:nvGrpSpPr>
        <p:grpSpPr>
          <a:xfrm>
            <a:off x="5867919" y="174220"/>
            <a:ext cx="504000" cy="396000"/>
            <a:chOff x="5577937" y="636206"/>
            <a:chExt cx="504000" cy="396000"/>
          </a:xfrm>
        </p:grpSpPr>
        <p:sp>
          <p:nvSpPr>
            <p:cNvPr id="32" name="角丸四角形 31"/>
            <p:cNvSpPr/>
            <p:nvPr/>
          </p:nvSpPr>
          <p:spPr>
            <a:xfrm>
              <a:off x="5577937" y="636206"/>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34" name="直線矢印コネクタ 33"/>
            <p:cNvCxnSpPr/>
            <p:nvPr/>
          </p:nvCxnSpPr>
          <p:spPr>
            <a:xfrm>
              <a:off x="5682552" y="711262"/>
              <a:ext cx="293619" cy="248447"/>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45" name="フローチャート: 論理積ゲート 44"/>
          <p:cNvSpPr/>
          <p:nvPr/>
        </p:nvSpPr>
        <p:spPr>
          <a:xfrm>
            <a:off x="14514" y="29029"/>
            <a:ext cx="2032000" cy="684000"/>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600" dirty="0">
                <a:latin typeface="+mn-ea"/>
              </a:rPr>
              <a:t>ヒント</a:t>
            </a:r>
            <a:r>
              <a:rPr lang="ja-JP" altLang="en-US" sz="2600" dirty="0" smtClean="0">
                <a:latin typeface="+mn-ea"/>
              </a:rPr>
              <a:t>①</a:t>
            </a:r>
            <a:endParaRPr kumimoji="1" lang="ja-JP" altLang="en-US" sz="2600" dirty="0">
              <a:latin typeface="+mn-ea"/>
            </a:endParaRPr>
          </a:p>
        </p:txBody>
      </p:sp>
      <p:sp>
        <p:nvSpPr>
          <p:cNvPr id="46" name="テキスト ボックス 45"/>
          <p:cNvSpPr txBox="1"/>
          <p:nvPr/>
        </p:nvSpPr>
        <p:spPr>
          <a:xfrm>
            <a:off x="179906" y="954172"/>
            <a:ext cx="10332000" cy="384721"/>
          </a:xfrm>
          <a:prstGeom prst="rect">
            <a:avLst/>
          </a:prstGeom>
          <a:solidFill>
            <a:schemeClr val="accent4">
              <a:lumMod val="20000"/>
              <a:lumOff val="80000"/>
            </a:schemeClr>
          </a:solidFill>
        </p:spPr>
        <p:txBody>
          <a:bodyPr wrap="square" rtlCol="0" anchor="ctr">
            <a:spAutoFit/>
          </a:bodyPr>
          <a:lstStyle/>
          <a:p>
            <a:pPr marL="261938" indent="-261938">
              <a:buClr>
                <a:schemeClr val="accent5">
                  <a:lumMod val="60000"/>
                  <a:lumOff val="40000"/>
                </a:schemeClr>
              </a:buClr>
              <a:buSzPct val="89000"/>
              <a:buFont typeface="Wingdings" panose="05000000000000000000" pitchFamily="2" charset="2"/>
              <a:buChar char="l"/>
            </a:pPr>
            <a:r>
              <a:rPr lang="ja-JP" altLang="en-US" sz="1900" dirty="0">
                <a:latin typeface="+mn-ea"/>
              </a:rPr>
              <a:t>エネルギーの摂取量と消費量のバランスがとれているかは、体格（</a:t>
            </a:r>
            <a:r>
              <a:rPr lang="en-US" altLang="ja-JP" sz="1900" dirty="0">
                <a:latin typeface="+mn-ea"/>
              </a:rPr>
              <a:t>BMI</a:t>
            </a:r>
            <a:r>
              <a:rPr lang="ja-JP" altLang="en-US" sz="1900" dirty="0">
                <a:latin typeface="+mn-ea"/>
              </a:rPr>
              <a:t>）で評価することが</a:t>
            </a:r>
            <a:r>
              <a:rPr lang="ja-JP" altLang="en-US" sz="1900" dirty="0" smtClean="0">
                <a:latin typeface="+mn-ea"/>
              </a:rPr>
              <a:t>できます</a:t>
            </a:r>
            <a:endParaRPr lang="ja-JP" altLang="en-US" sz="1900" dirty="0">
              <a:latin typeface="+mn-ea"/>
              <a:cs typeface="メイリオ" panose="020B0604030504040204" pitchFamily="50" charset="-128"/>
            </a:endParaRPr>
          </a:p>
        </p:txBody>
      </p:sp>
      <p:cxnSp>
        <p:nvCxnSpPr>
          <p:cNvPr id="21" name="直線コネクタ 20"/>
          <p:cNvCxnSpPr/>
          <p:nvPr/>
        </p:nvCxnSpPr>
        <p:spPr>
          <a:xfrm>
            <a:off x="744802" y="712351"/>
            <a:ext cx="9936000" cy="2277"/>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1928218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36"/>
          <p:cNvSpPr txBox="1"/>
          <p:nvPr/>
        </p:nvSpPr>
        <p:spPr>
          <a:xfrm>
            <a:off x="6034994" y="1488354"/>
            <a:ext cx="4261139" cy="387798"/>
          </a:xfrm>
          <a:prstGeom prst="rect">
            <a:avLst/>
          </a:prstGeom>
          <a:noFill/>
        </p:spPr>
        <p:txBody>
          <a:bodyPr wrap="square" rtlCol="0">
            <a:spAutoFit/>
          </a:bodyPr>
          <a:lstStyle/>
          <a:p>
            <a:pPr algn="ctr">
              <a:lnSpc>
                <a:spcPct val="80000"/>
              </a:lnSpc>
            </a:pPr>
            <a:r>
              <a:rPr lang="ja-JP" altLang="en-US" sz="2400" dirty="0">
                <a:latin typeface="+mn-ea"/>
              </a:rPr>
              <a:t>食物繊維摂取量</a:t>
            </a:r>
            <a:r>
              <a:rPr lang="ja-JP" altLang="en-US" sz="2400" dirty="0" smtClean="0">
                <a:latin typeface="+mn-ea"/>
              </a:rPr>
              <a:t>の状況</a:t>
            </a:r>
            <a:r>
              <a:rPr lang="en-US" altLang="ja-JP" sz="1600" dirty="0" smtClean="0">
                <a:latin typeface="+mn-ea"/>
              </a:rPr>
              <a:t>(2</a:t>
            </a:r>
            <a:r>
              <a:rPr lang="en-US" altLang="ja-JP" sz="1600" dirty="0">
                <a:latin typeface="+mn-ea"/>
              </a:rPr>
              <a:t>0</a:t>
            </a:r>
            <a:r>
              <a:rPr lang="ja-JP" altLang="en-US" sz="1600" dirty="0" smtClean="0">
                <a:latin typeface="+mn-ea"/>
              </a:rPr>
              <a:t>歳</a:t>
            </a:r>
            <a:r>
              <a:rPr lang="ja-JP" altLang="en-US" sz="1600" dirty="0">
                <a:latin typeface="+mn-ea"/>
              </a:rPr>
              <a:t>以上）</a:t>
            </a:r>
          </a:p>
        </p:txBody>
      </p:sp>
      <p:sp>
        <p:nvSpPr>
          <p:cNvPr id="38" name="テキスト ボックス 37"/>
          <p:cNvSpPr txBox="1"/>
          <p:nvPr/>
        </p:nvSpPr>
        <p:spPr>
          <a:xfrm>
            <a:off x="240102" y="1338863"/>
            <a:ext cx="5023361" cy="683264"/>
          </a:xfrm>
          <a:prstGeom prst="rect">
            <a:avLst/>
          </a:prstGeom>
          <a:noFill/>
        </p:spPr>
        <p:txBody>
          <a:bodyPr wrap="square" rtlCol="0">
            <a:spAutoFit/>
          </a:bodyPr>
          <a:lstStyle/>
          <a:p>
            <a:pPr algn="ctr">
              <a:lnSpc>
                <a:spcPct val="80000"/>
              </a:lnSpc>
            </a:pPr>
            <a:r>
              <a:rPr lang="ja-JP" altLang="en-US" sz="2400" dirty="0">
                <a:latin typeface="+mn-ea"/>
              </a:rPr>
              <a:t>たんぱく質、脂質、炭水化物の</a:t>
            </a:r>
            <a:endParaRPr lang="en-US" altLang="ja-JP" sz="2400" dirty="0">
              <a:latin typeface="+mn-ea"/>
            </a:endParaRPr>
          </a:p>
          <a:p>
            <a:pPr algn="ctr">
              <a:lnSpc>
                <a:spcPct val="80000"/>
              </a:lnSpc>
            </a:pPr>
            <a:r>
              <a:rPr lang="ja-JP" altLang="en-US" sz="2400" dirty="0">
                <a:latin typeface="+mn-ea"/>
              </a:rPr>
              <a:t>エネルギー構成比の</a:t>
            </a:r>
            <a:r>
              <a:rPr lang="ja-JP" altLang="en-US" sz="2400" dirty="0" smtClean="0">
                <a:latin typeface="+mn-ea"/>
              </a:rPr>
              <a:t>状況</a:t>
            </a:r>
            <a:r>
              <a:rPr lang="ja-JP" altLang="en-US" sz="1600" dirty="0" smtClean="0">
                <a:latin typeface="+mn-ea"/>
              </a:rPr>
              <a:t>（</a:t>
            </a:r>
            <a:r>
              <a:rPr lang="en-US" altLang="ja-JP" sz="1600" dirty="0" smtClean="0">
                <a:latin typeface="+mn-ea"/>
              </a:rPr>
              <a:t>2</a:t>
            </a:r>
            <a:r>
              <a:rPr lang="en-US" altLang="ja-JP" sz="1600" dirty="0">
                <a:latin typeface="+mn-ea"/>
              </a:rPr>
              <a:t>0</a:t>
            </a:r>
            <a:r>
              <a:rPr lang="ja-JP" altLang="en-US" sz="1600" dirty="0" smtClean="0">
                <a:latin typeface="+mn-ea"/>
              </a:rPr>
              <a:t>歳</a:t>
            </a:r>
            <a:r>
              <a:rPr lang="ja-JP" altLang="en-US" sz="1600" dirty="0">
                <a:latin typeface="+mn-ea"/>
              </a:rPr>
              <a:t>以上）</a:t>
            </a:r>
          </a:p>
        </p:txBody>
      </p:sp>
      <p:sp>
        <p:nvSpPr>
          <p:cNvPr id="39" name="テキスト ボックス 38"/>
          <p:cNvSpPr txBox="1"/>
          <p:nvPr/>
        </p:nvSpPr>
        <p:spPr>
          <a:xfrm>
            <a:off x="6417080" y="5844195"/>
            <a:ext cx="3867077" cy="523220"/>
          </a:xfrm>
          <a:prstGeom prst="rect">
            <a:avLst/>
          </a:prstGeom>
          <a:noFill/>
        </p:spPr>
        <p:txBody>
          <a:bodyPr wrap="square" rtlCol="0" anchor="b">
            <a:spAutoFit/>
          </a:bodyPr>
          <a:lstStyle/>
          <a:p>
            <a:r>
              <a:rPr lang="en-US" altLang="ja-JP" sz="1350" dirty="0">
                <a:latin typeface="+mn-ea"/>
              </a:rPr>
              <a:t>※</a:t>
            </a:r>
            <a:r>
              <a:rPr lang="ja-JP" altLang="en-US" sz="1350" dirty="0">
                <a:latin typeface="+mn-ea"/>
              </a:rPr>
              <a:t>目標は、</a:t>
            </a:r>
            <a:r>
              <a:rPr lang="en-US" altLang="ja-JP" sz="1350" dirty="0">
                <a:latin typeface="+mn-ea"/>
              </a:rPr>
              <a:t>20</a:t>
            </a:r>
            <a:r>
              <a:rPr lang="ja-JP" altLang="en-US" sz="1350" dirty="0">
                <a:latin typeface="+mn-ea"/>
              </a:rPr>
              <a:t>～</a:t>
            </a:r>
            <a:r>
              <a:rPr lang="en-US" altLang="ja-JP" sz="1350" dirty="0">
                <a:latin typeface="+mn-ea"/>
              </a:rPr>
              <a:t>60</a:t>
            </a:r>
            <a:r>
              <a:rPr lang="ja-JP" altLang="en-US" sz="1350" dirty="0">
                <a:latin typeface="+mn-ea"/>
              </a:rPr>
              <a:t>歳代の値</a:t>
            </a:r>
            <a:endParaRPr lang="en-US" altLang="ja-JP" sz="1350" dirty="0">
              <a:latin typeface="+mn-ea"/>
            </a:endParaRPr>
          </a:p>
          <a:p>
            <a:r>
              <a:rPr lang="ja-JP" altLang="en-US" sz="1350" dirty="0">
                <a:latin typeface="+mn-ea"/>
              </a:rPr>
              <a:t>　</a:t>
            </a:r>
            <a:r>
              <a:rPr lang="en-US" altLang="ja-JP" sz="1350" dirty="0">
                <a:latin typeface="+mn-ea"/>
              </a:rPr>
              <a:t>70</a:t>
            </a:r>
            <a:r>
              <a:rPr lang="ja-JP" altLang="en-US" sz="1350" dirty="0">
                <a:latin typeface="+mn-ea"/>
              </a:rPr>
              <a:t>歳以上は、男性</a:t>
            </a:r>
            <a:r>
              <a:rPr lang="en-US" altLang="ja-JP" sz="1350" dirty="0">
                <a:latin typeface="+mn-ea"/>
              </a:rPr>
              <a:t>19</a:t>
            </a:r>
            <a:r>
              <a:rPr lang="ja-JP" altLang="en-US" sz="1350" dirty="0">
                <a:latin typeface="+mn-ea"/>
              </a:rPr>
              <a:t>ｇ以上</a:t>
            </a:r>
            <a:r>
              <a:rPr lang="ja-JP" altLang="en-US" sz="1350" dirty="0" smtClean="0">
                <a:latin typeface="+mn-ea"/>
              </a:rPr>
              <a:t>、女性</a:t>
            </a:r>
            <a:r>
              <a:rPr lang="en-US" altLang="ja-JP" sz="1350" dirty="0">
                <a:latin typeface="+mn-ea"/>
              </a:rPr>
              <a:t>17</a:t>
            </a:r>
            <a:r>
              <a:rPr lang="ja-JP" altLang="en-US" sz="1350" dirty="0">
                <a:latin typeface="+mn-ea"/>
              </a:rPr>
              <a:t>ｇ以上</a:t>
            </a:r>
            <a:endParaRPr lang="en-US" altLang="ja-JP" sz="1350" dirty="0">
              <a:latin typeface="+mn-ea"/>
            </a:endParaRPr>
          </a:p>
        </p:txBody>
      </p:sp>
      <p:graphicFrame>
        <p:nvGraphicFramePr>
          <p:cNvPr id="41" name="グラフ 40"/>
          <p:cNvGraphicFramePr/>
          <p:nvPr>
            <p:extLst>
              <p:ext uri="{D42A27DB-BD31-4B8C-83A1-F6EECF244321}">
                <p14:modId xmlns:p14="http://schemas.microsoft.com/office/powerpoint/2010/main" val="3757543942"/>
              </p:ext>
            </p:extLst>
          </p:nvPr>
        </p:nvGraphicFramePr>
        <p:xfrm>
          <a:off x="5739518" y="2224800"/>
          <a:ext cx="4630303" cy="3491226"/>
        </p:xfrm>
        <a:graphic>
          <a:graphicData uri="http://schemas.openxmlformats.org/drawingml/2006/chart">
            <c:chart xmlns:c="http://schemas.openxmlformats.org/drawingml/2006/chart" xmlns:r="http://schemas.openxmlformats.org/officeDocument/2006/relationships" r:id="rId3"/>
          </a:graphicData>
        </a:graphic>
      </p:graphicFrame>
      <p:cxnSp>
        <p:nvCxnSpPr>
          <p:cNvPr id="43" name="直線矢印コネクタ 42"/>
          <p:cNvCxnSpPr/>
          <p:nvPr/>
        </p:nvCxnSpPr>
        <p:spPr>
          <a:xfrm flipV="1">
            <a:off x="8695407" y="3152274"/>
            <a:ext cx="249453" cy="259204"/>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p:cNvSpPr txBox="1"/>
          <p:nvPr/>
        </p:nvSpPr>
        <p:spPr>
          <a:xfrm>
            <a:off x="6901591" y="5514205"/>
            <a:ext cx="614271" cy="350865"/>
          </a:xfrm>
          <a:prstGeom prst="rect">
            <a:avLst/>
          </a:prstGeom>
          <a:noFill/>
        </p:spPr>
        <p:txBody>
          <a:bodyPr wrap="none" rtlCol="0">
            <a:spAutoFit/>
          </a:bodyPr>
          <a:lstStyle/>
          <a:p>
            <a:pPr algn="ctr"/>
            <a:r>
              <a:rPr lang="ja-JP" altLang="en-US" sz="1600" dirty="0">
                <a:latin typeface="+mn-ea"/>
              </a:rPr>
              <a:t>男性</a:t>
            </a:r>
          </a:p>
        </p:txBody>
      </p:sp>
      <p:sp>
        <p:nvSpPr>
          <p:cNvPr id="45" name="テキスト ボックス 44"/>
          <p:cNvSpPr txBox="1"/>
          <p:nvPr/>
        </p:nvSpPr>
        <p:spPr>
          <a:xfrm>
            <a:off x="8712895" y="5514572"/>
            <a:ext cx="614271" cy="350865"/>
          </a:xfrm>
          <a:prstGeom prst="rect">
            <a:avLst/>
          </a:prstGeom>
          <a:noFill/>
        </p:spPr>
        <p:txBody>
          <a:bodyPr wrap="none" rtlCol="0">
            <a:spAutoFit/>
          </a:bodyPr>
          <a:lstStyle/>
          <a:p>
            <a:pPr algn="ctr"/>
            <a:r>
              <a:rPr lang="ja-JP" altLang="en-US" sz="1600" dirty="0">
                <a:latin typeface="+mn-ea"/>
              </a:rPr>
              <a:t>女性</a:t>
            </a:r>
          </a:p>
        </p:txBody>
      </p:sp>
      <p:sp>
        <p:nvSpPr>
          <p:cNvPr id="46" name="テキスト ボックス 45"/>
          <p:cNvSpPr txBox="1"/>
          <p:nvPr/>
        </p:nvSpPr>
        <p:spPr>
          <a:xfrm>
            <a:off x="7117246" y="2743383"/>
            <a:ext cx="894797" cy="338554"/>
          </a:xfrm>
          <a:prstGeom prst="rect">
            <a:avLst/>
          </a:prstGeom>
          <a:noFill/>
        </p:spPr>
        <p:txBody>
          <a:bodyPr wrap="none" rtlCol="0">
            <a:spAutoFit/>
          </a:bodyPr>
          <a:lstStyle/>
          <a:p>
            <a:r>
              <a:rPr lang="en-US" altLang="ja-JP" sz="1600" dirty="0" smtClean="0">
                <a:latin typeface="+mn-ea"/>
              </a:rPr>
              <a:t>20g</a:t>
            </a:r>
            <a:r>
              <a:rPr lang="ja-JP" altLang="en-US" sz="1600" dirty="0" smtClean="0">
                <a:latin typeface="+mn-ea"/>
              </a:rPr>
              <a:t>以上</a:t>
            </a:r>
            <a:endParaRPr lang="ja-JP" altLang="en-US" sz="1600" dirty="0">
              <a:latin typeface="+mn-ea"/>
            </a:endParaRPr>
          </a:p>
        </p:txBody>
      </p:sp>
      <p:sp>
        <p:nvSpPr>
          <p:cNvPr id="47" name="テキスト ボックス 46"/>
          <p:cNvSpPr txBox="1"/>
          <p:nvPr/>
        </p:nvSpPr>
        <p:spPr>
          <a:xfrm>
            <a:off x="8905532" y="2930895"/>
            <a:ext cx="894797" cy="338554"/>
          </a:xfrm>
          <a:prstGeom prst="rect">
            <a:avLst/>
          </a:prstGeom>
          <a:noFill/>
        </p:spPr>
        <p:txBody>
          <a:bodyPr wrap="none" rtlCol="0">
            <a:spAutoFit/>
          </a:bodyPr>
          <a:lstStyle/>
          <a:p>
            <a:r>
              <a:rPr lang="en-US" altLang="ja-JP" sz="1600" dirty="0" smtClean="0">
                <a:latin typeface="+mn-ea"/>
              </a:rPr>
              <a:t>18g</a:t>
            </a:r>
            <a:r>
              <a:rPr lang="ja-JP" altLang="en-US" sz="1600" dirty="0" smtClean="0">
                <a:latin typeface="+mn-ea"/>
              </a:rPr>
              <a:t>以上</a:t>
            </a:r>
            <a:endParaRPr lang="ja-JP" altLang="en-US" sz="1600" dirty="0">
              <a:latin typeface="+mn-ea"/>
            </a:endParaRPr>
          </a:p>
        </p:txBody>
      </p:sp>
      <p:sp>
        <p:nvSpPr>
          <p:cNvPr id="48" name="テキスト ボックス 47"/>
          <p:cNvSpPr txBox="1"/>
          <p:nvPr/>
        </p:nvSpPr>
        <p:spPr>
          <a:xfrm>
            <a:off x="8802640" y="5211221"/>
            <a:ext cx="1135261" cy="350865"/>
          </a:xfrm>
          <a:prstGeom prst="rect">
            <a:avLst/>
          </a:prstGeom>
          <a:noFill/>
        </p:spPr>
        <p:txBody>
          <a:bodyPr wrap="square" rtlCol="0">
            <a:spAutoFit/>
          </a:bodyPr>
          <a:lstStyle/>
          <a:p>
            <a:pPr algn="ctr"/>
            <a:r>
              <a:rPr lang="ja-JP" altLang="en-US" sz="1600" dirty="0">
                <a:latin typeface="+mn-ea"/>
              </a:rPr>
              <a:t>目標</a:t>
            </a:r>
          </a:p>
        </p:txBody>
      </p:sp>
      <p:cxnSp>
        <p:nvCxnSpPr>
          <p:cNvPr id="49" name="直線矢印コネクタ 48"/>
          <p:cNvCxnSpPr/>
          <p:nvPr/>
        </p:nvCxnSpPr>
        <p:spPr>
          <a:xfrm flipV="1">
            <a:off x="6886596" y="3046049"/>
            <a:ext cx="281706" cy="315973"/>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52" name="テキスト ボックス 51"/>
          <p:cNvSpPr txBox="1"/>
          <p:nvPr/>
        </p:nvSpPr>
        <p:spPr>
          <a:xfrm>
            <a:off x="5689030" y="2207574"/>
            <a:ext cx="735867" cy="283659"/>
          </a:xfrm>
          <a:prstGeom prst="rect">
            <a:avLst/>
          </a:prstGeom>
          <a:noFill/>
        </p:spPr>
        <p:txBody>
          <a:bodyPr wrap="square" rtlCol="0">
            <a:spAutoFit/>
          </a:bodyPr>
          <a:lstStyle/>
          <a:p>
            <a:r>
              <a:rPr lang="ja-JP" altLang="en-US" sz="1200" dirty="0">
                <a:latin typeface="+mn-ea"/>
              </a:rPr>
              <a:t>（ｇ</a:t>
            </a:r>
            <a:r>
              <a:rPr lang="en-US" altLang="ja-JP" sz="1200" dirty="0">
                <a:latin typeface="+mn-ea"/>
              </a:rPr>
              <a:t>/</a:t>
            </a:r>
            <a:r>
              <a:rPr lang="ja-JP" altLang="en-US" sz="1200" dirty="0">
                <a:latin typeface="+mn-ea"/>
              </a:rPr>
              <a:t>日）</a:t>
            </a:r>
          </a:p>
        </p:txBody>
      </p:sp>
      <p:grpSp>
        <p:nvGrpSpPr>
          <p:cNvPr id="54" name="グループ化 53"/>
          <p:cNvGrpSpPr/>
          <p:nvPr/>
        </p:nvGrpSpPr>
        <p:grpSpPr>
          <a:xfrm>
            <a:off x="427868" y="2189974"/>
            <a:ext cx="4261562" cy="3527620"/>
            <a:chOff x="834376" y="2747523"/>
            <a:chExt cx="4746685" cy="3929193"/>
          </a:xfrm>
        </p:grpSpPr>
        <p:graphicFrame>
          <p:nvGraphicFramePr>
            <p:cNvPr id="55" name="グラフ 54"/>
            <p:cNvGraphicFramePr/>
            <p:nvPr>
              <p:extLst>
                <p:ext uri="{D42A27DB-BD31-4B8C-83A1-F6EECF244321}">
                  <p14:modId xmlns:p14="http://schemas.microsoft.com/office/powerpoint/2010/main" val="1349258975"/>
                </p:ext>
              </p:extLst>
            </p:nvPr>
          </p:nvGraphicFramePr>
          <p:xfrm>
            <a:off x="1022004" y="2942622"/>
            <a:ext cx="4515248" cy="3734094"/>
          </p:xfrm>
          <a:graphic>
            <a:graphicData uri="http://schemas.openxmlformats.org/drawingml/2006/chart">
              <c:chart xmlns:c="http://schemas.openxmlformats.org/drawingml/2006/chart" xmlns:r="http://schemas.openxmlformats.org/officeDocument/2006/relationships" r:id="rId4"/>
            </a:graphicData>
          </a:graphic>
        </p:graphicFrame>
        <p:sp>
          <p:nvSpPr>
            <p:cNvPr id="56" name="テキスト ボックス 55"/>
            <p:cNvSpPr txBox="1"/>
            <p:nvPr/>
          </p:nvSpPr>
          <p:spPr>
            <a:xfrm>
              <a:off x="937389" y="4896782"/>
              <a:ext cx="1379789" cy="377094"/>
            </a:xfrm>
            <a:prstGeom prst="rect">
              <a:avLst/>
            </a:prstGeom>
            <a:noFill/>
          </p:spPr>
          <p:txBody>
            <a:bodyPr wrap="square" rtlCol="0">
              <a:spAutoFit/>
            </a:bodyPr>
            <a:lstStyle/>
            <a:p>
              <a:pPr algn="r"/>
              <a:r>
                <a:rPr lang="ja-JP" altLang="en-US" sz="1600" dirty="0">
                  <a:latin typeface="+mn-ea"/>
                </a:rPr>
                <a:t>炭水化物</a:t>
              </a:r>
              <a:endParaRPr lang="en-US" altLang="ja-JP" sz="1600" dirty="0">
                <a:latin typeface="+mn-ea"/>
              </a:endParaRPr>
            </a:p>
          </p:txBody>
        </p:sp>
        <p:sp>
          <p:nvSpPr>
            <p:cNvPr id="57" name="テキスト ボックス 56"/>
            <p:cNvSpPr txBox="1"/>
            <p:nvPr/>
          </p:nvSpPr>
          <p:spPr>
            <a:xfrm>
              <a:off x="1198906" y="3592568"/>
              <a:ext cx="784729" cy="377094"/>
            </a:xfrm>
            <a:prstGeom prst="rect">
              <a:avLst/>
            </a:prstGeom>
            <a:noFill/>
          </p:spPr>
          <p:txBody>
            <a:bodyPr wrap="square" rtlCol="0">
              <a:spAutoFit/>
            </a:bodyPr>
            <a:lstStyle/>
            <a:p>
              <a:pPr algn="r"/>
              <a:r>
                <a:rPr lang="ja-JP" altLang="en-US" sz="1600" dirty="0">
                  <a:latin typeface="+mn-ea"/>
                </a:rPr>
                <a:t>脂質</a:t>
              </a:r>
              <a:endParaRPr lang="en-US" altLang="ja-JP" sz="1600" dirty="0">
                <a:latin typeface="+mn-ea"/>
              </a:endParaRPr>
            </a:p>
          </p:txBody>
        </p:sp>
        <p:sp>
          <p:nvSpPr>
            <p:cNvPr id="58" name="テキスト ボックス 57"/>
            <p:cNvSpPr txBox="1"/>
            <p:nvPr/>
          </p:nvSpPr>
          <p:spPr>
            <a:xfrm>
              <a:off x="886556" y="3160721"/>
              <a:ext cx="1409433" cy="377094"/>
            </a:xfrm>
            <a:prstGeom prst="rect">
              <a:avLst/>
            </a:prstGeom>
            <a:noFill/>
          </p:spPr>
          <p:txBody>
            <a:bodyPr wrap="square" rtlCol="0">
              <a:spAutoFit/>
            </a:bodyPr>
            <a:lstStyle/>
            <a:p>
              <a:pPr algn="r"/>
              <a:r>
                <a:rPr lang="ja-JP" altLang="en-US" sz="1600" dirty="0">
                  <a:latin typeface="+mn-ea"/>
                </a:rPr>
                <a:t>たんぱく質</a:t>
              </a:r>
              <a:endParaRPr lang="en-US" altLang="ja-JP" sz="1600" dirty="0">
                <a:latin typeface="+mn-ea"/>
              </a:endParaRPr>
            </a:p>
          </p:txBody>
        </p:sp>
        <p:sp>
          <p:nvSpPr>
            <p:cNvPr id="63" name="テキスト ボックス 62"/>
            <p:cNvSpPr txBox="1"/>
            <p:nvPr/>
          </p:nvSpPr>
          <p:spPr>
            <a:xfrm>
              <a:off x="4222131" y="3203776"/>
              <a:ext cx="891314" cy="377094"/>
            </a:xfrm>
            <a:prstGeom prst="rect">
              <a:avLst/>
            </a:prstGeom>
            <a:noFill/>
          </p:spPr>
          <p:txBody>
            <a:bodyPr wrap="none" rtlCol="0">
              <a:spAutoFit/>
            </a:bodyPr>
            <a:lstStyle/>
            <a:p>
              <a:pPr algn="ctr"/>
              <a:r>
                <a:rPr lang="en-US" altLang="ja-JP" sz="1600" dirty="0">
                  <a:solidFill>
                    <a:schemeClr val="bg1"/>
                  </a:solidFill>
                  <a:latin typeface="+mn-ea"/>
                </a:rPr>
                <a:t>13</a:t>
              </a:r>
              <a:r>
                <a:rPr lang="ja-JP" altLang="en-US" sz="1600" dirty="0">
                  <a:solidFill>
                    <a:schemeClr val="bg1"/>
                  </a:solidFill>
                  <a:latin typeface="+mn-ea"/>
                </a:rPr>
                <a:t>～</a:t>
              </a:r>
              <a:r>
                <a:rPr lang="en-US" altLang="ja-JP" sz="1600" dirty="0">
                  <a:solidFill>
                    <a:schemeClr val="bg1"/>
                  </a:solidFill>
                  <a:latin typeface="+mn-ea"/>
                </a:rPr>
                <a:t>20</a:t>
              </a:r>
            </a:p>
          </p:txBody>
        </p:sp>
        <p:sp>
          <p:nvSpPr>
            <p:cNvPr id="64" name="テキスト ボックス 63"/>
            <p:cNvSpPr txBox="1"/>
            <p:nvPr/>
          </p:nvSpPr>
          <p:spPr>
            <a:xfrm>
              <a:off x="834376" y="4076566"/>
              <a:ext cx="1585814" cy="390806"/>
            </a:xfrm>
            <a:prstGeom prst="rect">
              <a:avLst/>
            </a:prstGeom>
            <a:noFill/>
          </p:spPr>
          <p:txBody>
            <a:bodyPr wrap="square" rtlCol="0">
              <a:spAutoFit/>
            </a:bodyPr>
            <a:lstStyle/>
            <a:p>
              <a:pPr algn="r"/>
              <a:r>
                <a:rPr lang="ja-JP" altLang="en-US" sz="1600" dirty="0">
                  <a:latin typeface="+mn-ea"/>
                </a:rPr>
                <a:t>飽和脂肪酸</a:t>
              </a:r>
              <a:endParaRPr lang="en-US" altLang="ja-JP" sz="1600" dirty="0">
                <a:latin typeface="+mn-ea"/>
              </a:endParaRPr>
            </a:p>
          </p:txBody>
        </p:sp>
        <p:sp>
          <p:nvSpPr>
            <p:cNvPr id="65" name="テキスト ボックス 64"/>
            <p:cNvSpPr txBox="1"/>
            <p:nvPr/>
          </p:nvSpPr>
          <p:spPr>
            <a:xfrm>
              <a:off x="2444779" y="4057237"/>
              <a:ext cx="1221456" cy="390806"/>
            </a:xfrm>
            <a:prstGeom prst="rect">
              <a:avLst/>
            </a:prstGeom>
            <a:noFill/>
          </p:spPr>
          <p:txBody>
            <a:bodyPr wrap="square" rtlCol="0">
              <a:spAutoFit/>
            </a:bodyPr>
            <a:lstStyle/>
            <a:p>
              <a:pPr algn="ctr"/>
              <a:r>
                <a:rPr lang="en-US" altLang="ja-JP" sz="1680" dirty="0" smtClean="0">
                  <a:latin typeface="+mn-ea"/>
                </a:rPr>
                <a:t>7.3</a:t>
              </a:r>
              <a:endParaRPr lang="ja-JP" altLang="en-US" sz="1680" dirty="0">
                <a:latin typeface="+mn-ea"/>
              </a:endParaRPr>
            </a:p>
          </p:txBody>
        </p:sp>
        <p:cxnSp>
          <p:nvCxnSpPr>
            <p:cNvPr id="66" name="直線矢印コネクタ 65"/>
            <p:cNvCxnSpPr/>
            <p:nvPr/>
          </p:nvCxnSpPr>
          <p:spPr>
            <a:xfrm flipV="1">
              <a:off x="3709045" y="4582374"/>
              <a:ext cx="313715" cy="374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632347" y="2747523"/>
              <a:ext cx="1948714" cy="308532"/>
            </a:xfrm>
            <a:prstGeom prst="rect">
              <a:avLst/>
            </a:prstGeom>
            <a:noFill/>
          </p:spPr>
          <p:txBody>
            <a:bodyPr wrap="square" rtlCol="0">
              <a:spAutoFit/>
            </a:bodyPr>
            <a:lstStyle/>
            <a:p>
              <a:r>
                <a:rPr lang="ja-JP" altLang="en-US" sz="1200" dirty="0">
                  <a:latin typeface="+mn-ea"/>
                </a:rPr>
                <a:t>（単位：％エネルギー）</a:t>
              </a:r>
            </a:p>
          </p:txBody>
        </p:sp>
        <p:cxnSp>
          <p:nvCxnSpPr>
            <p:cNvPr id="68" name="直線コネクタ 67"/>
            <p:cNvCxnSpPr/>
            <p:nvPr/>
          </p:nvCxnSpPr>
          <p:spPr>
            <a:xfrm>
              <a:off x="4142653" y="4129228"/>
              <a:ext cx="1149966" cy="12007"/>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9" name="テキスト ボックス 68"/>
            <p:cNvSpPr txBox="1"/>
            <p:nvPr/>
          </p:nvSpPr>
          <p:spPr>
            <a:xfrm>
              <a:off x="4241391" y="4918670"/>
              <a:ext cx="891314" cy="377094"/>
            </a:xfrm>
            <a:prstGeom prst="rect">
              <a:avLst/>
            </a:prstGeom>
            <a:noFill/>
          </p:spPr>
          <p:txBody>
            <a:bodyPr wrap="none" rtlCol="0">
              <a:spAutoFit/>
            </a:bodyPr>
            <a:lstStyle/>
            <a:p>
              <a:pPr algn="ctr"/>
              <a:r>
                <a:rPr lang="en-US" altLang="ja-JP" sz="1600" dirty="0">
                  <a:solidFill>
                    <a:schemeClr val="bg1"/>
                  </a:solidFill>
                  <a:latin typeface="+mn-ea"/>
                </a:rPr>
                <a:t>50</a:t>
              </a:r>
              <a:r>
                <a:rPr lang="ja-JP" altLang="en-US" sz="1600" dirty="0">
                  <a:solidFill>
                    <a:schemeClr val="bg1"/>
                  </a:solidFill>
                  <a:latin typeface="+mn-ea"/>
                </a:rPr>
                <a:t>～</a:t>
              </a:r>
              <a:r>
                <a:rPr lang="en-US" altLang="ja-JP" sz="1600" dirty="0">
                  <a:solidFill>
                    <a:schemeClr val="bg1"/>
                  </a:solidFill>
                  <a:latin typeface="+mn-ea"/>
                </a:rPr>
                <a:t>65</a:t>
              </a:r>
            </a:p>
          </p:txBody>
        </p:sp>
        <p:sp>
          <p:nvSpPr>
            <p:cNvPr id="70" name="テキスト ボックス 69"/>
            <p:cNvSpPr txBox="1"/>
            <p:nvPr/>
          </p:nvSpPr>
          <p:spPr>
            <a:xfrm>
              <a:off x="4222131" y="3666087"/>
              <a:ext cx="891314" cy="377094"/>
            </a:xfrm>
            <a:prstGeom prst="rect">
              <a:avLst/>
            </a:prstGeom>
            <a:noFill/>
          </p:spPr>
          <p:txBody>
            <a:bodyPr wrap="none" rtlCol="0">
              <a:spAutoFit/>
            </a:bodyPr>
            <a:lstStyle/>
            <a:p>
              <a:pPr algn="ctr"/>
              <a:r>
                <a:rPr lang="en-US" altLang="ja-JP" sz="1600" dirty="0">
                  <a:solidFill>
                    <a:schemeClr val="bg1"/>
                  </a:solidFill>
                  <a:latin typeface="+mn-ea"/>
                </a:rPr>
                <a:t>20</a:t>
              </a:r>
              <a:r>
                <a:rPr lang="ja-JP" altLang="en-US" sz="1600" dirty="0">
                  <a:solidFill>
                    <a:schemeClr val="bg1"/>
                  </a:solidFill>
                  <a:latin typeface="+mn-ea"/>
                </a:rPr>
                <a:t>～</a:t>
              </a:r>
              <a:r>
                <a:rPr lang="en-US" altLang="ja-JP" sz="1600" dirty="0">
                  <a:solidFill>
                    <a:schemeClr val="bg1"/>
                  </a:solidFill>
                  <a:latin typeface="+mn-ea"/>
                </a:rPr>
                <a:t>30</a:t>
              </a:r>
            </a:p>
          </p:txBody>
        </p:sp>
        <p:sp>
          <p:nvSpPr>
            <p:cNvPr id="71" name="テキスト ボックス 70"/>
            <p:cNvSpPr txBox="1"/>
            <p:nvPr/>
          </p:nvSpPr>
          <p:spPr>
            <a:xfrm>
              <a:off x="3980840" y="4067735"/>
              <a:ext cx="1412420" cy="390806"/>
            </a:xfrm>
            <a:prstGeom prst="rect">
              <a:avLst/>
            </a:prstGeom>
            <a:noFill/>
          </p:spPr>
          <p:txBody>
            <a:bodyPr wrap="square" rtlCol="0">
              <a:spAutoFit/>
            </a:bodyPr>
            <a:lstStyle/>
            <a:p>
              <a:pPr algn="ctr"/>
              <a:r>
                <a:rPr lang="ja-JP" altLang="en-US" sz="1600" dirty="0">
                  <a:solidFill>
                    <a:schemeClr val="bg1"/>
                  </a:solidFill>
                  <a:latin typeface="+mn-ea"/>
                </a:rPr>
                <a:t>７</a:t>
              </a:r>
              <a:r>
                <a:rPr lang="ja-JP" altLang="en-US" sz="1600" dirty="0" smtClean="0">
                  <a:solidFill>
                    <a:schemeClr val="bg1"/>
                  </a:solidFill>
                  <a:latin typeface="+mn-ea"/>
                </a:rPr>
                <a:t>以下</a:t>
              </a:r>
              <a:endParaRPr lang="ja-JP" altLang="en-US" sz="1600" dirty="0">
                <a:solidFill>
                  <a:schemeClr val="bg1"/>
                </a:solidFill>
                <a:latin typeface="+mn-ea"/>
              </a:endParaRPr>
            </a:p>
          </p:txBody>
        </p:sp>
        <p:cxnSp>
          <p:nvCxnSpPr>
            <p:cNvPr id="72" name="直線コネクタ 71"/>
            <p:cNvCxnSpPr/>
            <p:nvPr/>
          </p:nvCxnSpPr>
          <p:spPr>
            <a:xfrm flipV="1">
              <a:off x="2493957" y="4126095"/>
              <a:ext cx="1154986" cy="1528"/>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73" name="テキスト ボックス 72"/>
          <p:cNvSpPr txBox="1"/>
          <p:nvPr/>
        </p:nvSpPr>
        <p:spPr>
          <a:xfrm>
            <a:off x="6369890" y="5204198"/>
            <a:ext cx="978955" cy="350865"/>
          </a:xfrm>
          <a:prstGeom prst="rect">
            <a:avLst/>
          </a:prstGeom>
          <a:noFill/>
        </p:spPr>
        <p:txBody>
          <a:bodyPr wrap="square" rtlCol="0">
            <a:spAutoFit/>
          </a:bodyPr>
          <a:lstStyle/>
          <a:p>
            <a:pPr algn="ctr"/>
            <a:r>
              <a:rPr lang="ja-JP" altLang="en-US" sz="1600" dirty="0">
                <a:latin typeface="+mn-ea"/>
              </a:rPr>
              <a:t>現状</a:t>
            </a:r>
          </a:p>
        </p:txBody>
      </p:sp>
      <p:sp>
        <p:nvSpPr>
          <p:cNvPr id="74" name="テキスト ボックス 73"/>
          <p:cNvSpPr txBox="1"/>
          <p:nvPr/>
        </p:nvSpPr>
        <p:spPr>
          <a:xfrm>
            <a:off x="8410327" y="5202667"/>
            <a:ext cx="701856" cy="350865"/>
          </a:xfrm>
          <a:prstGeom prst="rect">
            <a:avLst/>
          </a:prstGeom>
          <a:noFill/>
        </p:spPr>
        <p:txBody>
          <a:bodyPr wrap="square" rtlCol="0">
            <a:spAutoFit/>
          </a:bodyPr>
          <a:lstStyle/>
          <a:p>
            <a:pPr algn="ctr"/>
            <a:r>
              <a:rPr lang="ja-JP" altLang="en-US" sz="1600" dirty="0">
                <a:latin typeface="+mn-ea"/>
              </a:rPr>
              <a:t>現状</a:t>
            </a:r>
          </a:p>
        </p:txBody>
      </p:sp>
      <p:sp>
        <p:nvSpPr>
          <p:cNvPr id="75" name="テキスト ボックス 74"/>
          <p:cNvSpPr txBox="1"/>
          <p:nvPr/>
        </p:nvSpPr>
        <p:spPr>
          <a:xfrm>
            <a:off x="7135799" y="5218995"/>
            <a:ext cx="910926" cy="350865"/>
          </a:xfrm>
          <a:prstGeom prst="rect">
            <a:avLst/>
          </a:prstGeom>
          <a:noFill/>
        </p:spPr>
        <p:txBody>
          <a:bodyPr wrap="square" rtlCol="0">
            <a:spAutoFit/>
          </a:bodyPr>
          <a:lstStyle/>
          <a:p>
            <a:pPr algn="ctr"/>
            <a:r>
              <a:rPr lang="ja-JP" altLang="en-US" sz="1600" dirty="0">
                <a:latin typeface="+mn-ea"/>
              </a:rPr>
              <a:t>目標</a:t>
            </a:r>
          </a:p>
        </p:txBody>
      </p:sp>
      <p:sp>
        <p:nvSpPr>
          <p:cNvPr id="76" name="テキスト ボックス 75"/>
          <p:cNvSpPr txBox="1"/>
          <p:nvPr/>
        </p:nvSpPr>
        <p:spPr>
          <a:xfrm>
            <a:off x="5870657" y="6431874"/>
            <a:ext cx="4159835" cy="285784"/>
          </a:xfrm>
          <a:prstGeom prst="rect">
            <a:avLst/>
          </a:prstGeom>
          <a:noFill/>
        </p:spPr>
        <p:txBody>
          <a:bodyPr wrap="square" rtlCol="0">
            <a:spAutoFit/>
          </a:bodyPr>
          <a:lstStyle/>
          <a:p>
            <a:r>
              <a:rPr lang="ja-JP" altLang="en-US" sz="1200" dirty="0">
                <a:latin typeface="+mn-ea"/>
              </a:rPr>
              <a:t>資料：（現状）厚生労働省「平成</a:t>
            </a:r>
            <a:r>
              <a:rPr lang="en-US" altLang="ja-JP" sz="1200" dirty="0">
                <a:latin typeface="+mn-ea"/>
              </a:rPr>
              <a:t>28</a:t>
            </a:r>
            <a:r>
              <a:rPr lang="ja-JP" altLang="en-US" sz="1200" dirty="0">
                <a:latin typeface="+mn-ea"/>
              </a:rPr>
              <a:t>年国民健康・栄養調査」</a:t>
            </a:r>
            <a:endParaRPr lang="en-US" altLang="ja-JP" sz="1200" dirty="0">
              <a:latin typeface="+mn-ea"/>
            </a:endParaRPr>
          </a:p>
        </p:txBody>
      </p:sp>
      <p:sp>
        <p:nvSpPr>
          <p:cNvPr id="77" name="テキスト ボックス 76"/>
          <p:cNvSpPr txBox="1"/>
          <p:nvPr/>
        </p:nvSpPr>
        <p:spPr>
          <a:xfrm>
            <a:off x="6306830" y="6655230"/>
            <a:ext cx="4169716" cy="285784"/>
          </a:xfrm>
          <a:prstGeom prst="rect">
            <a:avLst/>
          </a:prstGeom>
          <a:noFill/>
        </p:spPr>
        <p:txBody>
          <a:bodyPr wrap="square" rtlCol="0">
            <a:spAutoFit/>
          </a:bodyPr>
          <a:lstStyle/>
          <a:p>
            <a:r>
              <a:rPr lang="en-US" altLang="ja-JP" sz="1200" dirty="0">
                <a:latin typeface="+mn-ea"/>
              </a:rPr>
              <a:t>(</a:t>
            </a:r>
            <a:r>
              <a:rPr lang="ja-JP" altLang="en-US" sz="1200" dirty="0">
                <a:latin typeface="+mn-ea"/>
              </a:rPr>
              <a:t>目標）厚生労働省「日本人の食事摂取基準（</a:t>
            </a:r>
            <a:r>
              <a:rPr lang="en-US" altLang="ja-JP" sz="1200" dirty="0">
                <a:latin typeface="+mn-ea"/>
              </a:rPr>
              <a:t>2015</a:t>
            </a:r>
            <a:r>
              <a:rPr lang="ja-JP" altLang="en-US" sz="1200" dirty="0">
                <a:latin typeface="+mn-ea"/>
              </a:rPr>
              <a:t>年版）」</a:t>
            </a:r>
          </a:p>
        </p:txBody>
      </p:sp>
      <p:sp>
        <p:nvSpPr>
          <p:cNvPr id="2" name="正方形/長方形 1"/>
          <p:cNvSpPr/>
          <p:nvPr/>
        </p:nvSpPr>
        <p:spPr bwMode="auto">
          <a:xfrm>
            <a:off x="6628564" y="5519927"/>
            <a:ext cx="1166957" cy="318549"/>
          </a:xfrm>
          <a:prstGeom prst="rect">
            <a:avLst/>
          </a:prstGeom>
          <a:noFill/>
          <a:ln w="12700">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ja-JP" altLang="en-US" sz="1470" b="1" dirty="0">
              <a:solidFill>
                <a:schemeClr val="bg1"/>
              </a:solidFill>
              <a:latin typeface="+mn-ea"/>
            </a:endParaRPr>
          </a:p>
        </p:txBody>
      </p:sp>
      <p:sp>
        <p:nvSpPr>
          <p:cNvPr id="51" name="正方形/長方形 50"/>
          <p:cNvSpPr/>
          <p:nvPr/>
        </p:nvSpPr>
        <p:spPr bwMode="auto">
          <a:xfrm>
            <a:off x="8443494" y="5546844"/>
            <a:ext cx="1166957" cy="318549"/>
          </a:xfrm>
          <a:prstGeom prst="rect">
            <a:avLst/>
          </a:prstGeom>
          <a:noFill/>
          <a:ln w="12700">
            <a:headEnd/>
            <a:tailEnd/>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endParaRPr lang="ja-JP" altLang="en-US" sz="1470" b="1" dirty="0">
              <a:solidFill>
                <a:schemeClr val="bg1"/>
              </a:solidFill>
              <a:latin typeface="+mn-ea"/>
            </a:endParaRPr>
          </a:p>
        </p:txBody>
      </p:sp>
      <p:sp>
        <p:nvSpPr>
          <p:cNvPr id="60" name="テキスト ボックス 59"/>
          <p:cNvSpPr txBox="1"/>
          <p:nvPr/>
        </p:nvSpPr>
        <p:spPr>
          <a:xfrm>
            <a:off x="2090061" y="56910"/>
            <a:ext cx="8163474" cy="892552"/>
          </a:xfrm>
          <a:prstGeom prst="rect">
            <a:avLst/>
          </a:prstGeom>
          <a:noFill/>
        </p:spPr>
        <p:txBody>
          <a:bodyPr wrap="square" rtlCol="0">
            <a:spAutoFit/>
          </a:bodyPr>
          <a:lstStyle/>
          <a:p>
            <a:r>
              <a:rPr lang="ja-JP" altLang="en-US" sz="2600" dirty="0">
                <a:latin typeface="+mn-ea"/>
              </a:rPr>
              <a:t>たんぱく質、脂質、炭水化物の摂取バランスを維持する</a:t>
            </a:r>
            <a:endParaRPr lang="en-US" altLang="ja-JP" sz="2600" dirty="0">
              <a:latin typeface="+mn-ea"/>
            </a:endParaRPr>
          </a:p>
          <a:p>
            <a:r>
              <a:rPr lang="ja-JP" altLang="en-US" sz="2600" dirty="0">
                <a:latin typeface="+mn-ea"/>
              </a:rPr>
              <a:t>炭水化物のうち、食物繊維の摂取量を増やす</a:t>
            </a:r>
          </a:p>
        </p:txBody>
      </p:sp>
      <p:sp>
        <p:nvSpPr>
          <p:cNvPr id="62" name="フローチャート: 論理積ゲート 61"/>
          <p:cNvSpPr/>
          <p:nvPr/>
        </p:nvSpPr>
        <p:spPr>
          <a:xfrm>
            <a:off x="14514" y="29027"/>
            <a:ext cx="2032000" cy="957917"/>
          </a:xfrm>
          <a:prstGeom prst="flowChartDelay">
            <a:avLst/>
          </a:prstGeom>
          <a:ln w="28575"/>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800" dirty="0" smtClean="0">
                <a:latin typeface="+mn-ea"/>
              </a:rPr>
              <a:t>ヒント</a:t>
            </a:r>
            <a:r>
              <a:rPr lang="ja-JP" altLang="en-US" sz="2800" dirty="0">
                <a:latin typeface="+mn-ea"/>
              </a:rPr>
              <a:t>②</a:t>
            </a:r>
            <a:endParaRPr kumimoji="1" lang="ja-JP" altLang="en-US" sz="2800" dirty="0">
              <a:latin typeface="+mn-ea"/>
            </a:endParaRPr>
          </a:p>
        </p:txBody>
      </p:sp>
      <p:grpSp>
        <p:nvGrpSpPr>
          <p:cNvPr id="78" name="グループ化 77"/>
          <p:cNvGrpSpPr/>
          <p:nvPr/>
        </p:nvGrpSpPr>
        <p:grpSpPr>
          <a:xfrm>
            <a:off x="8625489" y="518281"/>
            <a:ext cx="504000" cy="396000"/>
            <a:chOff x="7820394" y="1460227"/>
            <a:chExt cx="504000" cy="396000"/>
          </a:xfrm>
        </p:grpSpPr>
        <p:sp>
          <p:nvSpPr>
            <p:cNvPr id="79" name="角丸四角形 78"/>
            <p:cNvSpPr/>
            <p:nvPr/>
          </p:nvSpPr>
          <p:spPr>
            <a:xfrm>
              <a:off x="7820394" y="1460227"/>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80" name="直線矢印コネクタ 79"/>
            <p:cNvCxnSpPr/>
            <p:nvPr/>
          </p:nvCxnSpPr>
          <p:spPr>
            <a:xfrm flipV="1">
              <a:off x="7914815" y="1522081"/>
              <a:ext cx="315158" cy="250602"/>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82" name="角丸四角形 81"/>
          <p:cNvSpPr/>
          <p:nvPr/>
        </p:nvSpPr>
        <p:spPr>
          <a:xfrm>
            <a:off x="9906631" y="123900"/>
            <a:ext cx="504000" cy="396000"/>
          </a:xfrm>
          <a:prstGeom prst="roundRect">
            <a:avLst/>
          </a:prstGeom>
          <a:solidFill>
            <a:schemeClr val="bg1"/>
          </a:solidFill>
          <a:ln w="28575">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890" dirty="0"/>
          </a:p>
        </p:txBody>
      </p:sp>
      <p:cxnSp>
        <p:nvCxnSpPr>
          <p:cNvPr id="85" name="直線矢印コネクタ 84"/>
          <p:cNvCxnSpPr/>
          <p:nvPr/>
        </p:nvCxnSpPr>
        <p:spPr>
          <a:xfrm>
            <a:off x="9964680" y="307386"/>
            <a:ext cx="399634" cy="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a:off x="744802" y="989029"/>
            <a:ext cx="9936000" cy="3600"/>
          </a:xfrm>
          <a:prstGeom prst="line">
            <a:avLst/>
          </a:prstGeom>
          <a:ln w="28575"/>
        </p:spPr>
        <p:style>
          <a:lnRef idx="2">
            <a:schemeClr val="accent5"/>
          </a:lnRef>
          <a:fillRef idx="0">
            <a:schemeClr val="accent5"/>
          </a:fillRef>
          <a:effectRef idx="1">
            <a:schemeClr val="accent5"/>
          </a:effectRef>
          <a:fontRef idx="minor">
            <a:schemeClr val="tx1"/>
          </a:fontRef>
        </p:style>
      </p:cxnSp>
    </p:spTree>
    <p:extLst>
      <p:ext uri="{BB962C8B-B14F-4D97-AF65-F5344CB8AC3E}">
        <p14:creationId xmlns:p14="http://schemas.microsoft.com/office/powerpoint/2010/main" val="367818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1509</Words>
  <Application>Microsoft Office PowerPoint</Application>
  <PresentationFormat>ユーザー設定</PresentationFormat>
  <Paragraphs>248</Paragraphs>
  <Slides>10</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ＭＳ Ｐゴシック</vt:lpstr>
      <vt:lpstr>メイリオ</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2018-05-10T07:48:10Z</dcterms:created>
  <dcterms:modified xsi:type="dcterms:W3CDTF">2018-05-10T07:48:13Z</dcterms:modified>
</cp:coreProperties>
</file>